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3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33.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36.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37.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38.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handoutMasterIdLst>
    <p:handoutMasterId r:id="rId44"/>
  </p:handoutMasterIdLst>
  <p:sldIdLst>
    <p:sldId id="256" r:id="rId2"/>
    <p:sldId id="335" r:id="rId3"/>
    <p:sldId id="306" r:id="rId4"/>
    <p:sldId id="346" r:id="rId5"/>
    <p:sldId id="339" r:id="rId6"/>
    <p:sldId id="337" r:id="rId7"/>
    <p:sldId id="274" r:id="rId8"/>
    <p:sldId id="300" r:id="rId9"/>
    <p:sldId id="257" r:id="rId10"/>
    <p:sldId id="309" r:id="rId11"/>
    <p:sldId id="341" r:id="rId12"/>
    <p:sldId id="342" r:id="rId13"/>
    <p:sldId id="344" r:id="rId14"/>
    <p:sldId id="345" r:id="rId15"/>
    <p:sldId id="323" r:id="rId16"/>
    <p:sldId id="328" r:id="rId17"/>
    <p:sldId id="329" r:id="rId18"/>
    <p:sldId id="326" r:id="rId19"/>
    <p:sldId id="319" r:id="rId20"/>
    <p:sldId id="318" r:id="rId21"/>
    <p:sldId id="305" r:id="rId22"/>
    <p:sldId id="301" r:id="rId23"/>
    <p:sldId id="347" r:id="rId24"/>
    <p:sldId id="314" r:id="rId25"/>
    <p:sldId id="316" r:id="rId26"/>
    <p:sldId id="260" r:id="rId27"/>
    <p:sldId id="261" r:id="rId28"/>
    <p:sldId id="262" r:id="rId29"/>
    <p:sldId id="331" r:id="rId30"/>
    <p:sldId id="332" r:id="rId31"/>
    <p:sldId id="320" r:id="rId32"/>
    <p:sldId id="324" r:id="rId33"/>
    <p:sldId id="325" r:id="rId34"/>
    <p:sldId id="336" r:id="rId35"/>
    <p:sldId id="289" r:id="rId36"/>
    <p:sldId id="327" r:id="rId37"/>
    <p:sldId id="307" r:id="rId38"/>
    <p:sldId id="308" r:id="rId39"/>
    <p:sldId id="338" r:id="rId40"/>
    <p:sldId id="333" r:id="rId41"/>
    <p:sldId id="334" r:id="rId4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8F8F8"/>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57" autoAdjust="0"/>
    <p:restoredTop sz="68621"/>
  </p:normalViewPr>
  <p:slideViewPr>
    <p:cSldViewPr snapToGrid="0" snapToObjects="1">
      <p:cViewPr varScale="1">
        <p:scale>
          <a:sx n="66" d="100"/>
          <a:sy n="66" d="100"/>
        </p:scale>
        <p:origin x="1920"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Column1</c:v>
                </c:pt>
              </c:strCache>
            </c:strRef>
          </c:tx>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91AD-483D-8458-7951C4AAD8D3}"/>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91AD-483D-8458-7951C4AAD8D3}"/>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5-91AD-483D-8458-7951C4AAD8D3}"/>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7-91AD-483D-8458-7951C4AAD8D3}"/>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9-91AD-483D-8458-7951C4AAD8D3}"/>
              </c:ext>
            </c:extLst>
          </c:dPt>
          <c:dLbls>
            <c:dLbl>
              <c:idx val="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mn-lt"/>
                      <a:ea typeface="+mn-ea"/>
                      <a:cs typeface="+mn-cs"/>
                    </a:defRPr>
                  </a:pPr>
                  <a:endParaRPr lang="en-US"/>
                </a:p>
              </c:txPr>
              <c:showLegendKey val="0"/>
              <c:showVal val="0"/>
              <c:showCatName val="1"/>
              <c:showSerName val="0"/>
              <c:showPercent val="0"/>
              <c:showBubbleSize val="0"/>
              <c:extLst>
                <c:ext xmlns:c16="http://schemas.microsoft.com/office/drawing/2014/chart" uri="{C3380CC4-5D6E-409C-BE32-E72D297353CC}">
                  <c16:uniqueId val="{00000001-91AD-483D-8458-7951C4AAD8D3}"/>
                </c:ext>
              </c:extLst>
            </c:dLbl>
            <c:dLbl>
              <c:idx val="1"/>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2"/>
                      </a:solidFill>
                      <a:effectLst/>
                      <a:latin typeface="+mn-lt"/>
                      <a:ea typeface="+mn-ea"/>
                      <a:cs typeface="+mn-cs"/>
                    </a:defRPr>
                  </a:pPr>
                  <a:endParaRPr lang="en-US"/>
                </a:p>
              </c:txPr>
              <c:showLegendKey val="0"/>
              <c:showVal val="0"/>
              <c:showCatName val="1"/>
              <c:showSerName val="0"/>
              <c:showPercent val="0"/>
              <c:showBubbleSize val="0"/>
              <c:extLst>
                <c:ext xmlns:c16="http://schemas.microsoft.com/office/drawing/2014/chart" uri="{C3380CC4-5D6E-409C-BE32-E72D297353CC}">
                  <c16:uniqueId val="{00000003-91AD-483D-8458-7951C4AAD8D3}"/>
                </c:ext>
              </c:extLst>
            </c:dLbl>
            <c:dLbl>
              <c:idx val="2"/>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3"/>
                      </a:solidFill>
                      <a:effectLst/>
                      <a:latin typeface="+mn-lt"/>
                      <a:ea typeface="+mn-ea"/>
                      <a:cs typeface="+mn-cs"/>
                    </a:defRPr>
                  </a:pPr>
                  <a:endParaRPr lang="en-US"/>
                </a:p>
              </c:txPr>
              <c:showLegendKey val="0"/>
              <c:showVal val="0"/>
              <c:showCatName val="1"/>
              <c:showSerName val="0"/>
              <c:showPercent val="0"/>
              <c:showBubbleSize val="0"/>
              <c:extLst>
                <c:ext xmlns:c16="http://schemas.microsoft.com/office/drawing/2014/chart" uri="{C3380CC4-5D6E-409C-BE32-E72D297353CC}">
                  <c16:uniqueId val="{00000005-91AD-483D-8458-7951C4AAD8D3}"/>
                </c:ext>
              </c:extLst>
            </c:dLbl>
            <c:dLbl>
              <c:idx val="3"/>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4"/>
                      </a:solidFill>
                      <a:effectLst/>
                      <a:latin typeface="+mn-lt"/>
                      <a:ea typeface="+mn-ea"/>
                      <a:cs typeface="+mn-cs"/>
                    </a:defRPr>
                  </a:pPr>
                  <a:endParaRPr lang="en-US"/>
                </a:p>
              </c:txPr>
              <c:showLegendKey val="0"/>
              <c:showVal val="0"/>
              <c:showCatName val="1"/>
              <c:showSerName val="0"/>
              <c:showPercent val="0"/>
              <c:showBubbleSize val="0"/>
              <c:extLst>
                <c:ext xmlns:c16="http://schemas.microsoft.com/office/drawing/2014/chart" uri="{C3380CC4-5D6E-409C-BE32-E72D297353CC}">
                  <c16:uniqueId val="{00000007-91AD-483D-8458-7951C4AAD8D3}"/>
                </c:ext>
              </c:extLst>
            </c:dLbl>
            <c:dLbl>
              <c:idx val="4"/>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5"/>
                      </a:solidFill>
                      <a:effectLst/>
                      <a:latin typeface="+mn-lt"/>
                      <a:ea typeface="+mn-ea"/>
                      <a:cs typeface="+mn-cs"/>
                    </a:defRPr>
                  </a:pPr>
                  <a:endParaRPr lang="en-US"/>
                </a:p>
              </c:txPr>
              <c:showLegendKey val="0"/>
              <c:showVal val="0"/>
              <c:showCatName val="1"/>
              <c:showSerName val="0"/>
              <c:showPercent val="0"/>
              <c:showBubbleSize val="0"/>
              <c:extLst>
                <c:ext xmlns:c16="http://schemas.microsoft.com/office/drawing/2014/chart" uri="{C3380CC4-5D6E-409C-BE32-E72D297353CC}">
                  <c16:uniqueId val="{00000009-91AD-483D-8458-7951C4AAD8D3}"/>
                </c:ext>
              </c:extLst>
            </c:dLbl>
            <c:spPr>
              <a:solidFill>
                <a:prstClr val="white">
                  <a:alpha val="90000"/>
                </a:prstClr>
              </a:solidFill>
              <a:ln w="12700" cap="flat" cmpd="sng" algn="ctr">
                <a:solidFill>
                  <a:srgbClr val="4472C4"/>
                </a:solidFill>
                <a:round/>
              </a:ln>
              <a:effectLst>
                <a:outerShdw blurRad="50800" dist="38100" dir="2700000" algn="tl" rotWithShape="0">
                  <a:srgbClr val="4472C4">
                    <a:lumMod val="75000"/>
                    <a:alpha val="40000"/>
                  </a:srgbClr>
                </a:outerShdw>
              </a:effectLst>
            </c:spPr>
            <c:showLegendKey val="0"/>
            <c:showVal val="0"/>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Sheet1!$A$2:$A$6</c:f>
              <c:strCache>
                <c:ptCount val="5"/>
                <c:pt idx="0">
                  <c:v>Derealisation</c:v>
                </c:pt>
                <c:pt idx="1">
                  <c:v>Depersonalisation</c:v>
                </c:pt>
                <c:pt idx="2">
                  <c:v>Identity Confusion</c:v>
                </c:pt>
                <c:pt idx="3">
                  <c:v>Identity Alteration</c:v>
                </c:pt>
                <c:pt idx="4">
                  <c:v>Amnesia</c:v>
                </c:pt>
              </c:strCache>
            </c:strRef>
          </c:cat>
          <c:val>
            <c:numRef>
              <c:f>Sheet1!$B$2:$B$6</c:f>
              <c:numCache>
                <c:formatCode>0</c:formatCode>
                <c:ptCount val="5"/>
                <c:pt idx="0" formatCode="General">
                  <c:v>20</c:v>
                </c:pt>
                <c:pt idx="1">
                  <c:v>20</c:v>
                </c:pt>
                <c:pt idx="2" formatCode="General">
                  <c:v>20</c:v>
                </c:pt>
                <c:pt idx="3" formatCode="General">
                  <c:v>20</c:v>
                </c:pt>
                <c:pt idx="4" formatCode="General">
                  <c:v>20</c:v>
                </c:pt>
              </c:numCache>
            </c:numRef>
          </c:val>
          <c:extLst>
            <c:ext xmlns:c16="http://schemas.microsoft.com/office/drawing/2014/chart" uri="{C3380CC4-5D6E-409C-BE32-E72D297353CC}">
              <c16:uniqueId val="{0000000A-91AD-483D-8458-7951C4AAD8D3}"/>
            </c:ext>
          </c:extLst>
        </c:ser>
        <c:dLbls>
          <c:showLegendKey val="0"/>
          <c:showVal val="1"/>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lgn="jus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Dissociative</a:t>
            </a:r>
            <a:r>
              <a:rPr lang="en-US" baseline="0" dirty="0"/>
              <a:t> Amnesia</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Severity  (1=None, 4=Severe)</c:v>
                </c:pt>
              </c:strCache>
            </c:strRef>
          </c:tx>
          <c:spPr>
            <a:ln w="28575" cap="rnd">
              <a:solidFill>
                <a:schemeClr val="accent1"/>
              </a:solidFill>
              <a:round/>
            </a:ln>
            <a:effectLst/>
          </c:spPr>
          <c:marker>
            <c:symbol val="none"/>
          </c:marker>
          <c:cat>
            <c:strRef>
              <c:f>Sheet1!$A$2:$A$6</c:f>
              <c:strCache>
                <c:ptCount val="5"/>
                <c:pt idx="0">
                  <c:v>Amnesia</c:v>
                </c:pt>
                <c:pt idx="1">
                  <c:v>Depersonalisation</c:v>
                </c:pt>
                <c:pt idx="2">
                  <c:v>Derealisation</c:v>
                </c:pt>
                <c:pt idx="3">
                  <c:v>Identity Confusion</c:v>
                </c:pt>
                <c:pt idx="4">
                  <c:v>Identity Alteration</c:v>
                </c:pt>
              </c:strCache>
            </c:strRef>
          </c:cat>
          <c:val>
            <c:numRef>
              <c:f>Sheet1!$B$2:$B$6</c:f>
              <c:numCache>
                <c:formatCode>0.00</c:formatCode>
                <c:ptCount val="5"/>
                <c:pt idx="0">
                  <c:v>4</c:v>
                </c:pt>
                <c:pt idx="1">
                  <c:v>2</c:v>
                </c:pt>
                <c:pt idx="2">
                  <c:v>2</c:v>
                </c:pt>
                <c:pt idx="3">
                  <c:v>2</c:v>
                </c:pt>
                <c:pt idx="4">
                  <c:v>1</c:v>
                </c:pt>
              </c:numCache>
            </c:numRef>
          </c:val>
          <c:smooth val="0"/>
          <c:extLst>
            <c:ext xmlns:c16="http://schemas.microsoft.com/office/drawing/2014/chart" uri="{C3380CC4-5D6E-409C-BE32-E72D297353CC}">
              <c16:uniqueId val="{00000000-7F3D-4FCB-9DD3-52143EB025C2}"/>
            </c:ext>
          </c:extLst>
        </c:ser>
        <c:dLbls>
          <c:showLegendKey val="0"/>
          <c:showVal val="0"/>
          <c:showCatName val="0"/>
          <c:showSerName val="0"/>
          <c:showPercent val="0"/>
          <c:showBubbleSize val="0"/>
        </c:dLbls>
        <c:smooth val="0"/>
        <c:axId val="604664832"/>
        <c:axId val="584350016"/>
      </c:lineChart>
      <c:catAx>
        <c:axId val="604664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4350016"/>
        <c:crossesAt val="0"/>
        <c:auto val="1"/>
        <c:lblAlgn val="ctr"/>
        <c:lblOffset val="100"/>
        <c:noMultiLvlLbl val="0"/>
      </c:catAx>
      <c:valAx>
        <c:axId val="584350016"/>
        <c:scaling>
          <c:orientation val="minMax"/>
          <c:max val="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Symptom Severity</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low"/>
        <c:spPr>
          <a:noFill/>
          <a:ln>
            <a:solidFill>
              <a:schemeClr val="tx1"/>
            </a:solidFill>
          </a:ln>
          <a:effectLst/>
        </c:spPr>
        <c:txPr>
          <a:bodyPr rot="6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4664832"/>
        <c:crosses val="autoZero"/>
        <c:crossBetween val="between"/>
        <c:majorUnit val="1"/>
        <c:minorUnit val="1"/>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Dissociative</a:t>
            </a:r>
            <a:r>
              <a:rPr lang="en-US" baseline="0" dirty="0"/>
              <a:t> Fugue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Severity  (1=None, 4=Severe)</c:v>
                </c:pt>
              </c:strCache>
            </c:strRef>
          </c:tx>
          <c:spPr>
            <a:ln w="28575" cap="rnd">
              <a:solidFill>
                <a:schemeClr val="accent1"/>
              </a:solidFill>
              <a:round/>
            </a:ln>
            <a:effectLst/>
          </c:spPr>
          <c:marker>
            <c:symbol val="none"/>
          </c:marker>
          <c:cat>
            <c:strRef>
              <c:f>Sheet1!$A$2:$A$6</c:f>
              <c:strCache>
                <c:ptCount val="5"/>
                <c:pt idx="0">
                  <c:v>Amnesia</c:v>
                </c:pt>
                <c:pt idx="1">
                  <c:v>Depersonalisation</c:v>
                </c:pt>
                <c:pt idx="2">
                  <c:v>Derealisation</c:v>
                </c:pt>
                <c:pt idx="3">
                  <c:v>Identity Confusion</c:v>
                </c:pt>
                <c:pt idx="4">
                  <c:v>Identity Alteration</c:v>
                </c:pt>
              </c:strCache>
            </c:strRef>
          </c:cat>
          <c:val>
            <c:numRef>
              <c:f>Sheet1!$B$2:$B$6</c:f>
              <c:numCache>
                <c:formatCode>0.00</c:formatCode>
                <c:ptCount val="5"/>
                <c:pt idx="0">
                  <c:v>3.5</c:v>
                </c:pt>
                <c:pt idx="1">
                  <c:v>1.5</c:v>
                </c:pt>
                <c:pt idx="2">
                  <c:v>1.5</c:v>
                </c:pt>
                <c:pt idx="3">
                  <c:v>2.5</c:v>
                </c:pt>
                <c:pt idx="4">
                  <c:v>2.5</c:v>
                </c:pt>
              </c:numCache>
            </c:numRef>
          </c:val>
          <c:smooth val="0"/>
          <c:extLst>
            <c:ext xmlns:c16="http://schemas.microsoft.com/office/drawing/2014/chart" uri="{C3380CC4-5D6E-409C-BE32-E72D297353CC}">
              <c16:uniqueId val="{00000000-C29F-40F4-9FB9-0CB0CB94678F}"/>
            </c:ext>
          </c:extLst>
        </c:ser>
        <c:dLbls>
          <c:showLegendKey val="0"/>
          <c:showVal val="0"/>
          <c:showCatName val="0"/>
          <c:showSerName val="0"/>
          <c:showPercent val="0"/>
          <c:showBubbleSize val="0"/>
        </c:dLbls>
        <c:smooth val="0"/>
        <c:axId val="584710032"/>
        <c:axId val="584353856"/>
      </c:lineChart>
      <c:catAx>
        <c:axId val="584710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4353856"/>
        <c:crossesAt val="0"/>
        <c:auto val="1"/>
        <c:lblAlgn val="ctr"/>
        <c:lblOffset val="100"/>
        <c:noMultiLvlLbl val="0"/>
      </c:catAx>
      <c:valAx>
        <c:axId val="584353856"/>
        <c:scaling>
          <c:orientation val="minMax"/>
          <c:max val="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Symptom Severity</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low"/>
        <c:spPr>
          <a:noFill/>
          <a:ln>
            <a:solidFill>
              <a:schemeClr val="tx1"/>
            </a:solidFill>
          </a:ln>
          <a:effectLst/>
        </c:spPr>
        <c:txPr>
          <a:bodyPr rot="6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4710032"/>
        <c:crosses val="autoZero"/>
        <c:crossBetween val="between"/>
        <c:majorUnit val="1"/>
        <c:minorUnit val="1"/>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a:t>Depersonalisation</a:t>
            </a:r>
            <a:r>
              <a:rPr lang="en-US" dirty="0"/>
              <a:t> Disorder</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Severity  (1=None, 4=Severe)</c:v>
                </c:pt>
              </c:strCache>
            </c:strRef>
          </c:tx>
          <c:spPr>
            <a:ln w="28575" cap="rnd">
              <a:solidFill>
                <a:schemeClr val="accent1"/>
              </a:solidFill>
              <a:round/>
            </a:ln>
            <a:effectLst/>
          </c:spPr>
          <c:marker>
            <c:symbol val="none"/>
          </c:marker>
          <c:cat>
            <c:strRef>
              <c:f>Sheet1!$A$2:$A$6</c:f>
              <c:strCache>
                <c:ptCount val="5"/>
                <c:pt idx="0">
                  <c:v>Amnesia</c:v>
                </c:pt>
                <c:pt idx="1">
                  <c:v>Depersonalisation</c:v>
                </c:pt>
                <c:pt idx="2">
                  <c:v>Derealisation</c:v>
                </c:pt>
                <c:pt idx="3">
                  <c:v>Identity Confusion</c:v>
                </c:pt>
                <c:pt idx="4">
                  <c:v>Identity Alteration</c:v>
                </c:pt>
              </c:strCache>
            </c:strRef>
          </c:cat>
          <c:val>
            <c:numRef>
              <c:f>Sheet1!$B$2:$B$6</c:f>
              <c:numCache>
                <c:formatCode>0.00</c:formatCode>
                <c:ptCount val="5"/>
                <c:pt idx="0">
                  <c:v>1</c:v>
                </c:pt>
                <c:pt idx="1">
                  <c:v>3.5</c:v>
                </c:pt>
                <c:pt idx="2">
                  <c:v>1.5</c:v>
                </c:pt>
                <c:pt idx="3">
                  <c:v>1.5</c:v>
                </c:pt>
                <c:pt idx="4">
                  <c:v>1</c:v>
                </c:pt>
              </c:numCache>
            </c:numRef>
          </c:val>
          <c:smooth val="0"/>
          <c:extLst>
            <c:ext xmlns:c16="http://schemas.microsoft.com/office/drawing/2014/chart" uri="{C3380CC4-5D6E-409C-BE32-E72D297353CC}">
              <c16:uniqueId val="{00000000-29B5-4556-8C96-4D42BA853F38}"/>
            </c:ext>
          </c:extLst>
        </c:ser>
        <c:dLbls>
          <c:showLegendKey val="0"/>
          <c:showVal val="0"/>
          <c:showCatName val="0"/>
          <c:showSerName val="0"/>
          <c:showPercent val="0"/>
          <c:showBubbleSize val="0"/>
        </c:dLbls>
        <c:smooth val="0"/>
        <c:axId val="533295488"/>
        <c:axId val="533043360"/>
      </c:lineChart>
      <c:catAx>
        <c:axId val="533295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3043360"/>
        <c:crossesAt val="0"/>
        <c:auto val="1"/>
        <c:lblAlgn val="ctr"/>
        <c:lblOffset val="100"/>
        <c:noMultiLvlLbl val="0"/>
      </c:catAx>
      <c:valAx>
        <c:axId val="533043360"/>
        <c:scaling>
          <c:orientation val="minMax"/>
          <c:max val="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Symptom Severity</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low"/>
        <c:spPr>
          <a:noFill/>
          <a:ln>
            <a:solidFill>
              <a:schemeClr val="tx1"/>
            </a:solidFill>
          </a:ln>
          <a:effectLst/>
        </c:spPr>
        <c:txPr>
          <a:bodyPr rot="6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3295488"/>
        <c:crosses val="autoZero"/>
        <c:crossBetween val="between"/>
        <c:majorUnit val="1"/>
        <c:minorUnit val="1"/>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Dissociative Identity Disorder &amp; DDNOS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DID</c:v>
                </c:pt>
              </c:strCache>
            </c:strRef>
          </c:tx>
          <c:spPr>
            <a:ln w="28575" cap="rnd">
              <a:solidFill>
                <a:schemeClr val="accent1"/>
              </a:solidFill>
              <a:round/>
            </a:ln>
            <a:effectLst/>
          </c:spPr>
          <c:marker>
            <c:symbol val="none"/>
          </c:marker>
          <c:dLbls>
            <c:dLbl>
              <c:idx val="4"/>
              <c:layout>
                <c:manualLayout>
                  <c:x val="-1.2077294685990301E-3"/>
                  <c:y val="-5.8372849914210302E-3"/>
                </c:manualLayout>
              </c:layout>
              <c:tx>
                <c:rich>
                  <a:bodyPr/>
                  <a:lstStyle/>
                  <a:p>
                    <a:fld id="{044470B6-5F1E-AF46-AA95-B69B7AC06616}" type="SERIESNAME">
                      <a:rPr lang="en-US" smtClean="0"/>
                      <a:pPr/>
                      <a:t>[SERIES NAME]</a:t>
                    </a:fld>
                    <a:endParaRPr lang="en-US"/>
                  </a:p>
                </c:rich>
              </c:tx>
              <c:dLblPos val="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B22-4F4F-8C0A-731D67215AD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Amnesia</c:v>
                </c:pt>
                <c:pt idx="1">
                  <c:v>Depersonalisation</c:v>
                </c:pt>
                <c:pt idx="2">
                  <c:v>Derealisation</c:v>
                </c:pt>
                <c:pt idx="3">
                  <c:v>Identity Confusion</c:v>
                </c:pt>
                <c:pt idx="4">
                  <c:v>Identity Alteration</c:v>
                </c:pt>
              </c:strCache>
            </c:strRef>
          </c:cat>
          <c:val>
            <c:numRef>
              <c:f>Sheet1!$B$2:$B$6</c:f>
              <c:numCache>
                <c:formatCode>0.00</c:formatCode>
                <c:ptCount val="5"/>
                <c:pt idx="0">
                  <c:v>3.2</c:v>
                </c:pt>
                <c:pt idx="1">
                  <c:v>3.3</c:v>
                </c:pt>
                <c:pt idx="2">
                  <c:v>3</c:v>
                </c:pt>
                <c:pt idx="3">
                  <c:v>3.5</c:v>
                </c:pt>
                <c:pt idx="4">
                  <c:v>4</c:v>
                </c:pt>
              </c:numCache>
            </c:numRef>
          </c:val>
          <c:smooth val="0"/>
          <c:extLst>
            <c:ext xmlns:c16="http://schemas.microsoft.com/office/drawing/2014/chart" uri="{C3380CC4-5D6E-409C-BE32-E72D297353CC}">
              <c16:uniqueId val="{00000001-0B22-4F4F-8C0A-731D67215AD6}"/>
            </c:ext>
          </c:extLst>
        </c:ser>
        <c:ser>
          <c:idx val="1"/>
          <c:order val="1"/>
          <c:tx>
            <c:strRef>
              <c:f>Sheet1!$C$1</c:f>
              <c:strCache>
                <c:ptCount val="1"/>
                <c:pt idx="0">
                  <c:v>DDNOS</c:v>
                </c:pt>
              </c:strCache>
            </c:strRef>
          </c:tx>
          <c:spPr>
            <a:ln w="28575" cap="rnd">
              <a:solidFill>
                <a:schemeClr val="accent2"/>
              </a:solidFill>
              <a:round/>
            </a:ln>
            <a:effectLst/>
          </c:spPr>
          <c:marker>
            <c:symbol val="none"/>
          </c:marker>
          <c:dLbls>
            <c:dLbl>
              <c:idx val="4"/>
              <c:tx>
                <c:rich>
                  <a:bodyPr/>
                  <a:lstStyle/>
                  <a:p>
                    <a:fld id="{5F6B59ED-5F68-454C-9CDD-F9BD65923C66}" type="SERIESNAME">
                      <a:rPr lang="en-US" smtClean="0"/>
                      <a:pPr/>
                      <a:t>[SERIES NAME]</a:t>
                    </a:fld>
                    <a:endParaRPr lang="en-US"/>
                  </a:p>
                </c:rich>
              </c:tx>
              <c:dLblPos val="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B22-4F4F-8C0A-731D67215AD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Amnesia</c:v>
                </c:pt>
                <c:pt idx="1">
                  <c:v>Depersonalisation</c:v>
                </c:pt>
                <c:pt idx="2">
                  <c:v>Derealisation</c:v>
                </c:pt>
                <c:pt idx="3">
                  <c:v>Identity Confusion</c:v>
                </c:pt>
                <c:pt idx="4">
                  <c:v>Identity Alteration</c:v>
                </c:pt>
              </c:strCache>
            </c:strRef>
          </c:cat>
          <c:val>
            <c:numRef>
              <c:f>Sheet1!$C$2:$C$6</c:f>
              <c:numCache>
                <c:formatCode>General</c:formatCode>
                <c:ptCount val="5"/>
                <c:pt idx="0">
                  <c:v>3</c:v>
                </c:pt>
                <c:pt idx="1">
                  <c:v>3</c:v>
                </c:pt>
                <c:pt idx="2">
                  <c:v>2.7</c:v>
                </c:pt>
                <c:pt idx="3">
                  <c:v>3</c:v>
                </c:pt>
                <c:pt idx="4">
                  <c:v>3.2</c:v>
                </c:pt>
              </c:numCache>
            </c:numRef>
          </c:val>
          <c:smooth val="0"/>
          <c:extLst>
            <c:ext xmlns:c16="http://schemas.microsoft.com/office/drawing/2014/chart" uri="{C3380CC4-5D6E-409C-BE32-E72D297353CC}">
              <c16:uniqueId val="{00000003-0B22-4F4F-8C0A-731D67215AD6}"/>
            </c:ext>
          </c:extLst>
        </c:ser>
        <c:dLbls>
          <c:showLegendKey val="0"/>
          <c:showVal val="0"/>
          <c:showCatName val="0"/>
          <c:showSerName val="0"/>
          <c:showPercent val="0"/>
          <c:showBubbleSize val="0"/>
        </c:dLbls>
        <c:smooth val="0"/>
        <c:axId val="604343856"/>
        <c:axId val="604408496"/>
      </c:lineChart>
      <c:catAx>
        <c:axId val="60434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4408496"/>
        <c:crossesAt val="0"/>
        <c:auto val="1"/>
        <c:lblAlgn val="ctr"/>
        <c:lblOffset val="100"/>
        <c:noMultiLvlLbl val="0"/>
      </c:catAx>
      <c:valAx>
        <c:axId val="604408496"/>
        <c:scaling>
          <c:orientation val="minMax"/>
          <c:max val="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Symptom Severity</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low"/>
        <c:spPr>
          <a:noFill/>
          <a:ln>
            <a:solidFill>
              <a:schemeClr val="tx1"/>
            </a:solidFill>
          </a:ln>
          <a:effectLst/>
        </c:spPr>
        <c:txPr>
          <a:bodyPr rot="6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4343856"/>
        <c:crosses val="autoZero"/>
        <c:crossBetween val="between"/>
        <c:majorUnit val="1"/>
        <c:minorUnit val="1"/>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Acute Stress Disorder Profiles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1</c:v>
                </c:pt>
              </c:strCache>
            </c:strRef>
          </c:tx>
          <c:spPr>
            <a:ln w="28575" cap="rnd">
              <a:solidFill>
                <a:schemeClr val="accent1"/>
              </a:solidFill>
              <a:round/>
            </a:ln>
            <a:effectLst/>
          </c:spPr>
          <c:marker>
            <c:symbol val="none"/>
          </c:marker>
          <c:dLbls>
            <c:dLbl>
              <c:idx val="4"/>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5262-479E-84EE-4017C87006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Amnesia</c:v>
                </c:pt>
                <c:pt idx="1">
                  <c:v>Depersonalisation</c:v>
                </c:pt>
                <c:pt idx="2">
                  <c:v>Derealisation</c:v>
                </c:pt>
                <c:pt idx="3">
                  <c:v>Identity Confusion</c:v>
                </c:pt>
                <c:pt idx="4">
                  <c:v>Identity Alteration</c:v>
                </c:pt>
              </c:strCache>
            </c:strRef>
          </c:cat>
          <c:val>
            <c:numRef>
              <c:f>Sheet1!$B$2:$B$6</c:f>
              <c:numCache>
                <c:formatCode>0.00</c:formatCode>
                <c:ptCount val="5"/>
                <c:pt idx="0">
                  <c:v>3.9</c:v>
                </c:pt>
                <c:pt idx="1">
                  <c:v>3.9</c:v>
                </c:pt>
                <c:pt idx="2">
                  <c:v>3.9</c:v>
                </c:pt>
                <c:pt idx="3">
                  <c:v>2</c:v>
                </c:pt>
                <c:pt idx="4">
                  <c:v>1</c:v>
                </c:pt>
              </c:numCache>
            </c:numRef>
          </c:val>
          <c:smooth val="0"/>
          <c:extLst>
            <c:ext xmlns:c16="http://schemas.microsoft.com/office/drawing/2014/chart" uri="{C3380CC4-5D6E-409C-BE32-E72D297353CC}">
              <c16:uniqueId val="{00000001-5262-479E-84EE-4017C870067C}"/>
            </c:ext>
          </c:extLst>
        </c:ser>
        <c:ser>
          <c:idx val="1"/>
          <c:order val="1"/>
          <c:tx>
            <c:strRef>
              <c:f>Sheet1!$C$1</c:f>
              <c:strCache>
                <c:ptCount val="1"/>
                <c:pt idx="0">
                  <c:v>2</c:v>
                </c:pt>
              </c:strCache>
            </c:strRef>
          </c:tx>
          <c:spPr>
            <a:ln w="28575" cap="rnd">
              <a:solidFill>
                <a:schemeClr val="accent2"/>
              </a:solidFill>
              <a:round/>
            </a:ln>
            <a:effectLst/>
          </c:spPr>
          <c:marker>
            <c:symbol val="none"/>
          </c:marker>
          <c:dLbls>
            <c:dLbl>
              <c:idx val="4"/>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5262-479E-84EE-4017C87006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Amnesia</c:v>
                </c:pt>
                <c:pt idx="1">
                  <c:v>Depersonalisation</c:v>
                </c:pt>
                <c:pt idx="2">
                  <c:v>Derealisation</c:v>
                </c:pt>
                <c:pt idx="3">
                  <c:v>Identity Confusion</c:v>
                </c:pt>
                <c:pt idx="4">
                  <c:v>Identity Alteration</c:v>
                </c:pt>
              </c:strCache>
            </c:strRef>
          </c:cat>
          <c:val>
            <c:numRef>
              <c:f>Sheet1!$C$2:$C$6</c:f>
              <c:numCache>
                <c:formatCode>General</c:formatCode>
                <c:ptCount val="5"/>
                <c:pt idx="0">
                  <c:v>2</c:v>
                </c:pt>
                <c:pt idx="1">
                  <c:v>3.9</c:v>
                </c:pt>
                <c:pt idx="2">
                  <c:v>3.9</c:v>
                </c:pt>
                <c:pt idx="3">
                  <c:v>2</c:v>
                </c:pt>
                <c:pt idx="4">
                  <c:v>1.5</c:v>
                </c:pt>
              </c:numCache>
            </c:numRef>
          </c:val>
          <c:smooth val="0"/>
          <c:extLst>
            <c:ext xmlns:c16="http://schemas.microsoft.com/office/drawing/2014/chart" uri="{C3380CC4-5D6E-409C-BE32-E72D297353CC}">
              <c16:uniqueId val="{00000003-5262-479E-84EE-4017C870067C}"/>
            </c:ext>
          </c:extLst>
        </c:ser>
        <c:ser>
          <c:idx val="2"/>
          <c:order val="2"/>
          <c:tx>
            <c:strRef>
              <c:f>Sheet1!$D$1</c:f>
              <c:strCache>
                <c:ptCount val="1"/>
                <c:pt idx="0">
                  <c:v>3</c:v>
                </c:pt>
              </c:strCache>
            </c:strRef>
          </c:tx>
          <c:spPr>
            <a:ln w="28575" cap="rnd">
              <a:solidFill>
                <a:schemeClr val="accent3"/>
              </a:solidFill>
              <a:round/>
            </a:ln>
            <a:effectLst/>
          </c:spPr>
          <c:marker>
            <c:symbol val="none"/>
          </c:marker>
          <c:dLbls>
            <c:dLbl>
              <c:idx val="4"/>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5262-479E-84EE-4017C87006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Amnesia</c:v>
                </c:pt>
                <c:pt idx="1">
                  <c:v>Depersonalisation</c:v>
                </c:pt>
                <c:pt idx="2">
                  <c:v>Derealisation</c:v>
                </c:pt>
                <c:pt idx="3">
                  <c:v>Identity Confusion</c:v>
                </c:pt>
                <c:pt idx="4">
                  <c:v>Identity Alteration</c:v>
                </c:pt>
              </c:strCache>
            </c:strRef>
          </c:cat>
          <c:val>
            <c:numRef>
              <c:f>Sheet1!$D$2:$D$6</c:f>
              <c:numCache>
                <c:formatCode>General</c:formatCode>
                <c:ptCount val="5"/>
                <c:pt idx="0">
                  <c:v>3.9</c:v>
                </c:pt>
                <c:pt idx="1">
                  <c:v>2</c:v>
                </c:pt>
                <c:pt idx="2">
                  <c:v>3.9</c:v>
                </c:pt>
                <c:pt idx="3">
                  <c:v>1</c:v>
                </c:pt>
                <c:pt idx="4">
                  <c:v>1</c:v>
                </c:pt>
              </c:numCache>
            </c:numRef>
          </c:val>
          <c:smooth val="0"/>
          <c:extLst>
            <c:ext xmlns:c16="http://schemas.microsoft.com/office/drawing/2014/chart" uri="{C3380CC4-5D6E-409C-BE32-E72D297353CC}">
              <c16:uniqueId val="{00000005-5262-479E-84EE-4017C870067C}"/>
            </c:ext>
          </c:extLst>
        </c:ser>
        <c:ser>
          <c:idx val="3"/>
          <c:order val="3"/>
          <c:tx>
            <c:strRef>
              <c:f>Sheet1!$E$1</c:f>
              <c:strCache>
                <c:ptCount val="1"/>
                <c:pt idx="0">
                  <c:v>4</c:v>
                </c:pt>
              </c:strCache>
            </c:strRef>
          </c:tx>
          <c:spPr>
            <a:ln w="28575" cap="rnd">
              <a:solidFill>
                <a:schemeClr val="accent4"/>
              </a:solidFill>
              <a:round/>
            </a:ln>
            <a:effectLst/>
          </c:spPr>
          <c:marker>
            <c:symbol val="none"/>
          </c:marker>
          <c:dLbls>
            <c:dLbl>
              <c:idx val="4"/>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5262-479E-84EE-4017C87006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Amnesia</c:v>
                </c:pt>
                <c:pt idx="1">
                  <c:v>Depersonalisation</c:v>
                </c:pt>
                <c:pt idx="2">
                  <c:v>Derealisation</c:v>
                </c:pt>
                <c:pt idx="3">
                  <c:v>Identity Confusion</c:v>
                </c:pt>
                <c:pt idx="4">
                  <c:v>Identity Alteration</c:v>
                </c:pt>
              </c:strCache>
            </c:strRef>
          </c:cat>
          <c:val>
            <c:numRef>
              <c:f>Sheet1!$E$2:$E$6</c:f>
              <c:numCache>
                <c:formatCode>General</c:formatCode>
                <c:ptCount val="5"/>
                <c:pt idx="0">
                  <c:v>3.9</c:v>
                </c:pt>
                <c:pt idx="1">
                  <c:v>3.9</c:v>
                </c:pt>
                <c:pt idx="2">
                  <c:v>3</c:v>
                </c:pt>
                <c:pt idx="3">
                  <c:v>1</c:v>
                </c:pt>
                <c:pt idx="4">
                  <c:v>1</c:v>
                </c:pt>
              </c:numCache>
            </c:numRef>
          </c:val>
          <c:smooth val="0"/>
          <c:extLst>
            <c:ext xmlns:c16="http://schemas.microsoft.com/office/drawing/2014/chart" uri="{C3380CC4-5D6E-409C-BE32-E72D297353CC}">
              <c16:uniqueId val="{00000007-5262-479E-84EE-4017C870067C}"/>
            </c:ext>
          </c:extLst>
        </c:ser>
        <c:ser>
          <c:idx val="4"/>
          <c:order val="4"/>
          <c:tx>
            <c:strRef>
              <c:f>Sheet1!$F$1</c:f>
              <c:strCache>
                <c:ptCount val="1"/>
                <c:pt idx="0">
                  <c:v>5</c:v>
                </c:pt>
              </c:strCache>
            </c:strRef>
          </c:tx>
          <c:spPr>
            <a:ln w="28575" cap="rnd">
              <a:solidFill>
                <a:schemeClr val="accent5"/>
              </a:solidFill>
              <a:round/>
            </a:ln>
            <a:effectLst/>
          </c:spPr>
          <c:marker>
            <c:symbol val="none"/>
          </c:marker>
          <c:dLbls>
            <c:dLbl>
              <c:idx val="4"/>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5262-479E-84EE-4017C87006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Amnesia</c:v>
                </c:pt>
                <c:pt idx="1">
                  <c:v>Depersonalisation</c:v>
                </c:pt>
                <c:pt idx="2">
                  <c:v>Derealisation</c:v>
                </c:pt>
                <c:pt idx="3">
                  <c:v>Identity Confusion</c:v>
                </c:pt>
                <c:pt idx="4">
                  <c:v>Identity Alteration</c:v>
                </c:pt>
              </c:strCache>
            </c:strRef>
          </c:cat>
          <c:val>
            <c:numRef>
              <c:f>Sheet1!$F$2:$F$6</c:f>
              <c:numCache>
                <c:formatCode>General</c:formatCode>
                <c:ptCount val="5"/>
                <c:pt idx="0">
                  <c:v>3.9</c:v>
                </c:pt>
                <c:pt idx="1">
                  <c:v>3.9</c:v>
                </c:pt>
                <c:pt idx="2">
                  <c:v>2</c:v>
                </c:pt>
                <c:pt idx="3">
                  <c:v>2</c:v>
                </c:pt>
                <c:pt idx="4">
                  <c:v>2</c:v>
                </c:pt>
              </c:numCache>
            </c:numRef>
          </c:val>
          <c:smooth val="0"/>
          <c:extLst>
            <c:ext xmlns:c16="http://schemas.microsoft.com/office/drawing/2014/chart" uri="{C3380CC4-5D6E-409C-BE32-E72D297353CC}">
              <c16:uniqueId val="{00000009-5262-479E-84EE-4017C870067C}"/>
            </c:ext>
          </c:extLst>
        </c:ser>
        <c:ser>
          <c:idx val="5"/>
          <c:order val="5"/>
          <c:tx>
            <c:strRef>
              <c:f>Sheet1!$G$1</c:f>
              <c:strCache>
                <c:ptCount val="1"/>
                <c:pt idx="0">
                  <c:v>6</c:v>
                </c:pt>
              </c:strCache>
            </c:strRef>
          </c:tx>
          <c:spPr>
            <a:ln w="28575" cap="rnd">
              <a:solidFill>
                <a:schemeClr val="accent6"/>
              </a:solidFill>
              <a:round/>
            </a:ln>
            <a:effectLst/>
          </c:spPr>
          <c:marker>
            <c:symbol val="none"/>
          </c:marker>
          <c:dLbls>
            <c:dLbl>
              <c:idx val="4"/>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5262-479E-84EE-4017C87006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Amnesia</c:v>
                </c:pt>
                <c:pt idx="1">
                  <c:v>Depersonalisation</c:v>
                </c:pt>
                <c:pt idx="2">
                  <c:v>Derealisation</c:v>
                </c:pt>
                <c:pt idx="3">
                  <c:v>Identity Confusion</c:v>
                </c:pt>
                <c:pt idx="4">
                  <c:v>Identity Alteration</c:v>
                </c:pt>
              </c:strCache>
            </c:strRef>
          </c:cat>
          <c:val>
            <c:numRef>
              <c:f>Sheet1!$G$2:$G$6</c:f>
              <c:numCache>
                <c:formatCode>General</c:formatCode>
                <c:ptCount val="5"/>
                <c:pt idx="0">
                  <c:v>3.9</c:v>
                </c:pt>
                <c:pt idx="1">
                  <c:v>3.9</c:v>
                </c:pt>
                <c:pt idx="2">
                  <c:v>2</c:v>
                </c:pt>
                <c:pt idx="3">
                  <c:v>2</c:v>
                </c:pt>
                <c:pt idx="4">
                  <c:v>2</c:v>
                </c:pt>
              </c:numCache>
            </c:numRef>
          </c:val>
          <c:smooth val="0"/>
          <c:extLst>
            <c:ext xmlns:c16="http://schemas.microsoft.com/office/drawing/2014/chart" uri="{C3380CC4-5D6E-409C-BE32-E72D297353CC}">
              <c16:uniqueId val="{0000000B-5262-479E-84EE-4017C870067C}"/>
            </c:ext>
          </c:extLst>
        </c:ser>
        <c:dLbls>
          <c:showLegendKey val="0"/>
          <c:showVal val="0"/>
          <c:showCatName val="0"/>
          <c:showSerName val="0"/>
          <c:showPercent val="0"/>
          <c:showBubbleSize val="0"/>
        </c:dLbls>
        <c:smooth val="0"/>
        <c:axId val="605873824"/>
        <c:axId val="605877088"/>
      </c:lineChart>
      <c:catAx>
        <c:axId val="605873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877088"/>
        <c:crossesAt val="0"/>
        <c:auto val="1"/>
        <c:lblAlgn val="ctr"/>
        <c:lblOffset val="100"/>
        <c:noMultiLvlLbl val="0"/>
      </c:catAx>
      <c:valAx>
        <c:axId val="605877088"/>
        <c:scaling>
          <c:orientation val="minMax"/>
          <c:max val="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Symptom Severity</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low"/>
        <c:spPr>
          <a:noFill/>
          <a:ln>
            <a:solidFill>
              <a:schemeClr val="tx1"/>
            </a:solidFill>
          </a:ln>
          <a:effectLst/>
        </c:spPr>
        <c:txPr>
          <a:bodyPr rot="6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5873824"/>
        <c:crosses val="autoZero"/>
        <c:crossBetween val="between"/>
        <c:majorUnit val="1"/>
        <c:minorUnit val="1"/>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9.xml.rels><?xml version="1.0" encoding="UTF-8" standalone="yes"?>
<Relationships xmlns="http://schemas.openxmlformats.org/package/2006/relationships"><Relationship Id="rId1" Type="http://schemas.openxmlformats.org/officeDocument/2006/relationships/hyperlink" Target="http://www.sidran.org/" TargetMode="External"/></Relationships>
</file>

<file path=ppt/diagrams/_rels/drawing19.xml.rels><?xml version="1.0" encoding="UTF-8" standalone="yes"?>
<Relationships xmlns="http://schemas.openxmlformats.org/package/2006/relationships"><Relationship Id="rId1" Type="http://schemas.openxmlformats.org/officeDocument/2006/relationships/hyperlink" Target="http://www.sidran.org/"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045647-8FE6-47D4-88FD-40CAB41F2377}" type="doc">
      <dgm:prSet loTypeId="urn:microsoft.com/office/officeart/2016/7/layout/VerticalHollowActionList" loCatId="List" qsTypeId="urn:microsoft.com/office/officeart/2005/8/quickstyle/simple1" qsCatId="simple" csTypeId="urn:microsoft.com/office/officeart/2005/8/colors/colorful2" csCatId="colorful" phldr="1"/>
      <dgm:spPr/>
      <dgm:t>
        <a:bodyPr/>
        <a:lstStyle/>
        <a:p>
          <a:endParaRPr lang="en-US"/>
        </a:p>
      </dgm:t>
    </dgm:pt>
    <dgm:pt modelId="{ECFF448F-C88E-4092-813F-6D567D535A6F}">
      <dgm:prSet custT="1"/>
      <dgm:spPr/>
      <dgm:t>
        <a:bodyPr/>
        <a:lstStyle/>
        <a:p>
          <a:r>
            <a:rPr lang="en-US" sz="2800" dirty="0"/>
            <a:t>Break</a:t>
          </a:r>
        </a:p>
      </dgm:t>
    </dgm:pt>
    <dgm:pt modelId="{C3D0FF21-08D1-404E-B370-F9EEEA8146A0}" type="parTrans" cxnId="{103653BF-0702-4660-9F2E-95194F043433}">
      <dgm:prSet/>
      <dgm:spPr/>
      <dgm:t>
        <a:bodyPr/>
        <a:lstStyle/>
        <a:p>
          <a:endParaRPr lang="en-US"/>
        </a:p>
      </dgm:t>
    </dgm:pt>
    <dgm:pt modelId="{94C1E6DC-413F-476A-B72D-2D3BA719ECBA}" type="sibTrans" cxnId="{103653BF-0702-4660-9F2E-95194F043433}">
      <dgm:prSet/>
      <dgm:spPr/>
      <dgm:t>
        <a:bodyPr/>
        <a:lstStyle/>
        <a:p>
          <a:endParaRPr lang="en-US"/>
        </a:p>
      </dgm:t>
    </dgm:pt>
    <dgm:pt modelId="{64217907-2B14-4E41-8BE6-02AE0531CFC4}">
      <dgm:prSet custT="1"/>
      <dgm:spPr/>
      <dgm:t>
        <a:bodyPr/>
        <a:lstStyle/>
        <a:p>
          <a:r>
            <a:rPr lang="en-US" sz="2800" dirty="0"/>
            <a:t>Break into groups &amp; together review the case study</a:t>
          </a:r>
        </a:p>
      </dgm:t>
    </dgm:pt>
    <dgm:pt modelId="{70555A11-54C1-49EA-8754-AC5F51D87397}" type="parTrans" cxnId="{86048E2A-3951-4884-97E1-28C330DFA21E}">
      <dgm:prSet/>
      <dgm:spPr/>
      <dgm:t>
        <a:bodyPr/>
        <a:lstStyle/>
        <a:p>
          <a:endParaRPr lang="en-US"/>
        </a:p>
      </dgm:t>
    </dgm:pt>
    <dgm:pt modelId="{ACD7B7C4-7525-40B5-B12D-B6A533C3FD6D}" type="sibTrans" cxnId="{86048E2A-3951-4884-97E1-28C330DFA21E}">
      <dgm:prSet/>
      <dgm:spPr/>
      <dgm:t>
        <a:bodyPr/>
        <a:lstStyle/>
        <a:p>
          <a:endParaRPr lang="en-US"/>
        </a:p>
      </dgm:t>
    </dgm:pt>
    <dgm:pt modelId="{01871D09-15C0-49D1-9E41-637D07234314}">
      <dgm:prSet custT="1"/>
      <dgm:spPr/>
      <dgm:t>
        <a:bodyPr/>
        <a:lstStyle/>
        <a:p>
          <a:r>
            <a:rPr lang="en-US" sz="2800" dirty="0"/>
            <a:t>Discuss</a:t>
          </a:r>
        </a:p>
      </dgm:t>
    </dgm:pt>
    <dgm:pt modelId="{97A3185D-97D8-4382-8C61-79DE0F8B1E64}" type="parTrans" cxnId="{C404BBE6-516D-48D3-9E91-8CE3E084A8AB}">
      <dgm:prSet/>
      <dgm:spPr/>
      <dgm:t>
        <a:bodyPr/>
        <a:lstStyle/>
        <a:p>
          <a:endParaRPr lang="en-US"/>
        </a:p>
      </dgm:t>
    </dgm:pt>
    <dgm:pt modelId="{255F87E8-DE01-41E0-A98C-7F6ABBC0C44C}" type="sibTrans" cxnId="{C404BBE6-516D-48D3-9E91-8CE3E084A8AB}">
      <dgm:prSet/>
      <dgm:spPr/>
      <dgm:t>
        <a:bodyPr/>
        <a:lstStyle/>
        <a:p>
          <a:endParaRPr lang="en-US"/>
        </a:p>
      </dgm:t>
    </dgm:pt>
    <dgm:pt modelId="{C15DC6C8-95DF-475D-A9DF-9E27186444C4}">
      <dgm:prSet custT="1"/>
      <dgm:spPr/>
      <dgm:t>
        <a:bodyPr/>
        <a:lstStyle/>
        <a:p>
          <a:r>
            <a:rPr lang="en-US" sz="2800" dirty="0"/>
            <a:t>Discuss diagnostic impressions</a:t>
          </a:r>
        </a:p>
      </dgm:t>
    </dgm:pt>
    <dgm:pt modelId="{A80AB2CF-593E-44CC-9D1E-3F75F67C9016}" type="parTrans" cxnId="{0EFE5170-FCCE-4AC8-9517-922F7E96D2AA}">
      <dgm:prSet/>
      <dgm:spPr/>
      <dgm:t>
        <a:bodyPr/>
        <a:lstStyle/>
        <a:p>
          <a:endParaRPr lang="en-US"/>
        </a:p>
      </dgm:t>
    </dgm:pt>
    <dgm:pt modelId="{CA62C783-3B8D-482D-9896-4766FBAFFAA5}" type="sibTrans" cxnId="{0EFE5170-FCCE-4AC8-9517-922F7E96D2AA}">
      <dgm:prSet/>
      <dgm:spPr/>
      <dgm:t>
        <a:bodyPr/>
        <a:lstStyle/>
        <a:p>
          <a:endParaRPr lang="en-US"/>
        </a:p>
      </dgm:t>
    </dgm:pt>
    <dgm:pt modelId="{FE138582-3CBA-4089-9877-561BBE7D042C}">
      <dgm:prSet custT="1"/>
      <dgm:spPr/>
      <dgm:t>
        <a:bodyPr/>
        <a:lstStyle/>
        <a:p>
          <a:r>
            <a:rPr lang="en-US" sz="2800" dirty="0"/>
            <a:t>Propose</a:t>
          </a:r>
        </a:p>
      </dgm:t>
    </dgm:pt>
    <dgm:pt modelId="{6CC1BDC1-05E5-461F-BAEA-E0A504B70B4D}" type="parTrans" cxnId="{F31562A6-9EC1-47E2-A1AA-1340D958132B}">
      <dgm:prSet/>
      <dgm:spPr/>
      <dgm:t>
        <a:bodyPr/>
        <a:lstStyle/>
        <a:p>
          <a:endParaRPr lang="en-US"/>
        </a:p>
      </dgm:t>
    </dgm:pt>
    <dgm:pt modelId="{271E685E-F2C6-4EB4-A483-B8196B394069}" type="sibTrans" cxnId="{F31562A6-9EC1-47E2-A1AA-1340D958132B}">
      <dgm:prSet/>
      <dgm:spPr/>
      <dgm:t>
        <a:bodyPr/>
        <a:lstStyle/>
        <a:p>
          <a:endParaRPr lang="en-US"/>
        </a:p>
      </dgm:t>
    </dgm:pt>
    <dgm:pt modelId="{B8240593-1666-43DE-9C1E-5D717251FAEB}">
      <dgm:prSet custT="1"/>
      <dgm:spPr/>
      <dgm:t>
        <a:bodyPr/>
        <a:lstStyle/>
        <a:p>
          <a:r>
            <a:rPr lang="en-US" sz="2800" dirty="0"/>
            <a:t>Propose a likely differential diagnosis with a rationale</a:t>
          </a:r>
        </a:p>
      </dgm:t>
    </dgm:pt>
    <dgm:pt modelId="{A504C65E-FF2E-42D2-83CA-A9B97272BDDB}" type="parTrans" cxnId="{981B570B-0FB2-4C3F-8954-C205534526F4}">
      <dgm:prSet/>
      <dgm:spPr/>
      <dgm:t>
        <a:bodyPr/>
        <a:lstStyle/>
        <a:p>
          <a:endParaRPr lang="en-US"/>
        </a:p>
      </dgm:t>
    </dgm:pt>
    <dgm:pt modelId="{3DCEEAF8-39C6-4AA1-A157-03CAA9E84383}" type="sibTrans" cxnId="{981B570B-0FB2-4C3F-8954-C205534526F4}">
      <dgm:prSet/>
      <dgm:spPr/>
      <dgm:t>
        <a:bodyPr/>
        <a:lstStyle/>
        <a:p>
          <a:endParaRPr lang="en-US"/>
        </a:p>
      </dgm:t>
    </dgm:pt>
    <dgm:pt modelId="{E4F42F33-2C9C-4A32-A7EF-406CF6D5360A}">
      <dgm:prSet custT="1"/>
      <dgm:spPr/>
      <dgm:t>
        <a:bodyPr/>
        <a:lstStyle/>
        <a:p>
          <a:r>
            <a:rPr lang="en-US" sz="2800" dirty="0"/>
            <a:t>Comment</a:t>
          </a:r>
        </a:p>
      </dgm:t>
    </dgm:pt>
    <dgm:pt modelId="{9AADEC09-6166-40E5-BF56-6D817C2423DF}" type="parTrans" cxnId="{07FF6018-85D5-495D-8C4B-AAE467D3B762}">
      <dgm:prSet/>
      <dgm:spPr/>
      <dgm:t>
        <a:bodyPr/>
        <a:lstStyle/>
        <a:p>
          <a:endParaRPr lang="en-US"/>
        </a:p>
      </dgm:t>
    </dgm:pt>
    <dgm:pt modelId="{B765B748-4B7F-4741-81FD-2A37CD631A10}" type="sibTrans" cxnId="{07FF6018-85D5-495D-8C4B-AAE467D3B762}">
      <dgm:prSet/>
      <dgm:spPr/>
      <dgm:t>
        <a:bodyPr/>
        <a:lstStyle/>
        <a:p>
          <a:endParaRPr lang="en-US"/>
        </a:p>
      </dgm:t>
    </dgm:pt>
    <dgm:pt modelId="{F2CB9142-5465-4FD9-B4FB-06A8123D1740}">
      <dgm:prSet custT="1"/>
      <dgm:spPr/>
      <dgm:t>
        <a:bodyPr/>
        <a:lstStyle/>
        <a:p>
          <a:r>
            <a:rPr lang="en-US" sz="2800"/>
            <a:t>Comment on MICSA</a:t>
          </a:r>
        </a:p>
      </dgm:t>
    </dgm:pt>
    <dgm:pt modelId="{CE35A699-08E8-4D1E-BA1E-F6E552216846}" type="parTrans" cxnId="{8FE6175D-9B5D-40F7-B763-5DDD8AD82889}">
      <dgm:prSet/>
      <dgm:spPr/>
      <dgm:t>
        <a:bodyPr/>
        <a:lstStyle/>
        <a:p>
          <a:endParaRPr lang="en-US"/>
        </a:p>
      </dgm:t>
    </dgm:pt>
    <dgm:pt modelId="{8BA218BD-D704-421A-819E-B85F4D622481}" type="sibTrans" cxnId="{8FE6175D-9B5D-40F7-B763-5DDD8AD82889}">
      <dgm:prSet/>
      <dgm:spPr/>
      <dgm:t>
        <a:bodyPr/>
        <a:lstStyle/>
        <a:p>
          <a:endParaRPr lang="en-US"/>
        </a:p>
      </dgm:t>
    </dgm:pt>
    <dgm:pt modelId="{9A7E48FE-2078-437D-9369-FB9DBA97C88E}">
      <dgm:prSet custT="1"/>
      <dgm:spPr/>
      <dgm:t>
        <a:bodyPr/>
        <a:lstStyle/>
        <a:p>
          <a:r>
            <a:rPr lang="en-US" sz="2800" dirty="0"/>
            <a:t>Comment</a:t>
          </a:r>
        </a:p>
      </dgm:t>
    </dgm:pt>
    <dgm:pt modelId="{0809F15D-5A2D-46BE-A670-4BAEEB14075C}" type="parTrans" cxnId="{A0E89193-7FF3-4E78-AC65-DFD9EE50BE39}">
      <dgm:prSet/>
      <dgm:spPr/>
      <dgm:t>
        <a:bodyPr/>
        <a:lstStyle/>
        <a:p>
          <a:endParaRPr lang="en-US"/>
        </a:p>
      </dgm:t>
    </dgm:pt>
    <dgm:pt modelId="{D5E6FFA5-6F37-4E98-9638-B5F6D697BC1A}" type="sibTrans" cxnId="{A0E89193-7FF3-4E78-AC65-DFD9EE50BE39}">
      <dgm:prSet/>
      <dgm:spPr/>
      <dgm:t>
        <a:bodyPr/>
        <a:lstStyle/>
        <a:p>
          <a:endParaRPr lang="en-US"/>
        </a:p>
      </dgm:t>
    </dgm:pt>
    <dgm:pt modelId="{D2814246-A8F2-4481-A301-4C2F94A2CA3F}">
      <dgm:prSet custT="1"/>
      <dgm:spPr/>
      <dgm:t>
        <a:bodyPr/>
        <a:lstStyle/>
        <a:p>
          <a:endParaRPr lang="en-US" sz="2800" dirty="0"/>
        </a:p>
        <a:p>
          <a:endParaRPr lang="en-US" sz="2800" dirty="0"/>
        </a:p>
        <a:p>
          <a:r>
            <a:rPr lang="en-US" sz="2800" dirty="0"/>
            <a:t>Comment on treatment recommendations</a:t>
          </a:r>
        </a:p>
      </dgm:t>
    </dgm:pt>
    <dgm:pt modelId="{848767DF-FDF5-48E5-B0AA-21DE7FAF1430}" type="parTrans" cxnId="{DF4FBEF0-C4EB-44E7-8FBD-AAC8D33D7B43}">
      <dgm:prSet/>
      <dgm:spPr/>
      <dgm:t>
        <a:bodyPr/>
        <a:lstStyle/>
        <a:p>
          <a:endParaRPr lang="en-US"/>
        </a:p>
      </dgm:t>
    </dgm:pt>
    <dgm:pt modelId="{EFD4961C-BE8B-43DD-B6D5-AE6AB6AF4B05}" type="sibTrans" cxnId="{DF4FBEF0-C4EB-44E7-8FBD-AAC8D33D7B43}">
      <dgm:prSet/>
      <dgm:spPr/>
      <dgm:t>
        <a:bodyPr/>
        <a:lstStyle/>
        <a:p>
          <a:endParaRPr lang="en-US"/>
        </a:p>
      </dgm:t>
    </dgm:pt>
    <dgm:pt modelId="{05A8ECC1-E0C8-4F90-9530-E49F63FF7B01}">
      <dgm:prSet custT="1"/>
      <dgm:spPr/>
      <dgm:t>
        <a:bodyPr/>
        <a:lstStyle/>
        <a:p>
          <a:endParaRPr lang="en-US" sz="2800" dirty="0"/>
        </a:p>
      </dgm:t>
    </dgm:pt>
    <dgm:pt modelId="{73A4F07A-B906-492D-92D3-C2C5B974CFC9}" type="parTrans" cxnId="{FF8E770F-80D9-48B6-AB88-C59F64E99A60}">
      <dgm:prSet/>
      <dgm:spPr/>
      <dgm:t>
        <a:bodyPr/>
        <a:lstStyle/>
        <a:p>
          <a:endParaRPr lang="en-US"/>
        </a:p>
      </dgm:t>
    </dgm:pt>
    <dgm:pt modelId="{5969461D-DCCD-4FA3-B376-41AEFDCE7671}" type="sibTrans" cxnId="{FF8E770F-80D9-48B6-AB88-C59F64E99A60}">
      <dgm:prSet/>
      <dgm:spPr/>
      <dgm:t>
        <a:bodyPr/>
        <a:lstStyle/>
        <a:p>
          <a:endParaRPr lang="en-US"/>
        </a:p>
      </dgm:t>
    </dgm:pt>
    <dgm:pt modelId="{762B6CD2-EA72-4706-B05B-5F6D83F430CC}" type="pres">
      <dgm:prSet presAssocID="{3D045647-8FE6-47D4-88FD-40CAB41F2377}" presName="Name0" presStyleCnt="0">
        <dgm:presLayoutVars>
          <dgm:dir/>
          <dgm:animLvl val="lvl"/>
          <dgm:resizeHandles val="exact"/>
        </dgm:presLayoutVars>
      </dgm:prSet>
      <dgm:spPr/>
    </dgm:pt>
    <dgm:pt modelId="{E614AF0D-2140-41DA-A47B-6B670945BCD4}" type="pres">
      <dgm:prSet presAssocID="{ECFF448F-C88E-4092-813F-6D567D535A6F}" presName="linNode" presStyleCnt="0"/>
      <dgm:spPr/>
    </dgm:pt>
    <dgm:pt modelId="{BA0C141C-C9E2-4251-8D6F-36AACA22FBF8}" type="pres">
      <dgm:prSet presAssocID="{ECFF448F-C88E-4092-813F-6D567D535A6F}" presName="parentText" presStyleLbl="solidFgAcc1" presStyleIdx="0" presStyleCnt="5">
        <dgm:presLayoutVars>
          <dgm:chMax val="1"/>
          <dgm:bulletEnabled/>
        </dgm:presLayoutVars>
      </dgm:prSet>
      <dgm:spPr/>
    </dgm:pt>
    <dgm:pt modelId="{62A4B753-9B01-46E8-941E-DCFFD08DBBD2}" type="pres">
      <dgm:prSet presAssocID="{ECFF448F-C88E-4092-813F-6D567D535A6F}" presName="descendantText" presStyleLbl="alignNode1" presStyleIdx="0" presStyleCnt="5">
        <dgm:presLayoutVars>
          <dgm:bulletEnabled/>
        </dgm:presLayoutVars>
      </dgm:prSet>
      <dgm:spPr/>
    </dgm:pt>
    <dgm:pt modelId="{E62AFF0B-2E46-4B82-8E79-28D32C3F0F51}" type="pres">
      <dgm:prSet presAssocID="{94C1E6DC-413F-476A-B72D-2D3BA719ECBA}" presName="sp" presStyleCnt="0"/>
      <dgm:spPr/>
    </dgm:pt>
    <dgm:pt modelId="{D6B143AA-5B32-47BC-9145-2D11C9D35BD9}" type="pres">
      <dgm:prSet presAssocID="{01871D09-15C0-49D1-9E41-637D07234314}" presName="linNode" presStyleCnt="0"/>
      <dgm:spPr/>
    </dgm:pt>
    <dgm:pt modelId="{3B2FDED0-FECC-43DD-B3C9-9B899412CA48}" type="pres">
      <dgm:prSet presAssocID="{01871D09-15C0-49D1-9E41-637D07234314}" presName="parentText" presStyleLbl="solidFgAcc1" presStyleIdx="1" presStyleCnt="5">
        <dgm:presLayoutVars>
          <dgm:chMax val="1"/>
          <dgm:bulletEnabled/>
        </dgm:presLayoutVars>
      </dgm:prSet>
      <dgm:spPr/>
    </dgm:pt>
    <dgm:pt modelId="{9809E6A7-3033-4CBC-A8F2-F276C12CA640}" type="pres">
      <dgm:prSet presAssocID="{01871D09-15C0-49D1-9E41-637D07234314}" presName="descendantText" presStyleLbl="alignNode1" presStyleIdx="1" presStyleCnt="5">
        <dgm:presLayoutVars>
          <dgm:bulletEnabled/>
        </dgm:presLayoutVars>
      </dgm:prSet>
      <dgm:spPr/>
    </dgm:pt>
    <dgm:pt modelId="{BA71123F-1215-4794-A99C-932647B2005A}" type="pres">
      <dgm:prSet presAssocID="{255F87E8-DE01-41E0-A98C-7F6ABBC0C44C}" presName="sp" presStyleCnt="0"/>
      <dgm:spPr/>
    </dgm:pt>
    <dgm:pt modelId="{A8F41F6C-EF70-46C5-8068-CD6C3BC57B25}" type="pres">
      <dgm:prSet presAssocID="{FE138582-3CBA-4089-9877-561BBE7D042C}" presName="linNode" presStyleCnt="0"/>
      <dgm:spPr/>
    </dgm:pt>
    <dgm:pt modelId="{53D56CEB-80DF-4057-A4E4-6771BB55C01C}" type="pres">
      <dgm:prSet presAssocID="{FE138582-3CBA-4089-9877-561BBE7D042C}" presName="parentText" presStyleLbl="solidFgAcc1" presStyleIdx="2" presStyleCnt="5">
        <dgm:presLayoutVars>
          <dgm:chMax val="1"/>
          <dgm:bulletEnabled/>
        </dgm:presLayoutVars>
      </dgm:prSet>
      <dgm:spPr/>
    </dgm:pt>
    <dgm:pt modelId="{6B0C94B6-2E22-43EF-81F9-0848102538A2}" type="pres">
      <dgm:prSet presAssocID="{FE138582-3CBA-4089-9877-561BBE7D042C}" presName="descendantText" presStyleLbl="alignNode1" presStyleIdx="2" presStyleCnt="5" custLinFactNeighborY="-2555">
        <dgm:presLayoutVars>
          <dgm:bulletEnabled/>
        </dgm:presLayoutVars>
      </dgm:prSet>
      <dgm:spPr/>
    </dgm:pt>
    <dgm:pt modelId="{EE1623CF-DC64-41AD-A566-9C2BF6C33D4C}" type="pres">
      <dgm:prSet presAssocID="{271E685E-F2C6-4EB4-A483-B8196B394069}" presName="sp" presStyleCnt="0"/>
      <dgm:spPr/>
    </dgm:pt>
    <dgm:pt modelId="{C4DF1308-664E-443B-ABA2-5117930E7D60}" type="pres">
      <dgm:prSet presAssocID="{E4F42F33-2C9C-4A32-A7EF-406CF6D5360A}" presName="linNode" presStyleCnt="0"/>
      <dgm:spPr/>
    </dgm:pt>
    <dgm:pt modelId="{BDA95254-2F7D-4917-B949-A462CB6CF178}" type="pres">
      <dgm:prSet presAssocID="{E4F42F33-2C9C-4A32-A7EF-406CF6D5360A}" presName="parentText" presStyleLbl="solidFgAcc1" presStyleIdx="3" presStyleCnt="5">
        <dgm:presLayoutVars>
          <dgm:chMax val="1"/>
          <dgm:bulletEnabled/>
        </dgm:presLayoutVars>
      </dgm:prSet>
      <dgm:spPr/>
    </dgm:pt>
    <dgm:pt modelId="{DC44F577-5508-45B0-B7C2-87C1AC60E54D}" type="pres">
      <dgm:prSet presAssocID="{E4F42F33-2C9C-4A32-A7EF-406CF6D5360A}" presName="descendantText" presStyleLbl="alignNode1" presStyleIdx="3" presStyleCnt="5">
        <dgm:presLayoutVars>
          <dgm:bulletEnabled/>
        </dgm:presLayoutVars>
      </dgm:prSet>
      <dgm:spPr/>
    </dgm:pt>
    <dgm:pt modelId="{1EC7B696-4576-49B0-8D30-D313490FDEEB}" type="pres">
      <dgm:prSet presAssocID="{B765B748-4B7F-4741-81FD-2A37CD631A10}" presName="sp" presStyleCnt="0"/>
      <dgm:spPr/>
    </dgm:pt>
    <dgm:pt modelId="{32DD0C0F-7D21-461E-983E-A7F207EBFDEB}" type="pres">
      <dgm:prSet presAssocID="{9A7E48FE-2078-437D-9369-FB9DBA97C88E}" presName="linNode" presStyleCnt="0"/>
      <dgm:spPr/>
    </dgm:pt>
    <dgm:pt modelId="{ADB8E770-9CC6-4CA4-AA08-796C719D9120}" type="pres">
      <dgm:prSet presAssocID="{9A7E48FE-2078-437D-9369-FB9DBA97C88E}" presName="parentText" presStyleLbl="solidFgAcc1" presStyleIdx="4" presStyleCnt="5">
        <dgm:presLayoutVars>
          <dgm:chMax val="1"/>
          <dgm:bulletEnabled/>
        </dgm:presLayoutVars>
      </dgm:prSet>
      <dgm:spPr/>
    </dgm:pt>
    <dgm:pt modelId="{B1968036-266C-4A22-84D8-7060C2E167CD}" type="pres">
      <dgm:prSet presAssocID="{9A7E48FE-2078-437D-9369-FB9DBA97C88E}" presName="descendantText" presStyleLbl="alignNode1" presStyleIdx="4" presStyleCnt="5">
        <dgm:presLayoutVars>
          <dgm:bulletEnabled/>
        </dgm:presLayoutVars>
      </dgm:prSet>
      <dgm:spPr/>
    </dgm:pt>
  </dgm:ptLst>
  <dgm:cxnLst>
    <dgm:cxn modelId="{29CA4508-89D7-469A-BBDC-97040C30A65B}" type="presOf" srcId="{9A7E48FE-2078-437D-9369-FB9DBA97C88E}" destId="{ADB8E770-9CC6-4CA4-AA08-796C719D9120}" srcOrd="0" destOrd="0" presId="urn:microsoft.com/office/officeart/2016/7/layout/VerticalHollowActionList"/>
    <dgm:cxn modelId="{981B570B-0FB2-4C3F-8954-C205534526F4}" srcId="{FE138582-3CBA-4089-9877-561BBE7D042C}" destId="{B8240593-1666-43DE-9C1E-5D717251FAEB}" srcOrd="0" destOrd="0" parTransId="{A504C65E-FF2E-42D2-83CA-A9B97272BDDB}" sibTransId="{3DCEEAF8-39C6-4AA1-A157-03CAA9E84383}"/>
    <dgm:cxn modelId="{FF8E770F-80D9-48B6-AB88-C59F64E99A60}" srcId="{9A7E48FE-2078-437D-9369-FB9DBA97C88E}" destId="{05A8ECC1-E0C8-4F90-9530-E49F63FF7B01}" srcOrd="1" destOrd="0" parTransId="{73A4F07A-B906-492D-92D3-C2C5B974CFC9}" sibTransId="{5969461D-DCCD-4FA3-B376-41AEFDCE7671}"/>
    <dgm:cxn modelId="{07FF6018-85D5-495D-8C4B-AAE467D3B762}" srcId="{3D045647-8FE6-47D4-88FD-40CAB41F2377}" destId="{E4F42F33-2C9C-4A32-A7EF-406CF6D5360A}" srcOrd="3" destOrd="0" parTransId="{9AADEC09-6166-40E5-BF56-6D817C2423DF}" sibTransId="{B765B748-4B7F-4741-81FD-2A37CD631A10}"/>
    <dgm:cxn modelId="{745BEE1E-EDA5-4D28-BD6C-8C33FCD5B7D5}" type="presOf" srcId="{E4F42F33-2C9C-4A32-A7EF-406CF6D5360A}" destId="{BDA95254-2F7D-4917-B949-A462CB6CF178}" srcOrd="0" destOrd="0" presId="urn:microsoft.com/office/officeart/2016/7/layout/VerticalHollowActionList"/>
    <dgm:cxn modelId="{86048E2A-3951-4884-97E1-28C330DFA21E}" srcId="{ECFF448F-C88E-4092-813F-6D567D535A6F}" destId="{64217907-2B14-4E41-8BE6-02AE0531CFC4}" srcOrd="0" destOrd="0" parTransId="{70555A11-54C1-49EA-8754-AC5F51D87397}" sibTransId="{ACD7B7C4-7525-40B5-B12D-B6A533C3FD6D}"/>
    <dgm:cxn modelId="{8E0D7D37-7734-4884-B2CE-6A0AB08043B9}" type="presOf" srcId="{3D045647-8FE6-47D4-88FD-40CAB41F2377}" destId="{762B6CD2-EA72-4706-B05B-5F6D83F430CC}" srcOrd="0" destOrd="0" presId="urn:microsoft.com/office/officeart/2016/7/layout/VerticalHollowActionList"/>
    <dgm:cxn modelId="{8FE6175D-9B5D-40F7-B763-5DDD8AD82889}" srcId="{E4F42F33-2C9C-4A32-A7EF-406CF6D5360A}" destId="{F2CB9142-5465-4FD9-B4FB-06A8123D1740}" srcOrd="0" destOrd="0" parTransId="{CE35A699-08E8-4D1E-BA1E-F6E552216846}" sibTransId="{8BA218BD-D704-421A-819E-B85F4D622481}"/>
    <dgm:cxn modelId="{0EFE5170-FCCE-4AC8-9517-922F7E96D2AA}" srcId="{01871D09-15C0-49D1-9E41-637D07234314}" destId="{C15DC6C8-95DF-475D-A9DF-9E27186444C4}" srcOrd="0" destOrd="0" parTransId="{A80AB2CF-593E-44CC-9D1E-3F75F67C9016}" sibTransId="{CA62C783-3B8D-482D-9896-4766FBAFFAA5}"/>
    <dgm:cxn modelId="{FCD9077E-1909-4D67-8DE1-DEACC4B75C88}" type="presOf" srcId="{01871D09-15C0-49D1-9E41-637D07234314}" destId="{3B2FDED0-FECC-43DD-B3C9-9B899412CA48}" srcOrd="0" destOrd="0" presId="urn:microsoft.com/office/officeart/2016/7/layout/VerticalHollowActionList"/>
    <dgm:cxn modelId="{16C13283-095E-4A7F-A5EF-CE896E7C63E8}" type="presOf" srcId="{D2814246-A8F2-4481-A301-4C2F94A2CA3F}" destId="{B1968036-266C-4A22-84D8-7060C2E167CD}" srcOrd="0" destOrd="0" presId="urn:microsoft.com/office/officeart/2016/7/layout/VerticalHollowActionList"/>
    <dgm:cxn modelId="{5F234788-A0CE-47EA-B0F5-FD1EAA8DF4B2}" type="presOf" srcId="{05A8ECC1-E0C8-4F90-9530-E49F63FF7B01}" destId="{B1968036-266C-4A22-84D8-7060C2E167CD}" srcOrd="0" destOrd="1" presId="urn:microsoft.com/office/officeart/2016/7/layout/VerticalHollowActionList"/>
    <dgm:cxn modelId="{5C118C8E-3165-48E5-B601-2B79D15E04E2}" type="presOf" srcId="{64217907-2B14-4E41-8BE6-02AE0531CFC4}" destId="{62A4B753-9B01-46E8-941E-DCFFD08DBBD2}" srcOrd="0" destOrd="0" presId="urn:microsoft.com/office/officeart/2016/7/layout/VerticalHollowActionList"/>
    <dgm:cxn modelId="{A0E89193-7FF3-4E78-AC65-DFD9EE50BE39}" srcId="{3D045647-8FE6-47D4-88FD-40CAB41F2377}" destId="{9A7E48FE-2078-437D-9369-FB9DBA97C88E}" srcOrd="4" destOrd="0" parTransId="{0809F15D-5A2D-46BE-A670-4BAEEB14075C}" sibTransId="{D5E6FFA5-6F37-4E98-9638-B5F6D697BC1A}"/>
    <dgm:cxn modelId="{0BFA9B9E-E4C1-42E9-A2FB-2E4E61FF65F4}" type="presOf" srcId="{C15DC6C8-95DF-475D-A9DF-9E27186444C4}" destId="{9809E6A7-3033-4CBC-A8F2-F276C12CA640}" srcOrd="0" destOrd="0" presId="urn:microsoft.com/office/officeart/2016/7/layout/VerticalHollowActionList"/>
    <dgm:cxn modelId="{F31562A6-9EC1-47E2-A1AA-1340D958132B}" srcId="{3D045647-8FE6-47D4-88FD-40CAB41F2377}" destId="{FE138582-3CBA-4089-9877-561BBE7D042C}" srcOrd="2" destOrd="0" parTransId="{6CC1BDC1-05E5-461F-BAEA-E0A504B70B4D}" sibTransId="{271E685E-F2C6-4EB4-A483-B8196B394069}"/>
    <dgm:cxn modelId="{103653BF-0702-4660-9F2E-95194F043433}" srcId="{3D045647-8FE6-47D4-88FD-40CAB41F2377}" destId="{ECFF448F-C88E-4092-813F-6D567D535A6F}" srcOrd="0" destOrd="0" parTransId="{C3D0FF21-08D1-404E-B370-F9EEEA8146A0}" sibTransId="{94C1E6DC-413F-476A-B72D-2D3BA719ECBA}"/>
    <dgm:cxn modelId="{BFA9FED1-B8EB-4B9B-9911-10B8C78B542B}" type="presOf" srcId="{FE138582-3CBA-4089-9877-561BBE7D042C}" destId="{53D56CEB-80DF-4057-A4E4-6771BB55C01C}" srcOrd="0" destOrd="0" presId="urn:microsoft.com/office/officeart/2016/7/layout/VerticalHollowActionList"/>
    <dgm:cxn modelId="{D962D3DA-7C0B-434F-8A81-50679913F1BF}" type="presOf" srcId="{B8240593-1666-43DE-9C1E-5D717251FAEB}" destId="{6B0C94B6-2E22-43EF-81F9-0848102538A2}" srcOrd="0" destOrd="0" presId="urn:microsoft.com/office/officeart/2016/7/layout/VerticalHollowActionList"/>
    <dgm:cxn modelId="{805204DF-CBB8-43CB-84C1-59466F6CF8D5}" type="presOf" srcId="{F2CB9142-5465-4FD9-B4FB-06A8123D1740}" destId="{DC44F577-5508-45B0-B7C2-87C1AC60E54D}" srcOrd="0" destOrd="0" presId="urn:microsoft.com/office/officeart/2016/7/layout/VerticalHollowActionList"/>
    <dgm:cxn modelId="{C404BBE6-516D-48D3-9E91-8CE3E084A8AB}" srcId="{3D045647-8FE6-47D4-88FD-40CAB41F2377}" destId="{01871D09-15C0-49D1-9E41-637D07234314}" srcOrd="1" destOrd="0" parTransId="{97A3185D-97D8-4382-8C61-79DE0F8B1E64}" sibTransId="{255F87E8-DE01-41E0-A98C-7F6ABBC0C44C}"/>
    <dgm:cxn modelId="{DF4FBEF0-C4EB-44E7-8FBD-AAC8D33D7B43}" srcId="{9A7E48FE-2078-437D-9369-FB9DBA97C88E}" destId="{D2814246-A8F2-4481-A301-4C2F94A2CA3F}" srcOrd="0" destOrd="0" parTransId="{848767DF-FDF5-48E5-B0AA-21DE7FAF1430}" sibTransId="{EFD4961C-BE8B-43DD-B6D5-AE6AB6AF4B05}"/>
    <dgm:cxn modelId="{DD6719F7-2F7D-41BB-A157-04D5C8296BB1}" type="presOf" srcId="{ECFF448F-C88E-4092-813F-6D567D535A6F}" destId="{BA0C141C-C9E2-4251-8D6F-36AACA22FBF8}" srcOrd="0" destOrd="0" presId="urn:microsoft.com/office/officeart/2016/7/layout/VerticalHollowActionList"/>
    <dgm:cxn modelId="{48C2AD75-DE31-4765-A684-8BF5140D8214}" type="presParOf" srcId="{762B6CD2-EA72-4706-B05B-5F6D83F430CC}" destId="{E614AF0D-2140-41DA-A47B-6B670945BCD4}" srcOrd="0" destOrd="0" presId="urn:microsoft.com/office/officeart/2016/7/layout/VerticalHollowActionList"/>
    <dgm:cxn modelId="{4C04C0F2-8B78-428A-ACC9-E4E815B9E79B}" type="presParOf" srcId="{E614AF0D-2140-41DA-A47B-6B670945BCD4}" destId="{BA0C141C-C9E2-4251-8D6F-36AACA22FBF8}" srcOrd="0" destOrd="0" presId="urn:microsoft.com/office/officeart/2016/7/layout/VerticalHollowActionList"/>
    <dgm:cxn modelId="{AE809B78-2066-466E-BCDE-628DB9938039}" type="presParOf" srcId="{E614AF0D-2140-41DA-A47B-6B670945BCD4}" destId="{62A4B753-9B01-46E8-941E-DCFFD08DBBD2}" srcOrd="1" destOrd="0" presId="urn:microsoft.com/office/officeart/2016/7/layout/VerticalHollowActionList"/>
    <dgm:cxn modelId="{3EB3C3C3-8D71-40C7-9E22-1038A3C4385A}" type="presParOf" srcId="{762B6CD2-EA72-4706-B05B-5F6D83F430CC}" destId="{E62AFF0B-2E46-4B82-8E79-28D32C3F0F51}" srcOrd="1" destOrd="0" presId="urn:microsoft.com/office/officeart/2016/7/layout/VerticalHollowActionList"/>
    <dgm:cxn modelId="{BAE21100-18C9-4E83-89F3-DD2768A41C49}" type="presParOf" srcId="{762B6CD2-EA72-4706-B05B-5F6D83F430CC}" destId="{D6B143AA-5B32-47BC-9145-2D11C9D35BD9}" srcOrd="2" destOrd="0" presId="urn:microsoft.com/office/officeart/2016/7/layout/VerticalHollowActionList"/>
    <dgm:cxn modelId="{F2960D17-9FB8-401B-9BE7-8C7F238C0218}" type="presParOf" srcId="{D6B143AA-5B32-47BC-9145-2D11C9D35BD9}" destId="{3B2FDED0-FECC-43DD-B3C9-9B899412CA48}" srcOrd="0" destOrd="0" presId="urn:microsoft.com/office/officeart/2016/7/layout/VerticalHollowActionList"/>
    <dgm:cxn modelId="{4794E6C2-EE77-487D-96DC-192A1C5EC1C3}" type="presParOf" srcId="{D6B143AA-5B32-47BC-9145-2D11C9D35BD9}" destId="{9809E6A7-3033-4CBC-A8F2-F276C12CA640}" srcOrd="1" destOrd="0" presId="urn:microsoft.com/office/officeart/2016/7/layout/VerticalHollowActionList"/>
    <dgm:cxn modelId="{FF44C1DB-FE09-44C2-9BFF-AC9A8FA5634D}" type="presParOf" srcId="{762B6CD2-EA72-4706-B05B-5F6D83F430CC}" destId="{BA71123F-1215-4794-A99C-932647B2005A}" srcOrd="3" destOrd="0" presId="urn:microsoft.com/office/officeart/2016/7/layout/VerticalHollowActionList"/>
    <dgm:cxn modelId="{DEC99F43-F9AA-4071-9FD1-876525883094}" type="presParOf" srcId="{762B6CD2-EA72-4706-B05B-5F6D83F430CC}" destId="{A8F41F6C-EF70-46C5-8068-CD6C3BC57B25}" srcOrd="4" destOrd="0" presId="urn:microsoft.com/office/officeart/2016/7/layout/VerticalHollowActionList"/>
    <dgm:cxn modelId="{66F42BDA-2E62-4EF2-8F45-773EE71C7579}" type="presParOf" srcId="{A8F41F6C-EF70-46C5-8068-CD6C3BC57B25}" destId="{53D56CEB-80DF-4057-A4E4-6771BB55C01C}" srcOrd="0" destOrd="0" presId="urn:microsoft.com/office/officeart/2016/7/layout/VerticalHollowActionList"/>
    <dgm:cxn modelId="{8A75C54F-2EBC-4431-9286-56C2A14AD7DC}" type="presParOf" srcId="{A8F41F6C-EF70-46C5-8068-CD6C3BC57B25}" destId="{6B0C94B6-2E22-43EF-81F9-0848102538A2}" srcOrd="1" destOrd="0" presId="urn:microsoft.com/office/officeart/2016/7/layout/VerticalHollowActionList"/>
    <dgm:cxn modelId="{7CE7352E-6625-4793-A318-CAACB3F52DDF}" type="presParOf" srcId="{762B6CD2-EA72-4706-B05B-5F6D83F430CC}" destId="{EE1623CF-DC64-41AD-A566-9C2BF6C33D4C}" srcOrd="5" destOrd="0" presId="urn:microsoft.com/office/officeart/2016/7/layout/VerticalHollowActionList"/>
    <dgm:cxn modelId="{E4A87F78-D241-45D1-8E28-6B7B0F9AD81F}" type="presParOf" srcId="{762B6CD2-EA72-4706-B05B-5F6D83F430CC}" destId="{C4DF1308-664E-443B-ABA2-5117930E7D60}" srcOrd="6" destOrd="0" presId="urn:microsoft.com/office/officeart/2016/7/layout/VerticalHollowActionList"/>
    <dgm:cxn modelId="{F0FDD630-7C8B-4CBA-9ACD-BC8FECC161D4}" type="presParOf" srcId="{C4DF1308-664E-443B-ABA2-5117930E7D60}" destId="{BDA95254-2F7D-4917-B949-A462CB6CF178}" srcOrd="0" destOrd="0" presId="urn:microsoft.com/office/officeart/2016/7/layout/VerticalHollowActionList"/>
    <dgm:cxn modelId="{82D79357-004A-47DE-A861-5D2D473643AC}" type="presParOf" srcId="{C4DF1308-664E-443B-ABA2-5117930E7D60}" destId="{DC44F577-5508-45B0-B7C2-87C1AC60E54D}" srcOrd="1" destOrd="0" presId="urn:microsoft.com/office/officeart/2016/7/layout/VerticalHollowActionList"/>
    <dgm:cxn modelId="{1159BDC7-2D12-492F-86C4-4AC02C7A2F35}" type="presParOf" srcId="{762B6CD2-EA72-4706-B05B-5F6D83F430CC}" destId="{1EC7B696-4576-49B0-8D30-D313490FDEEB}" srcOrd="7" destOrd="0" presId="urn:microsoft.com/office/officeart/2016/7/layout/VerticalHollowActionList"/>
    <dgm:cxn modelId="{7BF265CB-4203-4F64-99AE-DD9B3854D8C8}" type="presParOf" srcId="{762B6CD2-EA72-4706-B05B-5F6D83F430CC}" destId="{32DD0C0F-7D21-461E-983E-A7F207EBFDEB}" srcOrd="8" destOrd="0" presId="urn:microsoft.com/office/officeart/2016/7/layout/VerticalHollowActionList"/>
    <dgm:cxn modelId="{644CD89D-DBF5-4F4A-B7B5-E8A2653B2DD8}" type="presParOf" srcId="{32DD0C0F-7D21-461E-983E-A7F207EBFDEB}" destId="{ADB8E770-9CC6-4CA4-AA08-796C719D9120}" srcOrd="0" destOrd="0" presId="urn:microsoft.com/office/officeart/2016/7/layout/VerticalHollowActionList"/>
    <dgm:cxn modelId="{0965A5A2-D962-4E70-90E2-58E630C907D0}" type="presParOf" srcId="{32DD0C0F-7D21-461E-983E-A7F207EBFDEB}" destId="{B1968036-266C-4A22-84D8-7060C2E167CD}"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B8A41AF-9377-441F-9F92-B4423B261C32}" type="doc">
      <dgm:prSet loTypeId="urn:microsoft.com/office/officeart/2005/8/layout/chevron1" loCatId="Inbox" qsTypeId="urn:microsoft.com/office/officeart/2005/8/quickstyle/simple1" qsCatId="simple" csTypeId="urn:microsoft.com/office/officeart/2005/8/colors/colorful2" csCatId="colorful" phldr="1"/>
      <dgm:spPr/>
      <dgm:t>
        <a:bodyPr/>
        <a:lstStyle/>
        <a:p>
          <a:endParaRPr lang="en-US"/>
        </a:p>
      </dgm:t>
    </dgm:pt>
    <dgm:pt modelId="{5C15D15C-FCEF-44D2-BFA7-D0E80E18F62F}">
      <dgm:prSet/>
      <dgm:spPr/>
      <dgm:t>
        <a:bodyPr/>
        <a:lstStyle/>
        <a:p>
          <a:r>
            <a:rPr lang="en-NZ" dirty="0"/>
            <a:t>Clinical interview</a:t>
          </a:r>
          <a:endParaRPr lang="en-US" dirty="0"/>
        </a:p>
      </dgm:t>
    </dgm:pt>
    <dgm:pt modelId="{3A5C044B-8D5E-4F03-853D-DDE7DEFA5775}" type="parTrans" cxnId="{A40BDC67-2218-44A9-909C-94B2CBD458F7}">
      <dgm:prSet/>
      <dgm:spPr/>
      <dgm:t>
        <a:bodyPr/>
        <a:lstStyle/>
        <a:p>
          <a:endParaRPr lang="en-US"/>
        </a:p>
      </dgm:t>
    </dgm:pt>
    <dgm:pt modelId="{6D88A442-5DF7-48D3-86CF-A41CF92CB4EB}" type="sibTrans" cxnId="{A40BDC67-2218-44A9-909C-94B2CBD458F7}">
      <dgm:prSet/>
      <dgm:spPr/>
      <dgm:t>
        <a:bodyPr/>
        <a:lstStyle/>
        <a:p>
          <a:endParaRPr lang="en-US"/>
        </a:p>
      </dgm:t>
    </dgm:pt>
    <dgm:pt modelId="{BAADBA3E-ED9B-4E15-8CD9-2A40063B8926}">
      <dgm:prSet/>
      <dgm:spPr/>
      <dgm:t>
        <a:bodyPr/>
        <a:lstStyle/>
        <a:p>
          <a:r>
            <a:rPr lang="en-US" dirty="0"/>
            <a:t>DES </a:t>
          </a:r>
        </a:p>
      </dgm:t>
    </dgm:pt>
    <dgm:pt modelId="{083FA8EA-1AE7-4C97-B7D1-98FDAED3856D}" type="parTrans" cxnId="{2EFBC536-C94B-4B9D-BDDE-BA252F4B17E7}">
      <dgm:prSet/>
      <dgm:spPr/>
      <dgm:t>
        <a:bodyPr/>
        <a:lstStyle/>
        <a:p>
          <a:endParaRPr lang="en-US"/>
        </a:p>
      </dgm:t>
    </dgm:pt>
    <dgm:pt modelId="{34FA14F6-A192-4177-82CA-31EE29E4E287}" type="sibTrans" cxnId="{2EFBC536-C94B-4B9D-BDDE-BA252F4B17E7}">
      <dgm:prSet/>
      <dgm:spPr/>
      <dgm:t>
        <a:bodyPr/>
        <a:lstStyle/>
        <a:p>
          <a:endParaRPr lang="en-US"/>
        </a:p>
      </dgm:t>
    </dgm:pt>
    <dgm:pt modelId="{58497740-5307-440E-8C41-52B74B45F3E2}">
      <dgm:prSet/>
      <dgm:spPr/>
      <dgm:t>
        <a:bodyPr/>
        <a:lstStyle/>
        <a:p>
          <a:r>
            <a:rPr lang="en-NZ" dirty="0"/>
            <a:t>MID</a:t>
          </a:r>
          <a:endParaRPr lang="en-US" dirty="0"/>
        </a:p>
      </dgm:t>
    </dgm:pt>
    <dgm:pt modelId="{9C257C47-5F3C-4E0D-9B9A-9425C24F0F19}" type="parTrans" cxnId="{09C1A047-1FE0-4E63-AD1F-EB6E416558BC}">
      <dgm:prSet/>
      <dgm:spPr/>
      <dgm:t>
        <a:bodyPr/>
        <a:lstStyle/>
        <a:p>
          <a:endParaRPr lang="en-US"/>
        </a:p>
      </dgm:t>
    </dgm:pt>
    <dgm:pt modelId="{45909764-8677-4327-9F34-77F1663DE265}" type="sibTrans" cxnId="{09C1A047-1FE0-4E63-AD1F-EB6E416558BC}">
      <dgm:prSet/>
      <dgm:spPr/>
      <dgm:t>
        <a:bodyPr/>
        <a:lstStyle/>
        <a:p>
          <a:endParaRPr lang="en-US"/>
        </a:p>
      </dgm:t>
    </dgm:pt>
    <dgm:pt modelId="{0FE35F5A-6873-4B9A-9DDC-87B3C144438A}">
      <dgm:prSet/>
      <dgm:spPr/>
      <dgm:t>
        <a:bodyPr/>
        <a:lstStyle/>
        <a:p>
          <a:r>
            <a:rPr lang="en-NZ"/>
            <a:t>DDIS </a:t>
          </a:r>
          <a:endParaRPr lang="en-US"/>
        </a:p>
      </dgm:t>
    </dgm:pt>
    <dgm:pt modelId="{09B43E75-FC09-423B-98D5-9EB759EC6ED8}" type="parTrans" cxnId="{0FAB1EF5-3D0F-443E-B595-57682829BE8E}">
      <dgm:prSet/>
      <dgm:spPr/>
      <dgm:t>
        <a:bodyPr/>
        <a:lstStyle/>
        <a:p>
          <a:endParaRPr lang="en-US"/>
        </a:p>
      </dgm:t>
    </dgm:pt>
    <dgm:pt modelId="{CABA4EC2-31AF-4A4F-8C08-56F63CE4EC7B}" type="sibTrans" cxnId="{0FAB1EF5-3D0F-443E-B595-57682829BE8E}">
      <dgm:prSet/>
      <dgm:spPr/>
      <dgm:t>
        <a:bodyPr/>
        <a:lstStyle/>
        <a:p>
          <a:endParaRPr lang="en-US"/>
        </a:p>
      </dgm:t>
    </dgm:pt>
    <dgm:pt modelId="{DF4F7817-9F44-476E-B04D-561080A8857B}">
      <dgm:prSet/>
      <dgm:spPr/>
      <dgm:t>
        <a:bodyPr/>
        <a:lstStyle/>
        <a:p>
          <a:r>
            <a:rPr lang="en-NZ" dirty="0"/>
            <a:t>SCID-D “Gold Standard”</a:t>
          </a:r>
          <a:endParaRPr lang="en-US" dirty="0"/>
        </a:p>
      </dgm:t>
    </dgm:pt>
    <dgm:pt modelId="{6C5343F1-6BDA-4476-B4A8-7EEFF289515D}" type="parTrans" cxnId="{31520D50-FA9A-4D4D-9B21-CC1E0BA4AAC5}">
      <dgm:prSet/>
      <dgm:spPr/>
      <dgm:t>
        <a:bodyPr/>
        <a:lstStyle/>
        <a:p>
          <a:endParaRPr lang="en-US"/>
        </a:p>
      </dgm:t>
    </dgm:pt>
    <dgm:pt modelId="{FDC2650E-AC26-49BD-8C6F-7AAA8C327E8A}" type="sibTrans" cxnId="{31520D50-FA9A-4D4D-9B21-CC1E0BA4AAC5}">
      <dgm:prSet/>
      <dgm:spPr/>
      <dgm:t>
        <a:bodyPr/>
        <a:lstStyle/>
        <a:p>
          <a:endParaRPr lang="en-US"/>
        </a:p>
      </dgm:t>
    </dgm:pt>
    <dgm:pt modelId="{2D2D09C1-9325-4ECF-B0DD-BEDDCBE62A26}">
      <dgm:prSet/>
      <dgm:spPr/>
      <dgm:t>
        <a:bodyPr/>
        <a:lstStyle/>
        <a:p>
          <a:endParaRPr lang="en-US" dirty="0"/>
        </a:p>
      </dgm:t>
    </dgm:pt>
    <dgm:pt modelId="{EB5ABA35-5F55-4640-814E-1A97DED8D305}" type="parTrans" cxnId="{BD93EC0D-CC8A-4A10-B841-422ECCD589C9}">
      <dgm:prSet/>
      <dgm:spPr/>
      <dgm:t>
        <a:bodyPr/>
        <a:lstStyle/>
        <a:p>
          <a:endParaRPr lang="en-US"/>
        </a:p>
      </dgm:t>
    </dgm:pt>
    <dgm:pt modelId="{46780A75-F86F-4C45-A78A-48FAF966323A}" type="sibTrans" cxnId="{BD93EC0D-CC8A-4A10-B841-422ECCD589C9}">
      <dgm:prSet/>
      <dgm:spPr/>
      <dgm:t>
        <a:bodyPr/>
        <a:lstStyle/>
        <a:p>
          <a:endParaRPr lang="en-US"/>
        </a:p>
      </dgm:t>
    </dgm:pt>
    <dgm:pt modelId="{8704BFA7-44AA-461B-ACEE-E2F9D661DEB1}">
      <dgm:prSet/>
      <dgm:spPr/>
      <dgm:t>
        <a:bodyPr/>
        <a:lstStyle/>
        <a:p>
          <a:endParaRPr lang="en-US" dirty="0"/>
        </a:p>
      </dgm:t>
    </dgm:pt>
    <dgm:pt modelId="{A6C023AC-E8C4-45AE-A4BD-F26D18195A33}" type="parTrans" cxnId="{B2B8BE18-8426-4518-A394-ADCBC96C58AA}">
      <dgm:prSet/>
      <dgm:spPr/>
      <dgm:t>
        <a:bodyPr/>
        <a:lstStyle/>
        <a:p>
          <a:endParaRPr lang="en-US"/>
        </a:p>
      </dgm:t>
    </dgm:pt>
    <dgm:pt modelId="{F7BDFF12-7F49-4558-AEA3-855D3D441146}" type="sibTrans" cxnId="{B2B8BE18-8426-4518-A394-ADCBC96C58AA}">
      <dgm:prSet/>
      <dgm:spPr/>
      <dgm:t>
        <a:bodyPr/>
        <a:lstStyle/>
        <a:p>
          <a:endParaRPr lang="en-US"/>
        </a:p>
      </dgm:t>
    </dgm:pt>
    <dgm:pt modelId="{B3597FF9-05DC-4F15-AF70-4A5F91B8E44D}" type="pres">
      <dgm:prSet presAssocID="{6B8A41AF-9377-441F-9F92-B4423B261C32}" presName="Name0" presStyleCnt="0">
        <dgm:presLayoutVars>
          <dgm:dir/>
          <dgm:animLvl val="lvl"/>
          <dgm:resizeHandles val="exact"/>
        </dgm:presLayoutVars>
      </dgm:prSet>
      <dgm:spPr/>
    </dgm:pt>
    <dgm:pt modelId="{CCD93938-0547-459D-8468-4BB80A935A86}" type="pres">
      <dgm:prSet presAssocID="{5C15D15C-FCEF-44D2-BFA7-D0E80E18F62F}" presName="composite" presStyleCnt="0"/>
      <dgm:spPr/>
    </dgm:pt>
    <dgm:pt modelId="{5C7292FB-3120-4AAB-83AC-085C8310651E}" type="pres">
      <dgm:prSet presAssocID="{5C15D15C-FCEF-44D2-BFA7-D0E80E18F62F}" presName="parTx" presStyleLbl="node1" presStyleIdx="0" presStyleCnt="5">
        <dgm:presLayoutVars>
          <dgm:chMax val="0"/>
          <dgm:chPref val="0"/>
          <dgm:bulletEnabled val="1"/>
        </dgm:presLayoutVars>
      </dgm:prSet>
      <dgm:spPr/>
    </dgm:pt>
    <dgm:pt modelId="{D1035A78-8882-4C48-A8BD-E3EC1F995F83}" type="pres">
      <dgm:prSet presAssocID="{5C15D15C-FCEF-44D2-BFA7-D0E80E18F62F}" presName="desTx" presStyleLbl="revTx" presStyleIdx="0" presStyleCnt="1">
        <dgm:presLayoutVars>
          <dgm:bulletEnabled val="1"/>
        </dgm:presLayoutVars>
      </dgm:prSet>
      <dgm:spPr/>
    </dgm:pt>
    <dgm:pt modelId="{BAEE9E04-3122-42E2-AF93-B9EFDDA84496}" type="pres">
      <dgm:prSet presAssocID="{6D88A442-5DF7-48D3-86CF-A41CF92CB4EB}" presName="space" presStyleCnt="0"/>
      <dgm:spPr/>
    </dgm:pt>
    <dgm:pt modelId="{625A3DDE-B14A-4254-9069-1E5B3951ECCB}" type="pres">
      <dgm:prSet presAssocID="{BAADBA3E-ED9B-4E15-8CD9-2A40063B8926}" presName="composite" presStyleCnt="0"/>
      <dgm:spPr/>
    </dgm:pt>
    <dgm:pt modelId="{76D905E1-A0D2-4221-B000-4B3D393D0979}" type="pres">
      <dgm:prSet presAssocID="{BAADBA3E-ED9B-4E15-8CD9-2A40063B8926}" presName="parTx" presStyleLbl="node1" presStyleIdx="1" presStyleCnt="5">
        <dgm:presLayoutVars>
          <dgm:chMax val="0"/>
          <dgm:chPref val="0"/>
          <dgm:bulletEnabled val="1"/>
        </dgm:presLayoutVars>
      </dgm:prSet>
      <dgm:spPr/>
    </dgm:pt>
    <dgm:pt modelId="{BD814990-51BA-4F95-8884-EED702B46151}" type="pres">
      <dgm:prSet presAssocID="{BAADBA3E-ED9B-4E15-8CD9-2A40063B8926}" presName="desTx" presStyleLbl="revTx" presStyleIdx="0" presStyleCnt="1">
        <dgm:presLayoutVars>
          <dgm:bulletEnabled val="1"/>
        </dgm:presLayoutVars>
      </dgm:prSet>
      <dgm:spPr/>
    </dgm:pt>
    <dgm:pt modelId="{174896F4-DFC7-4ED5-9B41-40FE8CAD5D0E}" type="pres">
      <dgm:prSet presAssocID="{34FA14F6-A192-4177-82CA-31EE29E4E287}" presName="space" presStyleCnt="0"/>
      <dgm:spPr/>
    </dgm:pt>
    <dgm:pt modelId="{695E50E8-2E47-4265-AB97-D7EBB09BC8D8}" type="pres">
      <dgm:prSet presAssocID="{58497740-5307-440E-8C41-52B74B45F3E2}" presName="composite" presStyleCnt="0"/>
      <dgm:spPr/>
    </dgm:pt>
    <dgm:pt modelId="{1508D90F-04AD-40C7-9790-FA10BC11D490}" type="pres">
      <dgm:prSet presAssocID="{58497740-5307-440E-8C41-52B74B45F3E2}" presName="parTx" presStyleLbl="node1" presStyleIdx="2" presStyleCnt="5">
        <dgm:presLayoutVars>
          <dgm:chMax val="0"/>
          <dgm:chPref val="0"/>
          <dgm:bulletEnabled val="1"/>
        </dgm:presLayoutVars>
      </dgm:prSet>
      <dgm:spPr/>
    </dgm:pt>
    <dgm:pt modelId="{9D1FB6A0-054D-4CB6-BD70-0E54CF81A141}" type="pres">
      <dgm:prSet presAssocID="{58497740-5307-440E-8C41-52B74B45F3E2}" presName="desTx" presStyleLbl="revTx" presStyleIdx="0" presStyleCnt="1">
        <dgm:presLayoutVars>
          <dgm:bulletEnabled val="1"/>
        </dgm:presLayoutVars>
      </dgm:prSet>
      <dgm:spPr/>
    </dgm:pt>
    <dgm:pt modelId="{BD038A2F-5E3E-4796-BB47-9AC231AD48D2}" type="pres">
      <dgm:prSet presAssocID="{45909764-8677-4327-9F34-77F1663DE265}" presName="space" presStyleCnt="0"/>
      <dgm:spPr/>
    </dgm:pt>
    <dgm:pt modelId="{1DB7294E-DA2D-4BF2-A450-C831631B41CA}" type="pres">
      <dgm:prSet presAssocID="{0FE35F5A-6873-4B9A-9DDC-87B3C144438A}" presName="composite" presStyleCnt="0"/>
      <dgm:spPr/>
    </dgm:pt>
    <dgm:pt modelId="{8D1CAC0F-C632-465A-BB4C-3658FE09B83E}" type="pres">
      <dgm:prSet presAssocID="{0FE35F5A-6873-4B9A-9DDC-87B3C144438A}" presName="parTx" presStyleLbl="node1" presStyleIdx="3" presStyleCnt="5">
        <dgm:presLayoutVars>
          <dgm:chMax val="0"/>
          <dgm:chPref val="0"/>
          <dgm:bulletEnabled val="1"/>
        </dgm:presLayoutVars>
      </dgm:prSet>
      <dgm:spPr/>
    </dgm:pt>
    <dgm:pt modelId="{4C15C2FE-B9DB-4AFE-947B-BC8236168F6E}" type="pres">
      <dgm:prSet presAssocID="{0FE35F5A-6873-4B9A-9DDC-87B3C144438A}" presName="desTx" presStyleLbl="revTx" presStyleIdx="0" presStyleCnt="1">
        <dgm:presLayoutVars>
          <dgm:bulletEnabled val="1"/>
        </dgm:presLayoutVars>
      </dgm:prSet>
      <dgm:spPr/>
    </dgm:pt>
    <dgm:pt modelId="{308C531B-BD7A-4471-A10E-7C23ADEE01D5}" type="pres">
      <dgm:prSet presAssocID="{CABA4EC2-31AF-4A4F-8C08-56F63CE4EC7B}" presName="space" presStyleCnt="0"/>
      <dgm:spPr/>
    </dgm:pt>
    <dgm:pt modelId="{2B04F172-6FF3-45C1-8071-D96F23D237F0}" type="pres">
      <dgm:prSet presAssocID="{DF4F7817-9F44-476E-B04D-561080A8857B}" presName="composite" presStyleCnt="0"/>
      <dgm:spPr/>
    </dgm:pt>
    <dgm:pt modelId="{7924919F-C203-43F3-A778-5BDAF3101113}" type="pres">
      <dgm:prSet presAssocID="{DF4F7817-9F44-476E-B04D-561080A8857B}" presName="parTx" presStyleLbl="node1" presStyleIdx="4" presStyleCnt="5">
        <dgm:presLayoutVars>
          <dgm:chMax val="0"/>
          <dgm:chPref val="0"/>
          <dgm:bulletEnabled val="1"/>
        </dgm:presLayoutVars>
      </dgm:prSet>
      <dgm:spPr/>
    </dgm:pt>
    <dgm:pt modelId="{62CFCB38-06F0-4E98-8069-C3108F50E01E}" type="pres">
      <dgm:prSet presAssocID="{DF4F7817-9F44-476E-B04D-561080A8857B}" presName="desTx" presStyleLbl="revTx" presStyleIdx="0" presStyleCnt="1">
        <dgm:presLayoutVars>
          <dgm:bulletEnabled val="1"/>
        </dgm:presLayoutVars>
      </dgm:prSet>
      <dgm:spPr/>
    </dgm:pt>
  </dgm:ptLst>
  <dgm:cxnLst>
    <dgm:cxn modelId="{BD93EC0D-CC8A-4A10-B841-422ECCD589C9}" srcId="{DF4F7817-9F44-476E-B04D-561080A8857B}" destId="{2D2D09C1-9325-4ECF-B0DD-BEDDCBE62A26}" srcOrd="0" destOrd="0" parTransId="{EB5ABA35-5F55-4640-814E-1A97DED8D305}" sibTransId="{46780A75-F86F-4C45-A78A-48FAF966323A}"/>
    <dgm:cxn modelId="{B2B8BE18-8426-4518-A394-ADCBC96C58AA}" srcId="{DF4F7817-9F44-476E-B04D-561080A8857B}" destId="{8704BFA7-44AA-461B-ACEE-E2F9D661DEB1}" srcOrd="1" destOrd="0" parTransId="{A6C023AC-E8C4-45AE-A4BD-F26D18195A33}" sibTransId="{F7BDFF12-7F49-4558-AEA3-855D3D441146}"/>
    <dgm:cxn modelId="{2EFBC536-C94B-4B9D-BDDE-BA252F4B17E7}" srcId="{6B8A41AF-9377-441F-9F92-B4423B261C32}" destId="{BAADBA3E-ED9B-4E15-8CD9-2A40063B8926}" srcOrd="1" destOrd="0" parTransId="{083FA8EA-1AE7-4C97-B7D1-98FDAED3856D}" sibTransId="{34FA14F6-A192-4177-82CA-31EE29E4E287}"/>
    <dgm:cxn modelId="{0120CA38-52A4-4293-942C-B01ADB2736D9}" type="presOf" srcId="{2D2D09C1-9325-4ECF-B0DD-BEDDCBE62A26}" destId="{62CFCB38-06F0-4E98-8069-C3108F50E01E}" srcOrd="0" destOrd="0" presId="urn:microsoft.com/office/officeart/2005/8/layout/chevron1"/>
    <dgm:cxn modelId="{09C1A047-1FE0-4E63-AD1F-EB6E416558BC}" srcId="{6B8A41AF-9377-441F-9F92-B4423B261C32}" destId="{58497740-5307-440E-8C41-52B74B45F3E2}" srcOrd="2" destOrd="0" parTransId="{9C257C47-5F3C-4E0D-9B9A-9425C24F0F19}" sibTransId="{45909764-8677-4327-9F34-77F1663DE265}"/>
    <dgm:cxn modelId="{31520D50-FA9A-4D4D-9B21-CC1E0BA4AAC5}" srcId="{6B8A41AF-9377-441F-9F92-B4423B261C32}" destId="{DF4F7817-9F44-476E-B04D-561080A8857B}" srcOrd="4" destOrd="0" parTransId="{6C5343F1-6BDA-4476-B4A8-7EEFF289515D}" sibTransId="{FDC2650E-AC26-49BD-8C6F-7AAA8C327E8A}"/>
    <dgm:cxn modelId="{CB77DC54-13D4-4069-8E07-529102FDBFD4}" type="presOf" srcId="{0FE35F5A-6873-4B9A-9DDC-87B3C144438A}" destId="{8D1CAC0F-C632-465A-BB4C-3658FE09B83E}" srcOrd="0" destOrd="0" presId="urn:microsoft.com/office/officeart/2005/8/layout/chevron1"/>
    <dgm:cxn modelId="{A40BDC67-2218-44A9-909C-94B2CBD458F7}" srcId="{6B8A41AF-9377-441F-9F92-B4423B261C32}" destId="{5C15D15C-FCEF-44D2-BFA7-D0E80E18F62F}" srcOrd="0" destOrd="0" parTransId="{3A5C044B-8D5E-4F03-853D-DDE7DEFA5775}" sibTransId="{6D88A442-5DF7-48D3-86CF-A41CF92CB4EB}"/>
    <dgm:cxn modelId="{84AC7B81-681E-45CE-A43F-A7C2D6533B89}" type="presOf" srcId="{BAADBA3E-ED9B-4E15-8CD9-2A40063B8926}" destId="{76D905E1-A0D2-4221-B000-4B3D393D0979}" srcOrd="0" destOrd="0" presId="urn:microsoft.com/office/officeart/2005/8/layout/chevron1"/>
    <dgm:cxn modelId="{0754148B-A967-4BCE-B568-B5E8889D376F}" type="presOf" srcId="{5C15D15C-FCEF-44D2-BFA7-D0E80E18F62F}" destId="{5C7292FB-3120-4AAB-83AC-085C8310651E}" srcOrd="0" destOrd="0" presId="urn:microsoft.com/office/officeart/2005/8/layout/chevron1"/>
    <dgm:cxn modelId="{8B4B808B-AF9E-4015-AADF-37E0D7BD3D96}" type="presOf" srcId="{DF4F7817-9F44-476E-B04D-561080A8857B}" destId="{7924919F-C203-43F3-A778-5BDAF3101113}" srcOrd="0" destOrd="0" presId="urn:microsoft.com/office/officeart/2005/8/layout/chevron1"/>
    <dgm:cxn modelId="{C96F1898-23C9-4535-8D52-55776734B50E}" type="presOf" srcId="{6B8A41AF-9377-441F-9F92-B4423B261C32}" destId="{B3597FF9-05DC-4F15-AF70-4A5F91B8E44D}" srcOrd="0" destOrd="0" presId="urn:microsoft.com/office/officeart/2005/8/layout/chevron1"/>
    <dgm:cxn modelId="{0F833ECC-C6DD-49EC-9AC1-D94B92974219}" type="presOf" srcId="{58497740-5307-440E-8C41-52B74B45F3E2}" destId="{1508D90F-04AD-40C7-9790-FA10BC11D490}" srcOrd="0" destOrd="0" presId="urn:microsoft.com/office/officeart/2005/8/layout/chevron1"/>
    <dgm:cxn modelId="{6E6DC4D3-1E70-47BF-8BB0-07C4E132033E}" type="presOf" srcId="{8704BFA7-44AA-461B-ACEE-E2F9D661DEB1}" destId="{62CFCB38-06F0-4E98-8069-C3108F50E01E}" srcOrd="0" destOrd="1" presId="urn:microsoft.com/office/officeart/2005/8/layout/chevron1"/>
    <dgm:cxn modelId="{0FAB1EF5-3D0F-443E-B595-57682829BE8E}" srcId="{6B8A41AF-9377-441F-9F92-B4423B261C32}" destId="{0FE35F5A-6873-4B9A-9DDC-87B3C144438A}" srcOrd="3" destOrd="0" parTransId="{09B43E75-FC09-423B-98D5-9EB759EC6ED8}" sibTransId="{CABA4EC2-31AF-4A4F-8C08-56F63CE4EC7B}"/>
    <dgm:cxn modelId="{ACA12477-D3CB-4DDE-BB6E-BE03CE7B757F}" type="presParOf" srcId="{B3597FF9-05DC-4F15-AF70-4A5F91B8E44D}" destId="{CCD93938-0547-459D-8468-4BB80A935A86}" srcOrd="0" destOrd="0" presId="urn:microsoft.com/office/officeart/2005/8/layout/chevron1"/>
    <dgm:cxn modelId="{1584E153-2F58-49AF-88F0-8517EB1707A9}" type="presParOf" srcId="{CCD93938-0547-459D-8468-4BB80A935A86}" destId="{5C7292FB-3120-4AAB-83AC-085C8310651E}" srcOrd="0" destOrd="0" presId="urn:microsoft.com/office/officeart/2005/8/layout/chevron1"/>
    <dgm:cxn modelId="{824A3E9E-0876-4506-BB00-FEC5F0C94810}" type="presParOf" srcId="{CCD93938-0547-459D-8468-4BB80A935A86}" destId="{D1035A78-8882-4C48-A8BD-E3EC1F995F83}" srcOrd="1" destOrd="0" presId="urn:microsoft.com/office/officeart/2005/8/layout/chevron1"/>
    <dgm:cxn modelId="{10A3B443-4BEF-4434-97B5-70646D5D245A}" type="presParOf" srcId="{B3597FF9-05DC-4F15-AF70-4A5F91B8E44D}" destId="{BAEE9E04-3122-42E2-AF93-B9EFDDA84496}" srcOrd="1" destOrd="0" presId="urn:microsoft.com/office/officeart/2005/8/layout/chevron1"/>
    <dgm:cxn modelId="{3E1C8042-1DEB-48D8-A1B3-680D54F2FFB6}" type="presParOf" srcId="{B3597FF9-05DC-4F15-AF70-4A5F91B8E44D}" destId="{625A3DDE-B14A-4254-9069-1E5B3951ECCB}" srcOrd="2" destOrd="0" presId="urn:microsoft.com/office/officeart/2005/8/layout/chevron1"/>
    <dgm:cxn modelId="{0DAD00A8-2308-4C68-AE32-4D4580A9C042}" type="presParOf" srcId="{625A3DDE-B14A-4254-9069-1E5B3951ECCB}" destId="{76D905E1-A0D2-4221-B000-4B3D393D0979}" srcOrd="0" destOrd="0" presId="urn:microsoft.com/office/officeart/2005/8/layout/chevron1"/>
    <dgm:cxn modelId="{4A2BFC3F-321E-4895-8290-78CE25F776B7}" type="presParOf" srcId="{625A3DDE-B14A-4254-9069-1E5B3951ECCB}" destId="{BD814990-51BA-4F95-8884-EED702B46151}" srcOrd="1" destOrd="0" presId="urn:microsoft.com/office/officeart/2005/8/layout/chevron1"/>
    <dgm:cxn modelId="{848ABA56-B601-4BAD-AF3B-BB11C82FBA53}" type="presParOf" srcId="{B3597FF9-05DC-4F15-AF70-4A5F91B8E44D}" destId="{174896F4-DFC7-4ED5-9B41-40FE8CAD5D0E}" srcOrd="3" destOrd="0" presId="urn:microsoft.com/office/officeart/2005/8/layout/chevron1"/>
    <dgm:cxn modelId="{A96E9E20-969B-467B-BFDC-3FBC13A7162F}" type="presParOf" srcId="{B3597FF9-05DC-4F15-AF70-4A5F91B8E44D}" destId="{695E50E8-2E47-4265-AB97-D7EBB09BC8D8}" srcOrd="4" destOrd="0" presId="urn:microsoft.com/office/officeart/2005/8/layout/chevron1"/>
    <dgm:cxn modelId="{3B142A9E-7CEF-4D5A-95EB-B6324D6CBE7D}" type="presParOf" srcId="{695E50E8-2E47-4265-AB97-D7EBB09BC8D8}" destId="{1508D90F-04AD-40C7-9790-FA10BC11D490}" srcOrd="0" destOrd="0" presId="urn:microsoft.com/office/officeart/2005/8/layout/chevron1"/>
    <dgm:cxn modelId="{B8A2CB62-4DF3-4480-A828-AF24953C6F30}" type="presParOf" srcId="{695E50E8-2E47-4265-AB97-D7EBB09BC8D8}" destId="{9D1FB6A0-054D-4CB6-BD70-0E54CF81A141}" srcOrd="1" destOrd="0" presId="urn:microsoft.com/office/officeart/2005/8/layout/chevron1"/>
    <dgm:cxn modelId="{DE42ED30-3078-41C1-9146-416D552B5E5C}" type="presParOf" srcId="{B3597FF9-05DC-4F15-AF70-4A5F91B8E44D}" destId="{BD038A2F-5E3E-4796-BB47-9AC231AD48D2}" srcOrd="5" destOrd="0" presId="urn:microsoft.com/office/officeart/2005/8/layout/chevron1"/>
    <dgm:cxn modelId="{92725A88-69DB-4636-B25A-56AA507F8058}" type="presParOf" srcId="{B3597FF9-05DC-4F15-AF70-4A5F91B8E44D}" destId="{1DB7294E-DA2D-4BF2-A450-C831631B41CA}" srcOrd="6" destOrd="0" presId="urn:microsoft.com/office/officeart/2005/8/layout/chevron1"/>
    <dgm:cxn modelId="{AF0405FF-7456-40BF-AE8A-A1E3BF26AAE1}" type="presParOf" srcId="{1DB7294E-DA2D-4BF2-A450-C831631B41CA}" destId="{8D1CAC0F-C632-465A-BB4C-3658FE09B83E}" srcOrd="0" destOrd="0" presId="urn:microsoft.com/office/officeart/2005/8/layout/chevron1"/>
    <dgm:cxn modelId="{1333EA24-83D5-433C-AF08-958EDA54967E}" type="presParOf" srcId="{1DB7294E-DA2D-4BF2-A450-C831631B41CA}" destId="{4C15C2FE-B9DB-4AFE-947B-BC8236168F6E}" srcOrd="1" destOrd="0" presId="urn:microsoft.com/office/officeart/2005/8/layout/chevron1"/>
    <dgm:cxn modelId="{46E0A409-4CD8-4D72-B15B-2F3EC14270A6}" type="presParOf" srcId="{B3597FF9-05DC-4F15-AF70-4A5F91B8E44D}" destId="{308C531B-BD7A-4471-A10E-7C23ADEE01D5}" srcOrd="7" destOrd="0" presId="urn:microsoft.com/office/officeart/2005/8/layout/chevron1"/>
    <dgm:cxn modelId="{82F1144E-7495-4CCA-B1B5-445ED6A3E266}" type="presParOf" srcId="{B3597FF9-05DC-4F15-AF70-4A5F91B8E44D}" destId="{2B04F172-6FF3-45C1-8071-D96F23D237F0}" srcOrd="8" destOrd="0" presId="urn:microsoft.com/office/officeart/2005/8/layout/chevron1"/>
    <dgm:cxn modelId="{7EFFAD1B-0E52-419A-9D08-B259B6A918CA}" type="presParOf" srcId="{2B04F172-6FF3-45C1-8071-D96F23D237F0}" destId="{7924919F-C203-43F3-A778-5BDAF3101113}" srcOrd="0" destOrd="0" presId="urn:microsoft.com/office/officeart/2005/8/layout/chevron1"/>
    <dgm:cxn modelId="{3B83C260-84A4-4420-A51A-33F4D662DDA2}" type="presParOf" srcId="{2B04F172-6FF3-45C1-8071-D96F23D237F0}" destId="{62CFCB38-06F0-4E98-8069-C3108F50E01E}"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9C6227D-EF8D-4959-BEF8-1C48AF390641}" type="doc">
      <dgm:prSet loTypeId="urn:microsoft.com/office/officeart/2005/8/layout/hChevron3" loCatId="Inbox" qsTypeId="urn:microsoft.com/office/officeart/2005/8/quickstyle/simple1" qsCatId="simple" csTypeId="urn:microsoft.com/office/officeart/2005/8/colors/colorful2" csCatId="colorful" phldr="1"/>
      <dgm:spPr/>
      <dgm:t>
        <a:bodyPr/>
        <a:lstStyle/>
        <a:p>
          <a:endParaRPr lang="en-US"/>
        </a:p>
      </dgm:t>
    </dgm:pt>
    <dgm:pt modelId="{7ED71743-FD7C-4766-A3F9-60FD3B1B546B}">
      <dgm:prSet custT="1"/>
      <dgm:spPr>
        <a:solidFill>
          <a:schemeClr val="bg2"/>
        </a:solidFill>
      </dgm:spPr>
      <dgm:t>
        <a:bodyPr/>
        <a:lstStyle/>
        <a:p>
          <a:r>
            <a:rPr lang="en-NZ" sz="2400" dirty="0">
              <a:solidFill>
                <a:schemeClr val="tx1">
                  <a:lumMod val="85000"/>
                  <a:lumOff val="15000"/>
                </a:schemeClr>
              </a:solidFill>
            </a:rPr>
            <a:t>Standard clinical interviews do not include questions about dissociation, posttraumatic symptoms or a history of psychological trauma.</a:t>
          </a:r>
        </a:p>
        <a:p>
          <a:endParaRPr lang="en-NZ" sz="2400" dirty="0">
            <a:solidFill>
              <a:schemeClr val="tx1">
                <a:lumMod val="85000"/>
                <a:lumOff val="15000"/>
              </a:schemeClr>
            </a:solidFill>
          </a:endParaRPr>
        </a:p>
        <a:p>
          <a:r>
            <a:rPr lang="en-NZ" sz="2400" dirty="0">
              <a:solidFill>
                <a:schemeClr val="tx1">
                  <a:lumMod val="85000"/>
                  <a:lumOff val="15000"/>
                </a:schemeClr>
              </a:solidFill>
            </a:rPr>
            <a:t>The absence of focused inquiry about dissociation prevents accurate diagnosis.</a:t>
          </a:r>
        </a:p>
        <a:p>
          <a:endParaRPr lang="en-NZ" sz="2400" dirty="0">
            <a:solidFill>
              <a:schemeClr val="tx1">
                <a:lumMod val="85000"/>
                <a:lumOff val="15000"/>
              </a:schemeClr>
            </a:solidFill>
          </a:endParaRPr>
        </a:p>
        <a:p>
          <a:r>
            <a:rPr lang="en-NZ" sz="2400" dirty="0">
              <a:solidFill>
                <a:schemeClr val="tx1">
                  <a:lumMod val="85000"/>
                  <a:lumOff val="15000"/>
                </a:schemeClr>
              </a:solidFill>
            </a:rPr>
            <a:t>Interview should be supplemented as necessary with screening instruments and structured interviews that assess the presence or absence of dissociative symptoms and dissociative disorders.</a:t>
          </a:r>
          <a:endParaRPr lang="en-US" sz="2400" dirty="0"/>
        </a:p>
      </dgm:t>
    </dgm:pt>
    <dgm:pt modelId="{E12FC23E-F4A9-4AA6-AA58-866D06916283}" type="parTrans" cxnId="{E9C7186E-886D-49D3-907A-E04D0B3E6F00}">
      <dgm:prSet/>
      <dgm:spPr/>
      <dgm:t>
        <a:bodyPr/>
        <a:lstStyle/>
        <a:p>
          <a:endParaRPr lang="en-US"/>
        </a:p>
      </dgm:t>
    </dgm:pt>
    <dgm:pt modelId="{C7AFDE2B-814A-45FB-A421-FB5AF1E0289F}" type="sibTrans" cxnId="{E9C7186E-886D-49D3-907A-E04D0B3E6F00}">
      <dgm:prSet/>
      <dgm:spPr/>
      <dgm:t>
        <a:bodyPr/>
        <a:lstStyle/>
        <a:p>
          <a:endParaRPr lang="en-US"/>
        </a:p>
      </dgm:t>
    </dgm:pt>
    <dgm:pt modelId="{FE7E5C0B-72E7-4726-BC01-364468839BB0}">
      <dgm:prSet/>
      <dgm:spPr>
        <a:solidFill>
          <a:schemeClr val="bg2"/>
        </a:solidFill>
      </dgm:spPr>
      <dgm:t>
        <a:bodyPr/>
        <a:lstStyle/>
        <a:p>
          <a:endParaRPr lang="en-US" sz="2000" dirty="0"/>
        </a:p>
      </dgm:t>
    </dgm:pt>
    <dgm:pt modelId="{9514C8A1-608B-4EAD-AACE-A202EE3035B5}" type="parTrans" cxnId="{DCD86376-B2BE-4036-A442-ABA58EC34D17}">
      <dgm:prSet/>
      <dgm:spPr/>
      <dgm:t>
        <a:bodyPr/>
        <a:lstStyle/>
        <a:p>
          <a:endParaRPr lang="en-US"/>
        </a:p>
      </dgm:t>
    </dgm:pt>
    <dgm:pt modelId="{F85BD323-BE39-40BD-928D-A34626992DC0}" type="sibTrans" cxnId="{DCD86376-B2BE-4036-A442-ABA58EC34D17}">
      <dgm:prSet/>
      <dgm:spPr/>
      <dgm:t>
        <a:bodyPr/>
        <a:lstStyle/>
        <a:p>
          <a:endParaRPr lang="en-US"/>
        </a:p>
      </dgm:t>
    </dgm:pt>
    <dgm:pt modelId="{62FA987E-73DF-45B7-BA96-6FDE69AC4E73}" type="pres">
      <dgm:prSet presAssocID="{E9C6227D-EF8D-4959-BEF8-1C48AF390641}" presName="Name0" presStyleCnt="0">
        <dgm:presLayoutVars>
          <dgm:dir/>
          <dgm:resizeHandles val="exact"/>
        </dgm:presLayoutVars>
      </dgm:prSet>
      <dgm:spPr/>
    </dgm:pt>
    <dgm:pt modelId="{B7770BC2-88B8-4511-B64E-9AA882AEB1F0}" type="pres">
      <dgm:prSet presAssocID="{7ED71743-FD7C-4766-A3F9-60FD3B1B546B}" presName="parAndChTx" presStyleLbl="node1" presStyleIdx="0" presStyleCnt="1">
        <dgm:presLayoutVars>
          <dgm:bulletEnabled val="1"/>
        </dgm:presLayoutVars>
      </dgm:prSet>
      <dgm:spPr/>
    </dgm:pt>
  </dgm:ptLst>
  <dgm:cxnLst>
    <dgm:cxn modelId="{5918A826-D854-4650-8199-43A8AF8A55E5}" type="presOf" srcId="{E9C6227D-EF8D-4959-BEF8-1C48AF390641}" destId="{62FA987E-73DF-45B7-BA96-6FDE69AC4E73}" srcOrd="0" destOrd="0" presId="urn:microsoft.com/office/officeart/2005/8/layout/hChevron3"/>
    <dgm:cxn modelId="{E9C7186E-886D-49D3-907A-E04D0B3E6F00}" srcId="{E9C6227D-EF8D-4959-BEF8-1C48AF390641}" destId="{7ED71743-FD7C-4766-A3F9-60FD3B1B546B}" srcOrd="0" destOrd="0" parTransId="{E12FC23E-F4A9-4AA6-AA58-866D06916283}" sibTransId="{C7AFDE2B-814A-45FB-A421-FB5AF1E0289F}"/>
    <dgm:cxn modelId="{DCD86376-B2BE-4036-A442-ABA58EC34D17}" srcId="{7ED71743-FD7C-4766-A3F9-60FD3B1B546B}" destId="{FE7E5C0B-72E7-4726-BC01-364468839BB0}" srcOrd="0" destOrd="0" parTransId="{9514C8A1-608B-4EAD-AACE-A202EE3035B5}" sibTransId="{F85BD323-BE39-40BD-928D-A34626992DC0}"/>
    <dgm:cxn modelId="{B19F5387-6A44-471D-AA93-8265299AE620}" type="presOf" srcId="{FE7E5C0B-72E7-4726-BC01-364468839BB0}" destId="{B7770BC2-88B8-4511-B64E-9AA882AEB1F0}" srcOrd="0" destOrd="1" presId="urn:microsoft.com/office/officeart/2005/8/layout/hChevron3"/>
    <dgm:cxn modelId="{C2CB97F6-1A24-42F2-80DF-DEBA26FF2684}" type="presOf" srcId="{7ED71743-FD7C-4766-A3F9-60FD3B1B546B}" destId="{B7770BC2-88B8-4511-B64E-9AA882AEB1F0}" srcOrd="0" destOrd="0" presId="urn:microsoft.com/office/officeart/2005/8/layout/hChevron3"/>
    <dgm:cxn modelId="{57E91DF9-EA5D-43F1-AE62-AD0D3E1D60FF}" type="presParOf" srcId="{62FA987E-73DF-45B7-BA96-6FDE69AC4E73}" destId="{B7770BC2-88B8-4511-B64E-9AA882AEB1F0}"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9C6227D-EF8D-4959-BEF8-1C48AF390641}" type="doc">
      <dgm:prSet loTypeId="urn:microsoft.com/office/officeart/2005/8/layout/hChevron3" loCatId="Inbox" qsTypeId="urn:microsoft.com/office/officeart/2005/8/quickstyle/simple1" qsCatId="simple" csTypeId="urn:microsoft.com/office/officeart/2005/8/colors/colorful2" csCatId="colorful" phldr="1"/>
      <dgm:spPr/>
      <dgm:t>
        <a:bodyPr/>
        <a:lstStyle/>
        <a:p>
          <a:endParaRPr lang="en-US"/>
        </a:p>
      </dgm:t>
    </dgm:pt>
    <dgm:pt modelId="{8BEA91E5-ED64-452F-9EE8-632C4B17CBFB}">
      <dgm:prSet/>
      <dgm:spPr/>
      <dgm:t>
        <a:bodyPr/>
        <a:lstStyle/>
        <a:p>
          <a:r>
            <a:rPr lang="en-US"/>
            <a:t>The ISSTD guidelines state that at a minimum the client should be asked about:</a:t>
          </a:r>
        </a:p>
      </dgm:t>
    </dgm:pt>
    <dgm:pt modelId="{EC22F479-BA1A-4BDD-821E-114A2F8660BE}" type="parTrans" cxnId="{ACEFA8FC-E208-4B7F-A0BB-C43EEFE32701}">
      <dgm:prSet/>
      <dgm:spPr/>
      <dgm:t>
        <a:bodyPr/>
        <a:lstStyle/>
        <a:p>
          <a:endParaRPr lang="en-US"/>
        </a:p>
      </dgm:t>
    </dgm:pt>
    <dgm:pt modelId="{E13743B7-A666-4599-B251-E475B300862D}" type="sibTrans" cxnId="{ACEFA8FC-E208-4B7F-A0BB-C43EEFE32701}">
      <dgm:prSet/>
      <dgm:spPr/>
      <dgm:t>
        <a:bodyPr/>
        <a:lstStyle/>
        <a:p>
          <a:endParaRPr lang="en-US"/>
        </a:p>
      </dgm:t>
    </dgm:pt>
    <dgm:pt modelId="{52481544-35BF-4302-B0E6-33127D6DB8AB}">
      <dgm:prSet/>
      <dgm:spPr/>
      <dgm:t>
        <a:bodyPr/>
        <a:lstStyle/>
        <a:p>
          <a:r>
            <a:rPr lang="en-US" dirty="0"/>
            <a:t>Amnesia, fugue, depersonalization, de-realization, identity confusion and identity alteration </a:t>
          </a:r>
        </a:p>
      </dgm:t>
    </dgm:pt>
    <dgm:pt modelId="{8EFADB1D-C688-494F-AC4D-A5DCE6741B1F}" type="parTrans" cxnId="{B1BAB5BF-A43F-42C8-8A00-3830310D4BB0}">
      <dgm:prSet/>
      <dgm:spPr/>
      <dgm:t>
        <a:bodyPr/>
        <a:lstStyle/>
        <a:p>
          <a:endParaRPr lang="en-US"/>
        </a:p>
      </dgm:t>
    </dgm:pt>
    <dgm:pt modelId="{C870C0A3-226A-4C35-B1C3-7BB0CFC04435}" type="sibTrans" cxnId="{B1BAB5BF-A43F-42C8-8A00-3830310D4BB0}">
      <dgm:prSet/>
      <dgm:spPr/>
      <dgm:t>
        <a:bodyPr/>
        <a:lstStyle/>
        <a:p>
          <a:endParaRPr lang="en-US"/>
        </a:p>
      </dgm:t>
    </dgm:pt>
    <dgm:pt modelId="{FC2A0E47-1375-4127-BA5D-96AACE29EC02}">
      <dgm:prSet/>
      <dgm:spPr/>
      <dgm:t>
        <a:bodyPr/>
        <a:lstStyle/>
        <a:p>
          <a:r>
            <a:rPr lang="en-US" dirty="0"/>
            <a:t>Spontaneous  age regressions </a:t>
          </a:r>
        </a:p>
      </dgm:t>
    </dgm:pt>
    <dgm:pt modelId="{7F098411-6892-4341-8B50-3F367D1AD6FF}" type="parTrans" cxnId="{C07E6D00-384C-4F12-B3B9-058EAC6A6E74}">
      <dgm:prSet/>
      <dgm:spPr/>
      <dgm:t>
        <a:bodyPr/>
        <a:lstStyle/>
        <a:p>
          <a:endParaRPr lang="en-US"/>
        </a:p>
      </dgm:t>
    </dgm:pt>
    <dgm:pt modelId="{164FB128-C145-4657-BFBF-92AFB3D8A6DA}" type="sibTrans" cxnId="{C07E6D00-384C-4F12-B3B9-058EAC6A6E74}">
      <dgm:prSet/>
      <dgm:spPr/>
      <dgm:t>
        <a:bodyPr/>
        <a:lstStyle/>
        <a:p>
          <a:endParaRPr lang="en-US"/>
        </a:p>
      </dgm:t>
    </dgm:pt>
    <dgm:pt modelId="{7ED71743-FD7C-4766-A3F9-60FD3B1B546B}">
      <dgm:prSet/>
      <dgm:spPr/>
      <dgm:t>
        <a:bodyPr/>
        <a:lstStyle/>
        <a:p>
          <a:r>
            <a:rPr lang="en-US"/>
            <a:t>ALSO awareness of behavioral manifestations of dissociation;</a:t>
          </a:r>
        </a:p>
      </dgm:t>
    </dgm:pt>
    <dgm:pt modelId="{E12FC23E-F4A9-4AA6-AA58-866D06916283}" type="parTrans" cxnId="{E9C7186E-886D-49D3-907A-E04D0B3E6F00}">
      <dgm:prSet/>
      <dgm:spPr/>
      <dgm:t>
        <a:bodyPr/>
        <a:lstStyle/>
        <a:p>
          <a:endParaRPr lang="en-US"/>
        </a:p>
      </dgm:t>
    </dgm:pt>
    <dgm:pt modelId="{C7AFDE2B-814A-45FB-A421-FB5AF1E0289F}" type="sibTrans" cxnId="{E9C7186E-886D-49D3-907A-E04D0B3E6F00}">
      <dgm:prSet/>
      <dgm:spPr/>
      <dgm:t>
        <a:bodyPr/>
        <a:lstStyle/>
        <a:p>
          <a:endParaRPr lang="en-US"/>
        </a:p>
      </dgm:t>
    </dgm:pt>
    <dgm:pt modelId="{263D9574-D4DC-422D-8DB2-F15A9D405D55}">
      <dgm:prSet/>
      <dgm:spPr/>
      <dgm:t>
        <a:bodyPr/>
        <a:lstStyle/>
        <a:p>
          <a:r>
            <a:rPr lang="en-US"/>
            <a:t>Posture</a:t>
          </a:r>
        </a:p>
      </dgm:t>
    </dgm:pt>
    <dgm:pt modelId="{EAB41599-9DB3-40BF-96F4-947101D32F0C}" type="parTrans" cxnId="{20509115-D352-46C6-B917-08CD787A0FBD}">
      <dgm:prSet/>
      <dgm:spPr/>
      <dgm:t>
        <a:bodyPr/>
        <a:lstStyle/>
        <a:p>
          <a:endParaRPr lang="en-US"/>
        </a:p>
      </dgm:t>
    </dgm:pt>
    <dgm:pt modelId="{4376C6E2-4467-4DE4-8948-A5FB09961D43}" type="sibTrans" cxnId="{20509115-D352-46C6-B917-08CD787A0FBD}">
      <dgm:prSet/>
      <dgm:spPr/>
      <dgm:t>
        <a:bodyPr/>
        <a:lstStyle/>
        <a:p>
          <a:endParaRPr lang="en-US"/>
        </a:p>
      </dgm:t>
    </dgm:pt>
    <dgm:pt modelId="{0183C066-6558-48D7-8EB7-D3335496EB31}">
      <dgm:prSet/>
      <dgm:spPr/>
      <dgm:t>
        <a:bodyPr/>
        <a:lstStyle/>
        <a:p>
          <a:r>
            <a:rPr lang="en-US"/>
            <a:t>Presentation of self</a:t>
          </a:r>
        </a:p>
      </dgm:t>
    </dgm:pt>
    <dgm:pt modelId="{B2820C51-9B43-4D6A-8A4D-6897173C0E29}" type="parTrans" cxnId="{3DD6A78C-AFD9-4E10-9EAF-3C0BB9F6B2D5}">
      <dgm:prSet/>
      <dgm:spPr/>
      <dgm:t>
        <a:bodyPr/>
        <a:lstStyle/>
        <a:p>
          <a:endParaRPr lang="en-US"/>
        </a:p>
      </dgm:t>
    </dgm:pt>
    <dgm:pt modelId="{26E0A762-DE48-4BDA-8AF2-9B87D26B00FB}" type="sibTrans" cxnId="{3DD6A78C-AFD9-4E10-9EAF-3C0BB9F6B2D5}">
      <dgm:prSet/>
      <dgm:spPr/>
      <dgm:t>
        <a:bodyPr/>
        <a:lstStyle/>
        <a:p>
          <a:endParaRPr lang="en-US"/>
        </a:p>
      </dgm:t>
    </dgm:pt>
    <dgm:pt modelId="{0E2D5139-172E-451A-BCCB-3E69AA0F363E}">
      <dgm:prSet/>
      <dgm:spPr/>
      <dgm:t>
        <a:bodyPr/>
        <a:lstStyle/>
        <a:p>
          <a:r>
            <a:rPr lang="en-US"/>
            <a:t>Dress</a:t>
          </a:r>
        </a:p>
      </dgm:t>
    </dgm:pt>
    <dgm:pt modelId="{0BE97175-85A0-4B00-A6B5-7AC2EEAB2CCB}" type="parTrans" cxnId="{7C7A6A03-60FE-42D6-843C-157C01784C49}">
      <dgm:prSet/>
      <dgm:spPr/>
      <dgm:t>
        <a:bodyPr/>
        <a:lstStyle/>
        <a:p>
          <a:endParaRPr lang="en-US"/>
        </a:p>
      </dgm:t>
    </dgm:pt>
    <dgm:pt modelId="{B8097570-C37D-4208-A2F8-E78571BD014E}" type="sibTrans" cxnId="{7C7A6A03-60FE-42D6-843C-157C01784C49}">
      <dgm:prSet/>
      <dgm:spPr/>
      <dgm:t>
        <a:bodyPr/>
        <a:lstStyle/>
        <a:p>
          <a:endParaRPr lang="en-US"/>
        </a:p>
      </dgm:t>
    </dgm:pt>
    <dgm:pt modelId="{18098AC8-4AE0-4381-9F40-EFEF65ECAF93}">
      <dgm:prSet/>
      <dgm:spPr/>
      <dgm:t>
        <a:bodyPr/>
        <a:lstStyle/>
        <a:p>
          <a:r>
            <a:rPr lang="en-US" dirty="0"/>
            <a:t>Fixed eye gaze, eye fluttering</a:t>
          </a:r>
        </a:p>
      </dgm:t>
    </dgm:pt>
    <dgm:pt modelId="{762881E2-4AF6-432F-A689-5856F2A72B38}" type="parTrans" cxnId="{1B2DEDFA-0D9D-4F59-A3AA-9FA6CA24B388}">
      <dgm:prSet/>
      <dgm:spPr/>
      <dgm:t>
        <a:bodyPr/>
        <a:lstStyle/>
        <a:p>
          <a:endParaRPr lang="en-US"/>
        </a:p>
      </dgm:t>
    </dgm:pt>
    <dgm:pt modelId="{77E71BD8-2621-4A99-A6CA-6C17261CF40A}" type="sibTrans" cxnId="{1B2DEDFA-0D9D-4F59-A3AA-9FA6CA24B388}">
      <dgm:prSet/>
      <dgm:spPr/>
      <dgm:t>
        <a:bodyPr/>
        <a:lstStyle/>
        <a:p>
          <a:endParaRPr lang="en-US"/>
        </a:p>
      </dgm:t>
    </dgm:pt>
    <dgm:pt modelId="{F0B8B5D0-14BD-470E-B2A6-9571479DE73C}">
      <dgm:prSet/>
      <dgm:spPr/>
      <dgm:t>
        <a:bodyPr/>
        <a:lstStyle/>
        <a:p>
          <a:r>
            <a:rPr lang="en-US"/>
            <a:t>Fluctuations  in style of speech</a:t>
          </a:r>
        </a:p>
      </dgm:t>
    </dgm:pt>
    <dgm:pt modelId="{25593507-7FF2-4F1F-8847-640656AA8BD8}" type="parTrans" cxnId="{CCA188A1-5A89-4405-A6E1-1055E5D27B1E}">
      <dgm:prSet/>
      <dgm:spPr/>
      <dgm:t>
        <a:bodyPr/>
        <a:lstStyle/>
        <a:p>
          <a:endParaRPr lang="en-US"/>
        </a:p>
      </dgm:t>
    </dgm:pt>
    <dgm:pt modelId="{70E05CEB-0D4F-4379-96BD-BFE4654B6D20}" type="sibTrans" cxnId="{CCA188A1-5A89-4405-A6E1-1055E5D27B1E}">
      <dgm:prSet/>
      <dgm:spPr/>
      <dgm:t>
        <a:bodyPr/>
        <a:lstStyle/>
        <a:p>
          <a:endParaRPr lang="en-US"/>
        </a:p>
      </dgm:t>
    </dgm:pt>
    <dgm:pt modelId="{45DBDC45-BCB6-43FA-A3B8-8A8B140D1118}">
      <dgm:prSet/>
      <dgm:spPr/>
      <dgm:t>
        <a:bodyPr/>
        <a:lstStyle/>
        <a:p>
          <a:r>
            <a:rPr lang="en-US"/>
            <a:t>Interpersonal relatedness</a:t>
          </a:r>
        </a:p>
      </dgm:t>
    </dgm:pt>
    <dgm:pt modelId="{748F276A-DBC0-4C1B-8830-295A973077FA}" type="parTrans" cxnId="{3BD1FD75-B7C2-44FE-A6E3-E45FDBD2D5D5}">
      <dgm:prSet/>
      <dgm:spPr/>
      <dgm:t>
        <a:bodyPr/>
        <a:lstStyle/>
        <a:p>
          <a:endParaRPr lang="en-US"/>
        </a:p>
      </dgm:t>
    </dgm:pt>
    <dgm:pt modelId="{889D587D-47A5-4555-A02F-DDEF4A657636}" type="sibTrans" cxnId="{3BD1FD75-B7C2-44FE-A6E3-E45FDBD2D5D5}">
      <dgm:prSet/>
      <dgm:spPr/>
      <dgm:t>
        <a:bodyPr/>
        <a:lstStyle/>
        <a:p>
          <a:endParaRPr lang="en-US"/>
        </a:p>
      </dgm:t>
    </dgm:pt>
    <dgm:pt modelId="{81B6FC28-4A37-4CD7-87B5-1AEAB7D69D09}">
      <dgm:prSet/>
      <dgm:spPr/>
      <dgm:t>
        <a:bodyPr/>
        <a:lstStyle/>
        <a:p>
          <a:r>
            <a:rPr lang="en-US"/>
            <a:t>Skills level </a:t>
          </a:r>
        </a:p>
      </dgm:t>
    </dgm:pt>
    <dgm:pt modelId="{1797D4DC-EA16-418C-8305-AC1536A6D505}" type="parTrans" cxnId="{CC12F6A9-445C-4AA6-AFF5-3757FB01FEC5}">
      <dgm:prSet/>
      <dgm:spPr/>
      <dgm:t>
        <a:bodyPr/>
        <a:lstStyle/>
        <a:p>
          <a:endParaRPr lang="en-US"/>
        </a:p>
      </dgm:t>
    </dgm:pt>
    <dgm:pt modelId="{B8D8A252-A1D6-4346-A920-D3EDE28C1237}" type="sibTrans" cxnId="{CC12F6A9-445C-4AA6-AFF5-3757FB01FEC5}">
      <dgm:prSet/>
      <dgm:spPr/>
      <dgm:t>
        <a:bodyPr/>
        <a:lstStyle/>
        <a:p>
          <a:endParaRPr lang="en-US"/>
        </a:p>
      </dgm:t>
    </dgm:pt>
    <dgm:pt modelId="{FE7E5C0B-72E7-4726-BC01-364468839BB0}">
      <dgm:prSet/>
      <dgm:spPr/>
      <dgm:t>
        <a:bodyPr/>
        <a:lstStyle/>
        <a:p>
          <a:r>
            <a:rPr lang="en-US"/>
            <a:t>Sophistication of cognition</a:t>
          </a:r>
        </a:p>
      </dgm:t>
    </dgm:pt>
    <dgm:pt modelId="{9514C8A1-608B-4EAD-AACE-A202EE3035B5}" type="parTrans" cxnId="{DCD86376-B2BE-4036-A442-ABA58EC34D17}">
      <dgm:prSet/>
      <dgm:spPr/>
      <dgm:t>
        <a:bodyPr/>
        <a:lstStyle/>
        <a:p>
          <a:endParaRPr lang="en-US"/>
        </a:p>
      </dgm:t>
    </dgm:pt>
    <dgm:pt modelId="{F85BD323-BE39-40BD-928D-A34626992DC0}" type="sibTrans" cxnId="{DCD86376-B2BE-4036-A442-ABA58EC34D17}">
      <dgm:prSet/>
      <dgm:spPr/>
      <dgm:t>
        <a:bodyPr/>
        <a:lstStyle/>
        <a:p>
          <a:endParaRPr lang="en-US"/>
        </a:p>
      </dgm:t>
    </dgm:pt>
    <dgm:pt modelId="{E7E9A244-A848-484C-9742-34A0CEAAFDF7}">
      <dgm:prSet/>
      <dgm:spPr/>
      <dgm:t>
        <a:bodyPr/>
        <a:lstStyle/>
        <a:p>
          <a:r>
            <a:rPr lang="en-US" dirty="0"/>
            <a:t>Autohypnotic experiences (hearing voices)</a:t>
          </a:r>
        </a:p>
      </dgm:t>
    </dgm:pt>
    <dgm:pt modelId="{62120CBF-95DC-46FF-81B4-24E14188CBC7}" type="parTrans" cxnId="{6ED3B30C-DC03-403B-8215-95796A465CDF}">
      <dgm:prSet/>
      <dgm:spPr/>
    </dgm:pt>
    <dgm:pt modelId="{596891C5-6F14-420D-B2A3-663BCB5E6B6D}" type="sibTrans" cxnId="{6ED3B30C-DC03-403B-8215-95796A465CDF}">
      <dgm:prSet/>
      <dgm:spPr/>
    </dgm:pt>
    <dgm:pt modelId="{0C32FFE8-AFF6-462C-8737-122BEC250BB3}">
      <dgm:prSet/>
      <dgm:spPr/>
      <dgm:t>
        <a:bodyPr/>
        <a:lstStyle/>
        <a:p>
          <a:r>
            <a:rPr lang="en-US" dirty="0"/>
            <a:t>Passive influence symptoms such as “made” thoughts, emotions or behaviors, and somatoform dissociative symptoms such as bodily sensations related to strong emotions and past traumas </a:t>
          </a:r>
        </a:p>
      </dgm:t>
    </dgm:pt>
    <dgm:pt modelId="{9E932525-C3AF-46C4-9158-D43B84A4D288}" type="parTrans" cxnId="{1D496154-0797-42A8-B140-B3FCB3BB2061}">
      <dgm:prSet/>
      <dgm:spPr/>
    </dgm:pt>
    <dgm:pt modelId="{12C41A8B-DA19-4E8C-B716-21303C4A0404}" type="sibTrans" cxnId="{1D496154-0797-42A8-B140-B3FCB3BB2061}">
      <dgm:prSet/>
      <dgm:spPr/>
    </dgm:pt>
    <dgm:pt modelId="{62FA987E-73DF-45B7-BA96-6FDE69AC4E73}" type="pres">
      <dgm:prSet presAssocID="{E9C6227D-EF8D-4959-BEF8-1C48AF390641}" presName="Name0" presStyleCnt="0">
        <dgm:presLayoutVars>
          <dgm:dir/>
          <dgm:resizeHandles val="exact"/>
        </dgm:presLayoutVars>
      </dgm:prSet>
      <dgm:spPr/>
    </dgm:pt>
    <dgm:pt modelId="{D51331E5-53AB-497F-AAB4-99EF04236149}" type="pres">
      <dgm:prSet presAssocID="{8BEA91E5-ED64-452F-9EE8-632C4B17CBFB}" presName="parAndChTx" presStyleLbl="node1" presStyleIdx="0" presStyleCnt="2">
        <dgm:presLayoutVars>
          <dgm:bulletEnabled val="1"/>
        </dgm:presLayoutVars>
      </dgm:prSet>
      <dgm:spPr/>
    </dgm:pt>
    <dgm:pt modelId="{9E6C26F0-3037-4AAD-A693-D2F675EA49C4}" type="pres">
      <dgm:prSet presAssocID="{E13743B7-A666-4599-B251-E475B300862D}" presName="parAndChSpace" presStyleCnt="0"/>
      <dgm:spPr/>
    </dgm:pt>
    <dgm:pt modelId="{B7770BC2-88B8-4511-B64E-9AA882AEB1F0}" type="pres">
      <dgm:prSet presAssocID="{7ED71743-FD7C-4766-A3F9-60FD3B1B546B}" presName="parAndChTx" presStyleLbl="node1" presStyleIdx="1" presStyleCnt="2">
        <dgm:presLayoutVars>
          <dgm:bulletEnabled val="1"/>
        </dgm:presLayoutVars>
      </dgm:prSet>
      <dgm:spPr/>
    </dgm:pt>
  </dgm:ptLst>
  <dgm:cxnLst>
    <dgm:cxn modelId="{C07E6D00-384C-4F12-B3B9-058EAC6A6E74}" srcId="{8BEA91E5-ED64-452F-9EE8-632C4B17CBFB}" destId="{FC2A0E47-1375-4127-BA5D-96AACE29EC02}" srcOrd="1" destOrd="0" parTransId="{7F098411-6892-4341-8B50-3F367D1AD6FF}" sibTransId="{164FB128-C145-4657-BFBF-92AFB3D8A6DA}"/>
    <dgm:cxn modelId="{7C7A6A03-60FE-42D6-843C-157C01784C49}" srcId="{7ED71743-FD7C-4766-A3F9-60FD3B1B546B}" destId="{0E2D5139-172E-451A-BCCB-3E69AA0F363E}" srcOrd="2" destOrd="0" parTransId="{0BE97175-85A0-4B00-A6B5-7AC2EEAB2CCB}" sibTransId="{B8097570-C37D-4208-A2F8-E78571BD014E}"/>
    <dgm:cxn modelId="{6ED3B30C-DC03-403B-8215-95796A465CDF}" srcId="{8BEA91E5-ED64-452F-9EE8-632C4B17CBFB}" destId="{E7E9A244-A848-484C-9742-34A0CEAAFDF7}" srcOrd="2" destOrd="0" parTransId="{62120CBF-95DC-46FF-81B4-24E14188CBC7}" sibTransId="{596891C5-6F14-420D-B2A3-663BCB5E6B6D}"/>
    <dgm:cxn modelId="{20509115-D352-46C6-B917-08CD787A0FBD}" srcId="{7ED71743-FD7C-4766-A3F9-60FD3B1B546B}" destId="{263D9574-D4DC-422D-8DB2-F15A9D405D55}" srcOrd="0" destOrd="0" parTransId="{EAB41599-9DB3-40BF-96F4-947101D32F0C}" sibTransId="{4376C6E2-4467-4DE4-8948-A5FB09961D43}"/>
    <dgm:cxn modelId="{DF3C7F17-05D5-43A8-914B-DBCB98EFE20A}" type="presOf" srcId="{8BEA91E5-ED64-452F-9EE8-632C4B17CBFB}" destId="{D51331E5-53AB-497F-AAB4-99EF04236149}" srcOrd="0" destOrd="0" presId="urn:microsoft.com/office/officeart/2005/8/layout/hChevron3"/>
    <dgm:cxn modelId="{5918A826-D854-4650-8199-43A8AF8A55E5}" type="presOf" srcId="{E9C6227D-EF8D-4959-BEF8-1C48AF390641}" destId="{62FA987E-73DF-45B7-BA96-6FDE69AC4E73}" srcOrd="0" destOrd="0" presId="urn:microsoft.com/office/officeart/2005/8/layout/hChevron3"/>
    <dgm:cxn modelId="{1D496154-0797-42A8-B140-B3FCB3BB2061}" srcId="{8BEA91E5-ED64-452F-9EE8-632C4B17CBFB}" destId="{0C32FFE8-AFF6-462C-8737-122BEC250BB3}" srcOrd="3" destOrd="0" parTransId="{9E932525-C3AF-46C4-9158-D43B84A4D288}" sibTransId="{12C41A8B-DA19-4E8C-B716-21303C4A0404}"/>
    <dgm:cxn modelId="{F5E8C756-332F-4447-B1E6-F64B6B8F0A85}" type="presOf" srcId="{45DBDC45-BCB6-43FA-A3B8-8A8B140D1118}" destId="{B7770BC2-88B8-4511-B64E-9AA882AEB1F0}" srcOrd="0" destOrd="6" presId="urn:microsoft.com/office/officeart/2005/8/layout/hChevron3"/>
    <dgm:cxn modelId="{C2AF935A-A16F-46F0-BA2A-EBDF50BDD3F6}" type="presOf" srcId="{0183C066-6558-48D7-8EB7-D3335496EB31}" destId="{B7770BC2-88B8-4511-B64E-9AA882AEB1F0}" srcOrd="0" destOrd="2" presId="urn:microsoft.com/office/officeart/2005/8/layout/hChevron3"/>
    <dgm:cxn modelId="{8FB0A865-D8E3-4130-9286-9D13777A4D1A}" type="presOf" srcId="{0E2D5139-172E-451A-BCCB-3E69AA0F363E}" destId="{B7770BC2-88B8-4511-B64E-9AA882AEB1F0}" srcOrd="0" destOrd="3" presId="urn:microsoft.com/office/officeart/2005/8/layout/hChevron3"/>
    <dgm:cxn modelId="{E9C7186E-886D-49D3-907A-E04D0B3E6F00}" srcId="{E9C6227D-EF8D-4959-BEF8-1C48AF390641}" destId="{7ED71743-FD7C-4766-A3F9-60FD3B1B546B}" srcOrd="1" destOrd="0" parTransId="{E12FC23E-F4A9-4AA6-AA58-866D06916283}" sibTransId="{C7AFDE2B-814A-45FB-A421-FB5AF1E0289F}"/>
    <dgm:cxn modelId="{3BD1FD75-B7C2-44FE-A6E3-E45FDBD2D5D5}" srcId="{7ED71743-FD7C-4766-A3F9-60FD3B1B546B}" destId="{45DBDC45-BCB6-43FA-A3B8-8A8B140D1118}" srcOrd="5" destOrd="0" parTransId="{748F276A-DBC0-4C1B-8830-295A973077FA}" sibTransId="{889D587D-47A5-4555-A02F-DDEF4A657636}"/>
    <dgm:cxn modelId="{DCD86376-B2BE-4036-A442-ABA58EC34D17}" srcId="{7ED71743-FD7C-4766-A3F9-60FD3B1B546B}" destId="{FE7E5C0B-72E7-4726-BC01-364468839BB0}" srcOrd="7" destOrd="0" parTransId="{9514C8A1-608B-4EAD-AACE-A202EE3035B5}" sibTransId="{F85BD323-BE39-40BD-928D-A34626992DC0}"/>
    <dgm:cxn modelId="{F568217E-AE7D-4B6E-BA15-220A2923C7E1}" type="presOf" srcId="{F0B8B5D0-14BD-470E-B2A6-9571479DE73C}" destId="{B7770BC2-88B8-4511-B64E-9AA882AEB1F0}" srcOrd="0" destOrd="5" presId="urn:microsoft.com/office/officeart/2005/8/layout/hChevron3"/>
    <dgm:cxn modelId="{11F58481-F745-4278-A160-DC7B1B9932C5}" type="presOf" srcId="{18098AC8-4AE0-4381-9F40-EFEF65ECAF93}" destId="{B7770BC2-88B8-4511-B64E-9AA882AEB1F0}" srcOrd="0" destOrd="4" presId="urn:microsoft.com/office/officeart/2005/8/layout/hChevron3"/>
    <dgm:cxn modelId="{B19F5387-6A44-471D-AA93-8265299AE620}" type="presOf" srcId="{FE7E5C0B-72E7-4726-BC01-364468839BB0}" destId="{B7770BC2-88B8-4511-B64E-9AA882AEB1F0}" srcOrd="0" destOrd="8" presId="urn:microsoft.com/office/officeart/2005/8/layout/hChevron3"/>
    <dgm:cxn modelId="{D474638A-59E7-42B5-AD97-DB1960D9E76A}" type="presOf" srcId="{52481544-35BF-4302-B0E6-33127D6DB8AB}" destId="{D51331E5-53AB-497F-AAB4-99EF04236149}" srcOrd="0" destOrd="1" presId="urn:microsoft.com/office/officeart/2005/8/layout/hChevron3"/>
    <dgm:cxn modelId="{3DD6A78C-AFD9-4E10-9EAF-3C0BB9F6B2D5}" srcId="{7ED71743-FD7C-4766-A3F9-60FD3B1B546B}" destId="{0183C066-6558-48D7-8EB7-D3335496EB31}" srcOrd="1" destOrd="0" parTransId="{B2820C51-9B43-4D6A-8A4D-6897173C0E29}" sibTransId="{26E0A762-DE48-4BDA-8AF2-9B87D26B00FB}"/>
    <dgm:cxn modelId="{64FB169E-07D6-4FDA-B869-E676EF7A5F64}" type="presOf" srcId="{E7E9A244-A848-484C-9742-34A0CEAAFDF7}" destId="{D51331E5-53AB-497F-AAB4-99EF04236149}" srcOrd="0" destOrd="3" presId="urn:microsoft.com/office/officeart/2005/8/layout/hChevron3"/>
    <dgm:cxn modelId="{CCA188A1-5A89-4405-A6E1-1055E5D27B1E}" srcId="{7ED71743-FD7C-4766-A3F9-60FD3B1B546B}" destId="{F0B8B5D0-14BD-470E-B2A6-9571479DE73C}" srcOrd="4" destOrd="0" parTransId="{25593507-7FF2-4F1F-8847-640656AA8BD8}" sibTransId="{70E05CEB-0D4F-4379-96BD-BFE4654B6D20}"/>
    <dgm:cxn modelId="{CC12F6A9-445C-4AA6-AFF5-3757FB01FEC5}" srcId="{7ED71743-FD7C-4766-A3F9-60FD3B1B546B}" destId="{81B6FC28-4A37-4CD7-87B5-1AEAB7D69D09}" srcOrd="6" destOrd="0" parTransId="{1797D4DC-EA16-418C-8305-AC1536A6D505}" sibTransId="{B8D8A252-A1D6-4346-A920-D3EDE28C1237}"/>
    <dgm:cxn modelId="{274E15AA-AE98-4808-BE7E-4CB95DD7B936}" type="presOf" srcId="{FC2A0E47-1375-4127-BA5D-96AACE29EC02}" destId="{D51331E5-53AB-497F-AAB4-99EF04236149}" srcOrd="0" destOrd="2" presId="urn:microsoft.com/office/officeart/2005/8/layout/hChevron3"/>
    <dgm:cxn modelId="{1906A6AF-6BB5-438D-B081-4014024E13E2}" type="presOf" srcId="{0C32FFE8-AFF6-462C-8737-122BEC250BB3}" destId="{D51331E5-53AB-497F-AAB4-99EF04236149}" srcOrd="0" destOrd="4" presId="urn:microsoft.com/office/officeart/2005/8/layout/hChevron3"/>
    <dgm:cxn modelId="{B1BAB5BF-A43F-42C8-8A00-3830310D4BB0}" srcId="{8BEA91E5-ED64-452F-9EE8-632C4B17CBFB}" destId="{52481544-35BF-4302-B0E6-33127D6DB8AB}" srcOrd="0" destOrd="0" parTransId="{8EFADB1D-C688-494F-AC4D-A5DCE6741B1F}" sibTransId="{C870C0A3-226A-4C35-B1C3-7BB0CFC04435}"/>
    <dgm:cxn modelId="{6C4A65CF-42BD-4444-91FB-01D7BD8F36BA}" type="presOf" srcId="{263D9574-D4DC-422D-8DB2-F15A9D405D55}" destId="{B7770BC2-88B8-4511-B64E-9AA882AEB1F0}" srcOrd="0" destOrd="1" presId="urn:microsoft.com/office/officeart/2005/8/layout/hChevron3"/>
    <dgm:cxn modelId="{A99B9AD8-8DA8-475B-85FC-E30E317CEE7A}" type="presOf" srcId="{81B6FC28-4A37-4CD7-87B5-1AEAB7D69D09}" destId="{B7770BC2-88B8-4511-B64E-9AA882AEB1F0}" srcOrd="0" destOrd="7" presId="urn:microsoft.com/office/officeart/2005/8/layout/hChevron3"/>
    <dgm:cxn modelId="{C2CB97F6-1A24-42F2-80DF-DEBA26FF2684}" type="presOf" srcId="{7ED71743-FD7C-4766-A3F9-60FD3B1B546B}" destId="{B7770BC2-88B8-4511-B64E-9AA882AEB1F0}" srcOrd="0" destOrd="0" presId="urn:microsoft.com/office/officeart/2005/8/layout/hChevron3"/>
    <dgm:cxn modelId="{1B2DEDFA-0D9D-4F59-A3AA-9FA6CA24B388}" srcId="{7ED71743-FD7C-4766-A3F9-60FD3B1B546B}" destId="{18098AC8-4AE0-4381-9F40-EFEF65ECAF93}" srcOrd="3" destOrd="0" parTransId="{762881E2-4AF6-432F-A689-5856F2A72B38}" sibTransId="{77E71BD8-2621-4A99-A6CA-6C17261CF40A}"/>
    <dgm:cxn modelId="{ACEFA8FC-E208-4B7F-A0BB-C43EEFE32701}" srcId="{E9C6227D-EF8D-4959-BEF8-1C48AF390641}" destId="{8BEA91E5-ED64-452F-9EE8-632C4B17CBFB}" srcOrd="0" destOrd="0" parTransId="{EC22F479-BA1A-4BDD-821E-114A2F8660BE}" sibTransId="{E13743B7-A666-4599-B251-E475B300862D}"/>
    <dgm:cxn modelId="{A9C1CB6F-CAC3-44AC-8356-B20096CE7F91}" type="presParOf" srcId="{62FA987E-73DF-45B7-BA96-6FDE69AC4E73}" destId="{D51331E5-53AB-497F-AAB4-99EF04236149}" srcOrd="0" destOrd="0" presId="urn:microsoft.com/office/officeart/2005/8/layout/hChevron3"/>
    <dgm:cxn modelId="{5A3FBB07-F5B2-4CD1-A141-77B21866FB5A}" type="presParOf" srcId="{62FA987E-73DF-45B7-BA96-6FDE69AC4E73}" destId="{9E6C26F0-3037-4AAD-A693-D2F675EA49C4}" srcOrd="1" destOrd="0" presId="urn:microsoft.com/office/officeart/2005/8/layout/hChevron3"/>
    <dgm:cxn modelId="{57E91DF9-EA5D-43F1-AE62-AD0D3E1D60FF}" type="presParOf" srcId="{62FA987E-73DF-45B7-BA96-6FDE69AC4E73}" destId="{B7770BC2-88B8-4511-B64E-9AA882AEB1F0}" srcOrd="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34D1B21-1A67-4F10-B04C-61EB43F23F82}" type="doc">
      <dgm:prSet loTypeId="urn:microsoft.com/office/officeart/2016/7/layout/BasicProcessNew" loCatId="process" qsTypeId="urn:microsoft.com/office/officeart/2005/8/quickstyle/simple1" qsCatId="simple" csTypeId="urn:microsoft.com/office/officeart/2005/8/colors/colorful2" csCatId="colorful" phldr="1"/>
      <dgm:spPr/>
      <dgm:t>
        <a:bodyPr/>
        <a:lstStyle/>
        <a:p>
          <a:endParaRPr lang="en-US"/>
        </a:p>
      </dgm:t>
    </dgm:pt>
    <dgm:pt modelId="{2C9E7BC9-8C23-4961-ACCE-584683239A1A}">
      <dgm:prSet custT="1"/>
      <dgm:spPr/>
      <dgm:t>
        <a:bodyPr/>
        <a:lstStyle/>
        <a:p>
          <a:pPr algn="l"/>
          <a:r>
            <a:rPr lang="en-US" sz="1400" dirty="0"/>
            <a:t>Self Report Screening Test  - includes normal dissociative experiences</a:t>
          </a:r>
        </a:p>
      </dgm:t>
    </dgm:pt>
    <dgm:pt modelId="{BFDFEA15-7B2E-4845-AFA7-A5731FE02353}" type="parTrans" cxnId="{5B3999C4-C31D-429F-8B13-400DD4BE3293}">
      <dgm:prSet/>
      <dgm:spPr/>
      <dgm:t>
        <a:bodyPr/>
        <a:lstStyle/>
        <a:p>
          <a:endParaRPr lang="en-US"/>
        </a:p>
      </dgm:t>
    </dgm:pt>
    <dgm:pt modelId="{38C4EAE1-C50A-4079-8D06-FDF1A6058F61}" type="sibTrans" cxnId="{5B3999C4-C31D-429F-8B13-400DD4BE3293}">
      <dgm:prSet/>
      <dgm:spPr/>
      <dgm:t>
        <a:bodyPr/>
        <a:lstStyle/>
        <a:p>
          <a:pPr algn="l"/>
          <a:endParaRPr lang="en-US" sz="1400"/>
        </a:p>
      </dgm:t>
    </dgm:pt>
    <dgm:pt modelId="{A66ACFFB-64A5-42F4-87A2-391CF08CC924}">
      <dgm:prSet custT="1"/>
      <dgm:spPr/>
      <dgm:t>
        <a:bodyPr/>
        <a:lstStyle/>
        <a:p>
          <a:pPr algn="ctr"/>
          <a:r>
            <a:rPr lang="en-US" sz="1400" b="1" dirty="0"/>
            <a:t>Subscales</a:t>
          </a:r>
        </a:p>
        <a:p>
          <a:pPr algn="l"/>
          <a:r>
            <a:rPr lang="en-US" sz="1400" dirty="0"/>
            <a:t>Absorption</a:t>
          </a:r>
        </a:p>
        <a:p>
          <a:pPr algn="l"/>
          <a:r>
            <a:rPr lang="en-US" sz="1400" dirty="0"/>
            <a:t>Depersonalization</a:t>
          </a:r>
        </a:p>
        <a:p>
          <a:pPr algn="l"/>
          <a:r>
            <a:rPr lang="en-US" sz="1400" dirty="0"/>
            <a:t>/</a:t>
          </a:r>
          <a:r>
            <a:rPr lang="en-US" sz="1400" dirty="0" err="1"/>
            <a:t>Derealization</a:t>
          </a:r>
          <a:endParaRPr lang="en-US" sz="1400" dirty="0"/>
        </a:p>
        <a:p>
          <a:pPr algn="l"/>
          <a:r>
            <a:rPr lang="en-US" sz="1400" dirty="0"/>
            <a:t>Amnesia</a:t>
          </a:r>
        </a:p>
      </dgm:t>
    </dgm:pt>
    <dgm:pt modelId="{634AC33F-E0E6-4E67-AE26-46758CFF3D5A}" type="parTrans" cxnId="{25F23AC4-7305-4263-A22E-E31CF93DBBDC}">
      <dgm:prSet/>
      <dgm:spPr/>
      <dgm:t>
        <a:bodyPr/>
        <a:lstStyle/>
        <a:p>
          <a:endParaRPr lang="en-US"/>
        </a:p>
      </dgm:t>
    </dgm:pt>
    <dgm:pt modelId="{76187550-ED01-43C7-BFE6-73BF901D32A6}" type="sibTrans" cxnId="{25F23AC4-7305-4263-A22E-E31CF93DBBDC}">
      <dgm:prSet/>
      <dgm:spPr/>
      <dgm:t>
        <a:bodyPr/>
        <a:lstStyle/>
        <a:p>
          <a:pPr algn="l"/>
          <a:endParaRPr lang="en-US" sz="1400"/>
        </a:p>
      </dgm:t>
    </dgm:pt>
    <dgm:pt modelId="{F4B833ED-394E-45B2-841E-68B9CDC13ECD}">
      <dgm:prSet custT="1"/>
      <dgm:spPr/>
      <dgm:t>
        <a:bodyPr/>
        <a:lstStyle/>
        <a:p>
          <a:pPr algn="l"/>
          <a:r>
            <a:rPr lang="en-NZ" sz="1400" dirty="0"/>
            <a:t>Not diagnostic. </a:t>
          </a:r>
        </a:p>
      </dgm:t>
    </dgm:pt>
    <dgm:pt modelId="{EB8147BF-E8C2-44D3-B65A-A9EED61C1460}" type="parTrans" cxnId="{86B107B5-0B09-4880-BADC-423D35FB5CF6}">
      <dgm:prSet/>
      <dgm:spPr/>
      <dgm:t>
        <a:bodyPr/>
        <a:lstStyle/>
        <a:p>
          <a:endParaRPr lang="en-US"/>
        </a:p>
      </dgm:t>
    </dgm:pt>
    <dgm:pt modelId="{1D2EC4B4-59C4-48EA-8945-E30F9F1E2576}" type="sibTrans" cxnId="{86B107B5-0B09-4880-BADC-423D35FB5CF6}">
      <dgm:prSet/>
      <dgm:spPr/>
      <dgm:t>
        <a:bodyPr/>
        <a:lstStyle/>
        <a:p>
          <a:pPr algn="l"/>
          <a:endParaRPr lang="en-US" sz="1400"/>
        </a:p>
      </dgm:t>
    </dgm:pt>
    <dgm:pt modelId="{E3AA020C-8923-4680-8E17-CC7E151A7821}">
      <dgm:prSet custT="1"/>
      <dgm:spPr/>
      <dgm:t>
        <a:bodyPr/>
        <a:lstStyle/>
        <a:p>
          <a:pPr algn="l"/>
          <a:r>
            <a:rPr lang="en-NZ" sz="1400" dirty="0"/>
            <a:t>DES Taxon = 8 questions most closely associated with a taxon (class) of individuals who demonstrate “pathological dissociation”</a:t>
          </a:r>
        </a:p>
        <a:p>
          <a:pPr algn="l"/>
          <a:r>
            <a:rPr lang="en-NZ" sz="1400" b="1" dirty="0"/>
            <a:t>Key items to assess </a:t>
          </a:r>
          <a:r>
            <a:rPr lang="en-NZ" sz="1400" dirty="0"/>
            <a:t>3, 5, 7, 8, 12, 13, 22, 27</a:t>
          </a:r>
        </a:p>
      </dgm:t>
    </dgm:pt>
    <dgm:pt modelId="{10A66618-D7F7-45F9-A040-BF2F0DBA1429}" type="parTrans" cxnId="{C127BEF2-5748-4B44-9EF0-0E4CB9C5199E}">
      <dgm:prSet/>
      <dgm:spPr/>
      <dgm:t>
        <a:bodyPr/>
        <a:lstStyle/>
        <a:p>
          <a:endParaRPr lang="en-US"/>
        </a:p>
      </dgm:t>
    </dgm:pt>
    <dgm:pt modelId="{C7758585-157B-47AA-9258-820EB1D7156A}" type="sibTrans" cxnId="{C127BEF2-5748-4B44-9EF0-0E4CB9C5199E}">
      <dgm:prSet/>
      <dgm:spPr/>
      <dgm:t>
        <a:bodyPr/>
        <a:lstStyle/>
        <a:p>
          <a:pPr algn="l"/>
          <a:endParaRPr lang="en-US" sz="1400"/>
        </a:p>
      </dgm:t>
    </dgm:pt>
    <dgm:pt modelId="{126C41BD-7B56-4D95-BD0B-E0A075387021}">
      <dgm:prSet custT="1"/>
      <dgm:spPr/>
      <dgm:t>
        <a:bodyPr/>
        <a:lstStyle/>
        <a:p>
          <a:pPr algn="l"/>
          <a:r>
            <a:rPr lang="en-US" sz="1400" dirty="0"/>
            <a:t>Does not assess the full range of  pathological dissociation </a:t>
          </a:r>
        </a:p>
      </dgm:t>
    </dgm:pt>
    <dgm:pt modelId="{9983CB28-6F67-4D65-932F-4326244863EC}" type="parTrans" cxnId="{7EAFEE45-C693-4E65-A669-412F5DE17691}">
      <dgm:prSet/>
      <dgm:spPr/>
      <dgm:t>
        <a:bodyPr/>
        <a:lstStyle/>
        <a:p>
          <a:endParaRPr lang="en-US"/>
        </a:p>
      </dgm:t>
    </dgm:pt>
    <dgm:pt modelId="{72F3FB00-921E-48B7-8BE4-9629A3AA5223}" type="sibTrans" cxnId="{7EAFEE45-C693-4E65-A669-412F5DE17691}">
      <dgm:prSet/>
      <dgm:spPr/>
      <dgm:t>
        <a:bodyPr/>
        <a:lstStyle/>
        <a:p>
          <a:endParaRPr lang="en-US"/>
        </a:p>
      </dgm:t>
    </dgm:pt>
    <dgm:pt modelId="{ED1D3EA8-83BB-4EE5-A00A-34036ED42FC5}" type="pres">
      <dgm:prSet presAssocID="{134D1B21-1A67-4F10-B04C-61EB43F23F82}" presName="Name0" presStyleCnt="0">
        <dgm:presLayoutVars>
          <dgm:dir/>
          <dgm:resizeHandles val="exact"/>
        </dgm:presLayoutVars>
      </dgm:prSet>
      <dgm:spPr/>
    </dgm:pt>
    <dgm:pt modelId="{8426480D-38A8-4B80-8602-770AF30C8920}" type="pres">
      <dgm:prSet presAssocID="{2C9E7BC9-8C23-4961-ACCE-584683239A1A}" presName="node" presStyleLbl="node1" presStyleIdx="0" presStyleCnt="9">
        <dgm:presLayoutVars>
          <dgm:bulletEnabled val="1"/>
        </dgm:presLayoutVars>
      </dgm:prSet>
      <dgm:spPr/>
    </dgm:pt>
    <dgm:pt modelId="{C5834F8F-325E-408A-A57B-B19DC87AD75D}" type="pres">
      <dgm:prSet presAssocID="{38C4EAE1-C50A-4079-8D06-FDF1A6058F61}" presName="sibTransSpacerBeforeConnector" presStyleCnt="0"/>
      <dgm:spPr/>
    </dgm:pt>
    <dgm:pt modelId="{2DC48759-10BA-4D4E-8DEE-D69C7FF9B1B4}" type="pres">
      <dgm:prSet presAssocID="{38C4EAE1-C50A-4079-8D06-FDF1A6058F61}" presName="sibTrans" presStyleLbl="node1" presStyleIdx="1" presStyleCnt="9"/>
      <dgm:spPr/>
    </dgm:pt>
    <dgm:pt modelId="{499F8288-27FC-4E61-8F31-7DAA3E54A9A7}" type="pres">
      <dgm:prSet presAssocID="{38C4EAE1-C50A-4079-8D06-FDF1A6058F61}" presName="sibTransSpacerAfterConnector" presStyleCnt="0"/>
      <dgm:spPr/>
    </dgm:pt>
    <dgm:pt modelId="{F634FCEF-4536-4709-BC5C-836C3A6ACB4B}" type="pres">
      <dgm:prSet presAssocID="{E3AA020C-8923-4680-8E17-CC7E151A7821}" presName="node" presStyleLbl="node1" presStyleIdx="2" presStyleCnt="9">
        <dgm:presLayoutVars>
          <dgm:bulletEnabled val="1"/>
        </dgm:presLayoutVars>
      </dgm:prSet>
      <dgm:spPr/>
    </dgm:pt>
    <dgm:pt modelId="{E0118FEA-76BC-43E2-B0E4-9403A1C98798}" type="pres">
      <dgm:prSet presAssocID="{C7758585-157B-47AA-9258-820EB1D7156A}" presName="sibTransSpacerBeforeConnector" presStyleCnt="0"/>
      <dgm:spPr/>
    </dgm:pt>
    <dgm:pt modelId="{167DF566-4356-48DC-9CF9-9B0EDFF1DCFE}" type="pres">
      <dgm:prSet presAssocID="{C7758585-157B-47AA-9258-820EB1D7156A}" presName="sibTrans" presStyleLbl="node1" presStyleIdx="3" presStyleCnt="9"/>
      <dgm:spPr/>
    </dgm:pt>
    <dgm:pt modelId="{48C71DBF-6DE9-41D5-8D39-5B53F678920B}" type="pres">
      <dgm:prSet presAssocID="{C7758585-157B-47AA-9258-820EB1D7156A}" presName="sibTransSpacerAfterConnector" presStyleCnt="0"/>
      <dgm:spPr/>
    </dgm:pt>
    <dgm:pt modelId="{F6F9C3C3-AF16-41CC-98F1-F7081C80C0FC}" type="pres">
      <dgm:prSet presAssocID="{F4B833ED-394E-45B2-841E-68B9CDC13ECD}" presName="node" presStyleLbl="node1" presStyleIdx="4" presStyleCnt="9" custLinFactNeighborX="4" custLinFactNeighborY="1195">
        <dgm:presLayoutVars>
          <dgm:bulletEnabled val="1"/>
        </dgm:presLayoutVars>
      </dgm:prSet>
      <dgm:spPr/>
    </dgm:pt>
    <dgm:pt modelId="{305DE727-672E-4DCF-A638-24014E9F287E}" type="pres">
      <dgm:prSet presAssocID="{1D2EC4B4-59C4-48EA-8945-E30F9F1E2576}" presName="sibTransSpacerBeforeConnector" presStyleCnt="0"/>
      <dgm:spPr/>
    </dgm:pt>
    <dgm:pt modelId="{FE5E5C3C-2589-4180-9AEB-8D0B08E58D3D}" type="pres">
      <dgm:prSet presAssocID="{1D2EC4B4-59C4-48EA-8945-E30F9F1E2576}" presName="sibTrans" presStyleLbl="node1" presStyleIdx="5" presStyleCnt="9"/>
      <dgm:spPr/>
    </dgm:pt>
    <dgm:pt modelId="{ED3FC795-2619-493C-9D18-9D4FB414C8BA}" type="pres">
      <dgm:prSet presAssocID="{1D2EC4B4-59C4-48EA-8945-E30F9F1E2576}" presName="sibTransSpacerAfterConnector" presStyleCnt="0"/>
      <dgm:spPr/>
    </dgm:pt>
    <dgm:pt modelId="{D26222B8-1A55-4CE6-ABFF-A7B83D984C6E}" type="pres">
      <dgm:prSet presAssocID="{A66ACFFB-64A5-42F4-87A2-391CF08CC924}" presName="node" presStyleLbl="node1" presStyleIdx="6" presStyleCnt="9" custLinFactNeighborX="-62775" custLinFactNeighborY="1176">
        <dgm:presLayoutVars>
          <dgm:bulletEnabled val="1"/>
        </dgm:presLayoutVars>
      </dgm:prSet>
      <dgm:spPr/>
    </dgm:pt>
    <dgm:pt modelId="{5A42A16D-EDA2-4F3D-8C8E-1D0B6F4C1FC5}" type="pres">
      <dgm:prSet presAssocID="{76187550-ED01-43C7-BFE6-73BF901D32A6}" presName="sibTransSpacerBeforeConnector" presStyleCnt="0"/>
      <dgm:spPr/>
    </dgm:pt>
    <dgm:pt modelId="{65177935-3C0D-462E-8E37-B80981711AC1}" type="pres">
      <dgm:prSet presAssocID="{76187550-ED01-43C7-BFE6-73BF901D32A6}" presName="sibTrans" presStyleLbl="node1" presStyleIdx="7" presStyleCnt="9"/>
      <dgm:spPr/>
    </dgm:pt>
    <dgm:pt modelId="{C05408E9-CA1A-4D14-B8F4-42C50E82D264}" type="pres">
      <dgm:prSet presAssocID="{76187550-ED01-43C7-BFE6-73BF901D32A6}" presName="sibTransSpacerAfterConnector" presStyleCnt="0"/>
      <dgm:spPr/>
    </dgm:pt>
    <dgm:pt modelId="{1E32382E-1531-456D-A3EC-0084D9F8126F}" type="pres">
      <dgm:prSet presAssocID="{126C41BD-7B56-4D95-BD0B-E0A075387021}" presName="node" presStyleLbl="node1" presStyleIdx="8" presStyleCnt="9">
        <dgm:presLayoutVars>
          <dgm:bulletEnabled val="1"/>
        </dgm:presLayoutVars>
      </dgm:prSet>
      <dgm:spPr/>
    </dgm:pt>
  </dgm:ptLst>
  <dgm:cxnLst>
    <dgm:cxn modelId="{F24C1A1F-848E-4A21-BC69-9D04A62FC70B}" type="presOf" srcId="{F4B833ED-394E-45B2-841E-68B9CDC13ECD}" destId="{F6F9C3C3-AF16-41CC-98F1-F7081C80C0FC}" srcOrd="0" destOrd="0" presId="urn:microsoft.com/office/officeart/2016/7/layout/BasicProcessNew"/>
    <dgm:cxn modelId="{83BDA524-BB03-4F53-802D-9EC12DC25E53}" type="presOf" srcId="{126C41BD-7B56-4D95-BD0B-E0A075387021}" destId="{1E32382E-1531-456D-A3EC-0084D9F8126F}" srcOrd="0" destOrd="0" presId="urn:microsoft.com/office/officeart/2016/7/layout/BasicProcessNew"/>
    <dgm:cxn modelId="{7EAFEE45-C693-4E65-A669-412F5DE17691}" srcId="{134D1B21-1A67-4F10-B04C-61EB43F23F82}" destId="{126C41BD-7B56-4D95-BD0B-E0A075387021}" srcOrd="4" destOrd="0" parTransId="{9983CB28-6F67-4D65-932F-4326244863EC}" sibTransId="{72F3FB00-921E-48B7-8BE4-9629A3AA5223}"/>
    <dgm:cxn modelId="{EF1A7E64-9953-43A3-8062-27A089DBEC6A}" type="presOf" srcId="{1D2EC4B4-59C4-48EA-8945-E30F9F1E2576}" destId="{FE5E5C3C-2589-4180-9AEB-8D0B08E58D3D}" srcOrd="0" destOrd="0" presId="urn:microsoft.com/office/officeart/2016/7/layout/BasicProcessNew"/>
    <dgm:cxn modelId="{991E0266-3E3E-4B40-B904-5C57B10BF9E5}" type="presOf" srcId="{38C4EAE1-C50A-4079-8D06-FDF1A6058F61}" destId="{2DC48759-10BA-4D4E-8DEE-D69C7FF9B1B4}" srcOrd="0" destOrd="0" presId="urn:microsoft.com/office/officeart/2016/7/layout/BasicProcessNew"/>
    <dgm:cxn modelId="{9CC9D373-A47C-409C-BE4E-009C720A6D71}" type="presOf" srcId="{134D1B21-1A67-4F10-B04C-61EB43F23F82}" destId="{ED1D3EA8-83BB-4EE5-A00A-34036ED42FC5}" srcOrd="0" destOrd="0" presId="urn:microsoft.com/office/officeart/2016/7/layout/BasicProcessNew"/>
    <dgm:cxn modelId="{5B308F78-64D3-4D40-ACD8-EE3C624E987A}" type="presOf" srcId="{E3AA020C-8923-4680-8E17-CC7E151A7821}" destId="{F634FCEF-4536-4709-BC5C-836C3A6ACB4B}" srcOrd="0" destOrd="0" presId="urn:microsoft.com/office/officeart/2016/7/layout/BasicProcessNew"/>
    <dgm:cxn modelId="{2671177E-050E-47A4-9DFD-17DFCC6921C1}" type="presOf" srcId="{2C9E7BC9-8C23-4961-ACCE-584683239A1A}" destId="{8426480D-38A8-4B80-8602-770AF30C8920}" srcOrd="0" destOrd="0" presId="urn:microsoft.com/office/officeart/2016/7/layout/BasicProcessNew"/>
    <dgm:cxn modelId="{86B107B5-0B09-4880-BADC-423D35FB5CF6}" srcId="{134D1B21-1A67-4F10-B04C-61EB43F23F82}" destId="{F4B833ED-394E-45B2-841E-68B9CDC13ECD}" srcOrd="2" destOrd="0" parTransId="{EB8147BF-E8C2-44D3-B65A-A9EED61C1460}" sibTransId="{1D2EC4B4-59C4-48EA-8945-E30F9F1E2576}"/>
    <dgm:cxn modelId="{25F23AC4-7305-4263-A22E-E31CF93DBBDC}" srcId="{134D1B21-1A67-4F10-B04C-61EB43F23F82}" destId="{A66ACFFB-64A5-42F4-87A2-391CF08CC924}" srcOrd="3" destOrd="0" parTransId="{634AC33F-E0E6-4E67-AE26-46758CFF3D5A}" sibTransId="{76187550-ED01-43C7-BFE6-73BF901D32A6}"/>
    <dgm:cxn modelId="{5B3999C4-C31D-429F-8B13-400DD4BE3293}" srcId="{134D1B21-1A67-4F10-B04C-61EB43F23F82}" destId="{2C9E7BC9-8C23-4961-ACCE-584683239A1A}" srcOrd="0" destOrd="0" parTransId="{BFDFEA15-7B2E-4845-AFA7-A5731FE02353}" sibTransId="{38C4EAE1-C50A-4079-8D06-FDF1A6058F61}"/>
    <dgm:cxn modelId="{5DFA51E1-E7C4-44D9-965E-D0DC194A2768}" type="presOf" srcId="{A66ACFFB-64A5-42F4-87A2-391CF08CC924}" destId="{D26222B8-1A55-4CE6-ABFF-A7B83D984C6E}" srcOrd="0" destOrd="0" presId="urn:microsoft.com/office/officeart/2016/7/layout/BasicProcessNew"/>
    <dgm:cxn modelId="{6B75A0E1-C2DD-4D50-BA66-A2F31EE09DA4}" type="presOf" srcId="{76187550-ED01-43C7-BFE6-73BF901D32A6}" destId="{65177935-3C0D-462E-8E37-B80981711AC1}" srcOrd="0" destOrd="0" presId="urn:microsoft.com/office/officeart/2016/7/layout/BasicProcessNew"/>
    <dgm:cxn modelId="{2120D5E5-0CB2-4788-B1E2-BBC0FDDF533A}" type="presOf" srcId="{C7758585-157B-47AA-9258-820EB1D7156A}" destId="{167DF566-4356-48DC-9CF9-9B0EDFF1DCFE}" srcOrd="0" destOrd="0" presId="urn:microsoft.com/office/officeart/2016/7/layout/BasicProcessNew"/>
    <dgm:cxn modelId="{C127BEF2-5748-4B44-9EF0-0E4CB9C5199E}" srcId="{134D1B21-1A67-4F10-B04C-61EB43F23F82}" destId="{E3AA020C-8923-4680-8E17-CC7E151A7821}" srcOrd="1" destOrd="0" parTransId="{10A66618-D7F7-45F9-A040-BF2F0DBA1429}" sibTransId="{C7758585-157B-47AA-9258-820EB1D7156A}"/>
    <dgm:cxn modelId="{E0C5A1EE-FFCA-44CE-909B-FC4F638C839D}" type="presParOf" srcId="{ED1D3EA8-83BB-4EE5-A00A-34036ED42FC5}" destId="{8426480D-38A8-4B80-8602-770AF30C8920}" srcOrd="0" destOrd="0" presId="urn:microsoft.com/office/officeart/2016/7/layout/BasicProcessNew"/>
    <dgm:cxn modelId="{33A3C4AD-9F95-4BAD-BDA7-BAE68025BEA4}" type="presParOf" srcId="{ED1D3EA8-83BB-4EE5-A00A-34036ED42FC5}" destId="{C5834F8F-325E-408A-A57B-B19DC87AD75D}" srcOrd="1" destOrd="0" presId="urn:microsoft.com/office/officeart/2016/7/layout/BasicProcessNew"/>
    <dgm:cxn modelId="{E3B8948A-4E5F-4FB9-9415-ED5DC10BD87C}" type="presParOf" srcId="{ED1D3EA8-83BB-4EE5-A00A-34036ED42FC5}" destId="{2DC48759-10BA-4D4E-8DEE-D69C7FF9B1B4}" srcOrd="2" destOrd="0" presId="urn:microsoft.com/office/officeart/2016/7/layout/BasicProcessNew"/>
    <dgm:cxn modelId="{3BDE847B-70A0-4797-9552-EECD446065BE}" type="presParOf" srcId="{ED1D3EA8-83BB-4EE5-A00A-34036ED42FC5}" destId="{499F8288-27FC-4E61-8F31-7DAA3E54A9A7}" srcOrd="3" destOrd="0" presId="urn:microsoft.com/office/officeart/2016/7/layout/BasicProcessNew"/>
    <dgm:cxn modelId="{3F912D6A-C436-43C2-A9D7-68AC5DEAF5EC}" type="presParOf" srcId="{ED1D3EA8-83BB-4EE5-A00A-34036ED42FC5}" destId="{F634FCEF-4536-4709-BC5C-836C3A6ACB4B}" srcOrd="4" destOrd="0" presId="urn:microsoft.com/office/officeart/2016/7/layout/BasicProcessNew"/>
    <dgm:cxn modelId="{A7684EEF-C223-404C-A18E-9BE78C39B4D6}" type="presParOf" srcId="{ED1D3EA8-83BB-4EE5-A00A-34036ED42FC5}" destId="{E0118FEA-76BC-43E2-B0E4-9403A1C98798}" srcOrd="5" destOrd="0" presId="urn:microsoft.com/office/officeart/2016/7/layout/BasicProcessNew"/>
    <dgm:cxn modelId="{F3E3C4B0-31C5-4B86-9DE4-2AE65959D12C}" type="presParOf" srcId="{ED1D3EA8-83BB-4EE5-A00A-34036ED42FC5}" destId="{167DF566-4356-48DC-9CF9-9B0EDFF1DCFE}" srcOrd="6" destOrd="0" presId="urn:microsoft.com/office/officeart/2016/7/layout/BasicProcessNew"/>
    <dgm:cxn modelId="{802F3ADC-8FCC-4E21-86DF-60A7A34487C8}" type="presParOf" srcId="{ED1D3EA8-83BB-4EE5-A00A-34036ED42FC5}" destId="{48C71DBF-6DE9-41D5-8D39-5B53F678920B}" srcOrd="7" destOrd="0" presId="urn:microsoft.com/office/officeart/2016/7/layout/BasicProcessNew"/>
    <dgm:cxn modelId="{684A39EA-B0FC-475B-9E30-FE9D61B836D3}" type="presParOf" srcId="{ED1D3EA8-83BB-4EE5-A00A-34036ED42FC5}" destId="{F6F9C3C3-AF16-41CC-98F1-F7081C80C0FC}" srcOrd="8" destOrd="0" presId="urn:microsoft.com/office/officeart/2016/7/layout/BasicProcessNew"/>
    <dgm:cxn modelId="{BCE63723-E6D0-4EA2-93DE-DE7B5940E223}" type="presParOf" srcId="{ED1D3EA8-83BB-4EE5-A00A-34036ED42FC5}" destId="{305DE727-672E-4DCF-A638-24014E9F287E}" srcOrd="9" destOrd="0" presId="urn:microsoft.com/office/officeart/2016/7/layout/BasicProcessNew"/>
    <dgm:cxn modelId="{4CAD4493-6C11-4201-B5FC-CA8D46785511}" type="presParOf" srcId="{ED1D3EA8-83BB-4EE5-A00A-34036ED42FC5}" destId="{FE5E5C3C-2589-4180-9AEB-8D0B08E58D3D}" srcOrd="10" destOrd="0" presId="urn:microsoft.com/office/officeart/2016/7/layout/BasicProcessNew"/>
    <dgm:cxn modelId="{A5827252-D61E-42C8-903E-2B89AE017EA3}" type="presParOf" srcId="{ED1D3EA8-83BB-4EE5-A00A-34036ED42FC5}" destId="{ED3FC795-2619-493C-9D18-9D4FB414C8BA}" srcOrd="11" destOrd="0" presId="urn:microsoft.com/office/officeart/2016/7/layout/BasicProcessNew"/>
    <dgm:cxn modelId="{C708B1AF-25BC-4007-B204-8DB746B68248}" type="presParOf" srcId="{ED1D3EA8-83BB-4EE5-A00A-34036ED42FC5}" destId="{D26222B8-1A55-4CE6-ABFF-A7B83D984C6E}" srcOrd="12" destOrd="0" presId="urn:microsoft.com/office/officeart/2016/7/layout/BasicProcessNew"/>
    <dgm:cxn modelId="{C63EFF7D-CDC7-4613-BA7F-DFAB17BB848F}" type="presParOf" srcId="{ED1D3EA8-83BB-4EE5-A00A-34036ED42FC5}" destId="{5A42A16D-EDA2-4F3D-8C8E-1D0B6F4C1FC5}" srcOrd="13" destOrd="0" presId="urn:microsoft.com/office/officeart/2016/7/layout/BasicProcessNew"/>
    <dgm:cxn modelId="{EAE48B37-B71D-4B65-B87A-098EC570C9B4}" type="presParOf" srcId="{ED1D3EA8-83BB-4EE5-A00A-34036ED42FC5}" destId="{65177935-3C0D-462E-8E37-B80981711AC1}" srcOrd="14" destOrd="0" presId="urn:microsoft.com/office/officeart/2016/7/layout/BasicProcessNew"/>
    <dgm:cxn modelId="{5A94C2A5-5777-4150-B4D3-370D7BE28B04}" type="presParOf" srcId="{ED1D3EA8-83BB-4EE5-A00A-34036ED42FC5}" destId="{C05408E9-CA1A-4D14-B8F4-42C50E82D264}" srcOrd="15" destOrd="0" presId="urn:microsoft.com/office/officeart/2016/7/layout/BasicProcessNew"/>
    <dgm:cxn modelId="{FAC66BFE-5D7D-45CF-B43B-96514AE828C1}" type="presParOf" srcId="{ED1D3EA8-83BB-4EE5-A00A-34036ED42FC5}" destId="{1E32382E-1531-456D-A3EC-0084D9F8126F}" srcOrd="16" destOrd="0" presId="urn:microsoft.com/office/officeart/2016/7/layout/Basic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34D1B21-1A67-4F10-B04C-61EB43F23F82}" type="doc">
      <dgm:prSet loTypeId="urn:microsoft.com/office/officeart/2016/7/layout/BasicProcessNew" loCatId="process" qsTypeId="urn:microsoft.com/office/officeart/2005/8/quickstyle/simple1" qsCatId="simple" csTypeId="urn:microsoft.com/office/officeart/2005/8/colors/colorful2" csCatId="colorful" phldr="1"/>
      <dgm:spPr/>
      <dgm:t>
        <a:bodyPr/>
        <a:lstStyle/>
        <a:p>
          <a:endParaRPr lang="en-US"/>
        </a:p>
      </dgm:t>
    </dgm:pt>
    <dgm:pt modelId="{2C9E7BC9-8C23-4961-ACCE-584683239A1A}">
      <dgm:prSet custT="1"/>
      <dgm:spPr/>
      <dgm:t>
        <a:bodyPr/>
        <a:lstStyle/>
        <a:p>
          <a:r>
            <a:rPr lang="en-US" sz="1400" dirty="0"/>
            <a:t>    </a:t>
          </a:r>
          <a:r>
            <a:rPr lang="en-US" sz="2000" dirty="0"/>
            <a:t>DSM 5 Diagnoses; Somatization Disorder</a:t>
          </a:r>
        </a:p>
        <a:p>
          <a:r>
            <a:rPr lang="en-US" sz="2000" dirty="0"/>
            <a:t>BPD</a:t>
          </a:r>
        </a:p>
        <a:p>
          <a:r>
            <a:rPr lang="en-US" sz="2000" dirty="0"/>
            <a:t>MDD</a:t>
          </a:r>
        </a:p>
        <a:p>
          <a:r>
            <a:rPr lang="en-US" sz="2000" dirty="0"/>
            <a:t>+ All dissociative disorders</a:t>
          </a:r>
        </a:p>
        <a:p>
          <a:endParaRPr lang="en-US" sz="1400" dirty="0"/>
        </a:p>
      </dgm:t>
    </dgm:pt>
    <dgm:pt modelId="{BFDFEA15-7B2E-4845-AFA7-A5731FE02353}" type="parTrans" cxnId="{5B3999C4-C31D-429F-8B13-400DD4BE3293}">
      <dgm:prSet/>
      <dgm:spPr/>
      <dgm:t>
        <a:bodyPr/>
        <a:lstStyle/>
        <a:p>
          <a:endParaRPr lang="en-US"/>
        </a:p>
      </dgm:t>
    </dgm:pt>
    <dgm:pt modelId="{38C4EAE1-C50A-4079-8D06-FDF1A6058F61}" type="sibTrans" cxnId="{5B3999C4-C31D-429F-8B13-400DD4BE3293}">
      <dgm:prSet/>
      <dgm:spPr/>
      <dgm:t>
        <a:bodyPr/>
        <a:lstStyle/>
        <a:p>
          <a:endParaRPr lang="en-US" sz="1400"/>
        </a:p>
      </dgm:t>
    </dgm:pt>
    <dgm:pt modelId="{A66ACFFB-64A5-42F4-87A2-391CF08CC924}">
      <dgm:prSet custT="1"/>
      <dgm:spPr/>
      <dgm:t>
        <a:bodyPr/>
        <a:lstStyle/>
        <a:p>
          <a:pPr algn="ctr"/>
          <a:r>
            <a:rPr lang="en-NZ" sz="2000" dirty="0"/>
            <a:t>Measures physical symptoms common in people with Dissociative Disorders</a:t>
          </a:r>
        </a:p>
      </dgm:t>
    </dgm:pt>
    <dgm:pt modelId="{634AC33F-E0E6-4E67-AE26-46758CFF3D5A}" type="parTrans" cxnId="{25F23AC4-7305-4263-A22E-E31CF93DBBDC}">
      <dgm:prSet/>
      <dgm:spPr/>
      <dgm:t>
        <a:bodyPr/>
        <a:lstStyle/>
        <a:p>
          <a:endParaRPr lang="en-US"/>
        </a:p>
      </dgm:t>
    </dgm:pt>
    <dgm:pt modelId="{76187550-ED01-43C7-BFE6-73BF901D32A6}" type="sibTrans" cxnId="{25F23AC4-7305-4263-A22E-E31CF93DBBDC}">
      <dgm:prSet/>
      <dgm:spPr/>
      <dgm:t>
        <a:bodyPr/>
        <a:lstStyle/>
        <a:p>
          <a:endParaRPr lang="en-US"/>
        </a:p>
      </dgm:t>
    </dgm:pt>
    <dgm:pt modelId="{C4BF625F-5FD3-4482-8235-F0E651CD6F1F}">
      <dgm:prSet custT="1"/>
      <dgm:spPr/>
      <dgm:t>
        <a:bodyPr/>
        <a:lstStyle/>
        <a:p>
          <a:r>
            <a:rPr lang="en-NZ" sz="2000" dirty="0"/>
            <a:t>Involves  some observation from a clinician</a:t>
          </a:r>
        </a:p>
      </dgm:t>
    </dgm:pt>
    <dgm:pt modelId="{9C4E3E95-4B42-4ACF-9E29-BD519418061D}" type="parTrans" cxnId="{422BFEB7-E7CE-4B8F-97EC-98B1D9DCDAEC}">
      <dgm:prSet/>
      <dgm:spPr/>
      <dgm:t>
        <a:bodyPr/>
        <a:lstStyle/>
        <a:p>
          <a:endParaRPr lang="en-US"/>
        </a:p>
      </dgm:t>
    </dgm:pt>
    <dgm:pt modelId="{291D5F86-0EA4-41F6-BC8D-7EA054FC9432}" type="sibTrans" cxnId="{422BFEB7-E7CE-4B8F-97EC-98B1D9DCDAEC}">
      <dgm:prSet/>
      <dgm:spPr/>
      <dgm:t>
        <a:bodyPr/>
        <a:lstStyle/>
        <a:p>
          <a:endParaRPr lang="en-US" sz="1400"/>
        </a:p>
      </dgm:t>
    </dgm:pt>
    <dgm:pt modelId="{9B527B24-BC6B-4BB8-B1E6-153496859A05}">
      <dgm:prSet custT="1"/>
      <dgm:spPr/>
      <dgm:t>
        <a:bodyPr/>
        <a:lstStyle/>
        <a:p>
          <a:r>
            <a:rPr lang="en-NZ" sz="2000" dirty="0"/>
            <a:t>No special training is needed </a:t>
          </a:r>
          <a:endParaRPr lang="en-US" sz="2000" dirty="0"/>
        </a:p>
      </dgm:t>
    </dgm:pt>
    <dgm:pt modelId="{E6C1934B-7109-453C-8610-C5DC7F8DCD01}" type="parTrans" cxnId="{1DEDA5AF-E1FA-45E7-A3E2-63E757C39FF0}">
      <dgm:prSet/>
      <dgm:spPr/>
      <dgm:t>
        <a:bodyPr/>
        <a:lstStyle/>
        <a:p>
          <a:endParaRPr lang="en-US"/>
        </a:p>
      </dgm:t>
    </dgm:pt>
    <dgm:pt modelId="{94AA7A09-A3F3-45F0-9878-F28B4FDED904}" type="sibTrans" cxnId="{1DEDA5AF-E1FA-45E7-A3E2-63E757C39FF0}">
      <dgm:prSet/>
      <dgm:spPr/>
      <dgm:t>
        <a:bodyPr/>
        <a:lstStyle/>
        <a:p>
          <a:endParaRPr lang="en-US" sz="1400"/>
        </a:p>
      </dgm:t>
    </dgm:pt>
    <dgm:pt modelId="{BE83675B-FB6F-4B2B-AE4D-6C2FE7B8F419}">
      <dgm:prSet custT="1"/>
      <dgm:spPr/>
      <dgm:t>
        <a:bodyPr/>
        <a:lstStyle/>
        <a:p>
          <a:r>
            <a:rPr lang="en-US" sz="2000" dirty="0"/>
            <a:t>Free – Download from Ross Institute </a:t>
          </a:r>
        </a:p>
      </dgm:t>
    </dgm:pt>
    <dgm:pt modelId="{6D37F6ED-0E53-4770-8B2E-5CC54CDDC432}" type="parTrans" cxnId="{678153F6-FDB9-4D6E-B957-2D79BAAEE39F}">
      <dgm:prSet/>
      <dgm:spPr/>
      <dgm:t>
        <a:bodyPr/>
        <a:lstStyle/>
        <a:p>
          <a:endParaRPr lang="en-US"/>
        </a:p>
      </dgm:t>
    </dgm:pt>
    <dgm:pt modelId="{A2959527-CCD5-4699-BC23-E9CCCB649D2D}" type="sibTrans" cxnId="{678153F6-FDB9-4D6E-B957-2D79BAAEE39F}">
      <dgm:prSet/>
      <dgm:spPr/>
      <dgm:t>
        <a:bodyPr/>
        <a:lstStyle/>
        <a:p>
          <a:endParaRPr lang="en-US" sz="1400"/>
        </a:p>
      </dgm:t>
    </dgm:pt>
    <dgm:pt modelId="{CBD3CA72-4838-4CA8-82F6-C6DBA7D96535}" type="pres">
      <dgm:prSet presAssocID="{134D1B21-1A67-4F10-B04C-61EB43F23F82}" presName="Name0" presStyleCnt="0">
        <dgm:presLayoutVars>
          <dgm:dir/>
          <dgm:resizeHandles val="exact"/>
        </dgm:presLayoutVars>
      </dgm:prSet>
      <dgm:spPr/>
    </dgm:pt>
    <dgm:pt modelId="{21ED1F1A-FE08-4772-AD9A-5B0439436425}" type="pres">
      <dgm:prSet presAssocID="{2C9E7BC9-8C23-4961-ACCE-584683239A1A}" presName="node" presStyleLbl="node1" presStyleIdx="0" presStyleCnt="9">
        <dgm:presLayoutVars>
          <dgm:bulletEnabled val="1"/>
        </dgm:presLayoutVars>
      </dgm:prSet>
      <dgm:spPr/>
    </dgm:pt>
    <dgm:pt modelId="{CC2FCD49-1C0C-4869-85B3-58BD88EE9CF4}" type="pres">
      <dgm:prSet presAssocID="{38C4EAE1-C50A-4079-8D06-FDF1A6058F61}" presName="sibTransSpacerBeforeConnector" presStyleCnt="0"/>
      <dgm:spPr/>
    </dgm:pt>
    <dgm:pt modelId="{EEB0E73F-DFC7-4C60-B6F7-D0434EF44D6D}" type="pres">
      <dgm:prSet presAssocID="{38C4EAE1-C50A-4079-8D06-FDF1A6058F61}" presName="sibTrans" presStyleLbl="node1" presStyleIdx="1" presStyleCnt="9"/>
      <dgm:spPr/>
    </dgm:pt>
    <dgm:pt modelId="{296785E4-3494-4554-83A9-3EAFDA5E9DAC}" type="pres">
      <dgm:prSet presAssocID="{38C4EAE1-C50A-4079-8D06-FDF1A6058F61}" presName="sibTransSpacerAfterConnector" presStyleCnt="0"/>
      <dgm:spPr/>
    </dgm:pt>
    <dgm:pt modelId="{EB3FB63A-EB9C-4CD9-87F7-E36270A292BE}" type="pres">
      <dgm:prSet presAssocID="{C4BF625F-5FD3-4482-8235-F0E651CD6F1F}" presName="node" presStyleLbl="node1" presStyleIdx="2" presStyleCnt="9">
        <dgm:presLayoutVars>
          <dgm:bulletEnabled val="1"/>
        </dgm:presLayoutVars>
      </dgm:prSet>
      <dgm:spPr/>
    </dgm:pt>
    <dgm:pt modelId="{CF3BEA29-3A76-4C59-9451-D3BAC6D32EE7}" type="pres">
      <dgm:prSet presAssocID="{291D5F86-0EA4-41F6-BC8D-7EA054FC9432}" presName="sibTransSpacerBeforeConnector" presStyleCnt="0"/>
      <dgm:spPr/>
    </dgm:pt>
    <dgm:pt modelId="{536A1149-D78E-4652-85A7-D0B91A98190F}" type="pres">
      <dgm:prSet presAssocID="{291D5F86-0EA4-41F6-BC8D-7EA054FC9432}" presName="sibTrans" presStyleLbl="node1" presStyleIdx="3" presStyleCnt="9"/>
      <dgm:spPr/>
    </dgm:pt>
    <dgm:pt modelId="{5F0A32FC-D514-403C-A5A1-8CDB424E6623}" type="pres">
      <dgm:prSet presAssocID="{291D5F86-0EA4-41F6-BC8D-7EA054FC9432}" presName="sibTransSpacerAfterConnector" presStyleCnt="0"/>
      <dgm:spPr/>
    </dgm:pt>
    <dgm:pt modelId="{B54137B5-BF6C-4893-8E87-688E3C4E2B89}" type="pres">
      <dgm:prSet presAssocID="{BE83675B-FB6F-4B2B-AE4D-6C2FE7B8F419}" presName="node" presStyleLbl="node1" presStyleIdx="4" presStyleCnt="9">
        <dgm:presLayoutVars>
          <dgm:bulletEnabled val="1"/>
        </dgm:presLayoutVars>
      </dgm:prSet>
      <dgm:spPr/>
    </dgm:pt>
    <dgm:pt modelId="{C59263E2-0145-4AA9-A8A7-960BCCE0CDBF}" type="pres">
      <dgm:prSet presAssocID="{A2959527-CCD5-4699-BC23-E9CCCB649D2D}" presName="sibTransSpacerBeforeConnector" presStyleCnt="0"/>
      <dgm:spPr/>
    </dgm:pt>
    <dgm:pt modelId="{0539DD83-8ECC-48A8-BE98-E042911DFF37}" type="pres">
      <dgm:prSet presAssocID="{A2959527-CCD5-4699-BC23-E9CCCB649D2D}" presName="sibTrans" presStyleLbl="node1" presStyleIdx="5" presStyleCnt="9"/>
      <dgm:spPr/>
    </dgm:pt>
    <dgm:pt modelId="{E0C0858D-954C-4B4E-AA9A-92243B9B269A}" type="pres">
      <dgm:prSet presAssocID="{A2959527-CCD5-4699-BC23-E9CCCB649D2D}" presName="sibTransSpacerAfterConnector" presStyleCnt="0"/>
      <dgm:spPr/>
    </dgm:pt>
    <dgm:pt modelId="{AFF74D88-10C7-47C9-8C34-2614414C46A1}" type="pres">
      <dgm:prSet presAssocID="{9B527B24-BC6B-4BB8-B1E6-153496859A05}" presName="node" presStyleLbl="node1" presStyleIdx="6" presStyleCnt="9">
        <dgm:presLayoutVars>
          <dgm:bulletEnabled val="1"/>
        </dgm:presLayoutVars>
      </dgm:prSet>
      <dgm:spPr/>
    </dgm:pt>
    <dgm:pt modelId="{DD273FD8-B25E-4274-A8BA-01D81897DD95}" type="pres">
      <dgm:prSet presAssocID="{94AA7A09-A3F3-45F0-9878-F28B4FDED904}" presName="sibTransSpacerBeforeConnector" presStyleCnt="0"/>
      <dgm:spPr/>
    </dgm:pt>
    <dgm:pt modelId="{768914DB-FAB4-4E94-8C91-6F0CFFBDD01B}" type="pres">
      <dgm:prSet presAssocID="{94AA7A09-A3F3-45F0-9878-F28B4FDED904}" presName="sibTrans" presStyleLbl="node1" presStyleIdx="7" presStyleCnt="9"/>
      <dgm:spPr/>
    </dgm:pt>
    <dgm:pt modelId="{86C0265E-5D45-4F18-BF70-54B76B8F76DB}" type="pres">
      <dgm:prSet presAssocID="{94AA7A09-A3F3-45F0-9878-F28B4FDED904}" presName="sibTransSpacerAfterConnector" presStyleCnt="0"/>
      <dgm:spPr/>
    </dgm:pt>
    <dgm:pt modelId="{ACB52F04-B1CF-415A-8582-4CCE5C4EDC4F}" type="pres">
      <dgm:prSet presAssocID="{A66ACFFB-64A5-42F4-87A2-391CF08CC924}" presName="node" presStyleLbl="node1" presStyleIdx="8" presStyleCnt="9" custLinFactX="-2332" custLinFactNeighborX="-100000" custLinFactNeighborY="-169">
        <dgm:presLayoutVars>
          <dgm:bulletEnabled val="1"/>
        </dgm:presLayoutVars>
      </dgm:prSet>
      <dgm:spPr/>
    </dgm:pt>
  </dgm:ptLst>
  <dgm:cxnLst>
    <dgm:cxn modelId="{61029D11-B58E-406A-9F41-E1297F4E5870}" type="presOf" srcId="{38C4EAE1-C50A-4079-8D06-FDF1A6058F61}" destId="{EEB0E73F-DFC7-4C60-B6F7-D0434EF44D6D}" srcOrd="0" destOrd="0" presId="urn:microsoft.com/office/officeart/2016/7/layout/BasicProcessNew"/>
    <dgm:cxn modelId="{50D58E14-F442-4C47-BBDC-09E7095A8975}" type="presOf" srcId="{9B527B24-BC6B-4BB8-B1E6-153496859A05}" destId="{AFF74D88-10C7-47C9-8C34-2614414C46A1}" srcOrd="0" destOrd="0" presId="urn:microsoft.com/office/officeart/2016/7/layout/BasicProcessNew"/>
    <dgm:cxn modelId="{A27FEE19-8A9A-4CF7-88A8-9452E64C12F9}" type="presOf" srcId="{134D1B21-1A67-4F10-B04C-61EB43F23F82}" destId="{CBD3CA72-4838-4CA8-82F6-C6DBA7D96535}" srcOrd="0" destOrd="0" presId="urn:microsoft.com/office/officeart/2016/7/layout/BasicProcessNew"/>
    <dgm:cxn modelId="{5B69502F-F256-42EF-A691-09AC7B2B864A}" type="presOf" srcId="{A66ACFFB-64A5-42F4-87A2-391CF08CC924}" destId="{ACB52F04-B1CF-415A-8582-4CCE5C4EDC4F}" srcOrd="0" destOrd="0" presId="urn:microsoft.com/office/officeart/2016/7/layout/BasicProcessNew"/>
    <dgm:cxn modelId="{56972859-6278-4935-A4D2-E74745DA09C9}" type="presOf" srcId="{2C9E7BC9-8C23-4961-ACCE-584683239A1A}" destId="{21ED1F1A-FE08-4772-AD9A-5B0439436425}" srcOrd="0" destOrd="0" presId="urn:microsoft.com/office/officeart/2016/7/layout/BasicProcessNew"/>
    <dgm:cxn modelId="{B58C9284-9485-46B6-B55D-8B9F7553C8CF}" type="presOf" srcId="{94AA7A09-A3F3-45F0-9878-F28B4FDED904}" destId="{768914DB-FAB4-4E94-8C91-6F0CFFBDD01B}" srcOrd="0" destOrd="0" presId="urn:microsoft.com/office/officeart/2016/7/layout/BasicProcessNew"/>
    <dgm:cxn modelId="{B3B9D990-9F55-400B-9F79-51F64596B35A}" type="presOf" srcId="{A2959527-CCD5-4699-BC23-E9CCCB649D2D}" destId="{0539DD83-8ECC-48A8-BE98-E042911DFF37}" srcOrd="0" destOrd="0" presId="urn:microsoft.com/office/officeart/2016/7/layout/BasicProcessNew"/>
    <dgm:cxn modelId="{985E44A7-6DC5-48EE-A196-CE3B82C31594}" type="presOf" srcId="{BE83675B-FB6F-4B2B-AE4D-6C2FE7B8F419}" destId="{B54137B5-BF6C-4893-8E87-688E3C4E2B89}" srcOrd="0" destOrd="0" presId="urn:microsoft.com/office/officeart/2016/7/layout/BasicProcessNew"/>
    <dgm:cxn modelId="{1DEDA5AF-E1FA-45E7-A3E2-63E757C39FF0}" srcId="{134D1B21-1A67-4F10-B04C-61EB43F23F82}" destId="{9B527B24-BC6B-4BB8-B1E6-153496859A05}" srcOrd="3" destOrd="0" parTransId="{E6C1934B-7109-453C-8610-C5DC7F8DCD01}" sibTransId="{94AA7A09-A3F3-45F0-9878-F28B4FDED904}"/>
    <dgm:cxn modelId="{422BFEB7-E7CE-4B8F-97EC-98B1D9DCDAEC}" srcId="{134D1B21-1A67-4F10-B04C-61EB43F23F82}" destId="{C4BF625F-5FD3-4482-8235-F0E651CD6F1F}" srcOrd="1" destOrd="0" parTransId="{9C4E3E95-4B42-4ACF-9E29-BD519418061D}" sibTransId="{291D5F86-0EA4-41F6-BC8D-7EA054FC9432}"/>
    <dgm:cxn modelId="{146C30BD-345B-4E6D-9851-B066C3B45F98}" type="presOf" srcId="{C4BF625F-5FD3-4482-8235-F0E651CD6F1F}" destId="{EB3FB63A-EB9C-4CD9-87F7-E36270A292BE}" srcOrd="0" destOrd="0" presId="urn:microsoft.com/office/officeart/2016/7/layout/BasicProcessNew"/>
    <dgm:cxn modelId="{25F23AC4-7305-4263-A22E-E31CF93DBBDC}" srcId="{134D1B21-1A67-4F10-B04C-61EB43F23F82}" destId="{A66ACFFB-64A5-42F4-87A2-391CF08CC924}" srcOrd="4" destOrd="0" parTransId="{634AC33F-E0E6-4E67-AE26-46758CFF3D5A}" sibTransId="{76187550-ED01-43C7-BFE6-73BF901D32A6}"/>
    <dgm:cxn modelId="{5B3999C4-C31D-429F-8B13-400DD4BE3293}" srcId="{134D1B21-1A67-4F10-B04C-61EB43F23F82}" destId="{2C9E7BC9-8C23-4961-ACCE-584683239A1A}" srcOrd="0" destOrd="0" parTransId="{BFDFEA15-7B2E-4845-AFA7-A5731FE02353}" sibTransId="{38C4EAE1-C50A-4079-8D06-FDF1A6058F61}"/>
    <dgm:cxn modelId="{1DC4FDC5-D762-4FA0-A31A-65909EF7797A}" type="presOf" srcId="{291D5F86-0EA4-41F6-BC8D-7EA054FC9432}" destId="{536A1149-D78E-4652-85A7-D0B91A98190F}" srcOrd="0" destOrd="0" presId="urn:microsoft.com/office/officeart/2016/7/layout/BasicProcessNew"/>
    <dgm:cxn modelId="{678153F6-FDB9-4D6E-B957-2D79BAAEE39F}" srcId="{134D1B21-1A67-4F10-B04C-61EB43F23F82}" destId="{BE83675B-FB6F-4B2B-AE4D-6C2FE7B8F419}" srcOrd="2" destOrd="0" parTransId="{6D37F6ED-0E53-4770-8B2E-5CC54CDDC432}" sibTransId="{A2959527-CCD5-4699-BC23-E9CCCB649D2D}"/>
    <dgm:cxn modelId="{3CFEDA56-2DE7-454C-9452-FF43489F31FC}" type="presParOf" srcId="{CBD3CA72-4838-4CA8-82F6-C6DBA7D96535}" destId="{21ED1F1A-FE08-4772-AD9A-5B0439436425}" srcOrd="0" destOrd="0" presId="urn:microsoft.com/office/officeart/2016/7/layout/BasicProcessNew"/>
    <dgm:cxn modelId="{B1761833-931F-4A58-A434-E8C48F4F4D76}" type="presParOf" srcId="{CBD3CA72-4838-4CA8-82F6-C6DBA7D96535}" destId="{CC2FCD49-1C0C-4869-85B3-58BD88EE9CF4}" srcOrd="1" destOrd="0" presId="urn:microsoft.com/office/officeart/2016/7/layout/BasicProcessNew"/>
    <dgm:cxn modelId="{4E55C3AC-A4F5-4161-8FCD-EC78A83C4DF2}" type="presParOf" srcId="{CBD3CA72-4838-4CA8-82F6-C6DBA7D96535}" destId="{EEB0E73F-DFC7-4C60-B6F7-D0434EF44D6D}" srcOrd="2" destOrd="0" presId="urn:microsoft.com/office/officeart/2016/7/layout/BasicProcessNew"/>
    <dgm:cxn modelId="{E9A97A26-A045-46D6-A2AF-3E0B7064EF1D}" type="presParOf" srcId="{CBD3CA72-4838-4CA8-82F6-C6DBA7D96535}" destId="{296785E4-3494-4554-83A9-3EAFDA5E9DAC}" srcOrd="3" destOrd="0" presId="urn:microsoft.com/office/officeart/2016/7/layout/BasicProcessNew"/>
    <dgm:cxn modelId="{9326FF99-820E-478A-96EF-EF288448E687}" type="presParOf" srcId="{CBD3CA72-4838-4CA8-82F6-C6DBA7D96535}" destId="{EB3FB63A-EB9C-4CD9-87F7-E36270A292BE}" srcOrd="4" destOrd="0" presId="urn:microsoft.com/office/officeart/2016/7/layout/BasicProcessNew"/>
    <dgm:cxn modelId="{AEA208E7-FE53-43D7-9A0E-E44F0E376D06}" type="presParOf" srcId="{CBD3CA72-4838-4CA8-82F6-C6DBA7D96535}" destId="{CF3BEA29-3A76-4C59-9451-D3BAC6D32EE7}" srcOrd="5" destOrd="0" presId="urn:microsoft.com/office/officeart/2016/7/layout/BasicProcessNew"/>
    <dgm:cxn modelId="{65652912-5370-4088-925A-DDC1CDAAAD0D}" type="presParOf" srcId="{CBD3CA72-4838-4CA8-82F6-C6DBA7D96535}" destId="{536A1149-D78E-4652-85A7-D0B91A98190F}" srcOrd="6" destOrd="0" presId="urn:microsoft.com/office/officeart/2016/7/layout/BasicProcessNew"/>
    <dgm:cxn modelId="{39DCEB2E-F255-4934-B0FC-16A67A581076}" type="presParOf" srcId="{CBD3CA72-4838-4CA8-82F6-C6DBA7D96535}" destId="{5F0A32FC-D514-403C-A5A1-8CDB424E6623}" srcOrd="7" destOrd="0" presId="urn:microsoft.com/office/officeart/2016/7/layout/BasicProcessNew"/>
    <dgm:cxn modelId="{EDDACE52-4456-42DB-BFB6-28807E86D4DB}" type="presParOf" srcId="{CBD3CA72-4838-4CA8-82F6-C6DBA7D96535}" destId="{B54137B5-BF6C-4893-8E87-688E3C4E2B89}" srcOrd="8" destOrd="0" presId="urn:microsoft.com/office/officeart/2016/7/layout/BasicProcessNew"/>
    <dgm:cxn modelId="{F9526F92-F045-4518-8F31-5E5E6F79CD93}" type="presParOf" srcId="{CBD3CA72-4838-4CA8-82F6-C6DBA7D96535}" destId="{C59263E2-0145-4AA9-A8A7-960BCCE0CDBF}" srcOrd="9" destOrd="0" presId="urn:microsoft.com/office/officeart/2016/7/layout/BasicProcessNew"/>
    <dgm:cxn modelId="{53D0725E-560C-440D-8CC0-0B430D7CD689}" type="presParOf" srcId="{CBD3CA72-4838-4CA8-82F6-C6DBA7D96535}" destId="{0539DD83-8ECC-48A8-BE98-E042911DFF37}" srcOrd="10" destOrd="0" presId="urn:microsoft.com/office/officeart/2016/7/layout/BasicProcessNew"/>
    <dgm:cxn modelId="{8A5BC8B4-6928-4DA8-A5AC-9274B7EF0173}" type="presParOf" srcId="{CBD3CA72-4838-4CA8-82F6-C6DBA7D96535}" destId="{E0C0858D-954C-4B4E-AA9A-92243B9B269A}" srcOrd="11" destOrd="0" presId="urn:microsoft.com/office/officeart/2016/7/layout/BasicProcessNew"/>
    <dgm:cxn modelId="{D49C0372-4FDD-47CD-BA11-C67C2263A7B7}" type="presParOf" srcId="{CBD3CA72-4838-4CA8-82F6-C6DBA7D96535}" destId="{AFF74D88-10C7-47C9-8C34-2614414C46A1}" srcOrd="12" destOrd="0" presId="urn:microsoft.com/office/officeart/2016/7/layout/BasicProcessNew"/>
    <dgm:cxn modelId="{49C418A5-07BD-4AAD-9483-1749ACCCFE4D}" type="presParOf" srcId="{CBD3CA72-4838-4CA8-82F6-C6DBA7D96535}" destId="{DD273FD8-B25E-4274-A8BA-01D81897DD95}" srcOrd="13" destOrd="0" presId="urn:microsoft.com/office/officeart/2016/7/layout/BasicProcessNew"/>
    <dgm:cxn modelId="{D7347DAC-B694-412A-B117-0E8D7030CDE2}" type="presParOf" srcId="{CBD3CA72-4838-4CA8-82F6-C6DBA7D96535}" destId="{768914DB-FAB4-4E94-8C91-6F0CFFBDD01B}" srcOrd="14" destOrd="0" presId="urn:microsoft.com/office/officeart/2016/7/layout/BasicProcessNew"/>
    <dgm:cxn modelId="{85F7A7D7-3DB7-4822-95FA-E419318FCCEF}" type="presParOf" srcId="{CBD3CA72-4838-4CA8-82F6-C6DBA7D96535}" destId="{86C0265E-5D45-4F18-BF70-54B76B8F76DB}" srcOrd="15" destOrd="0" presId="urn:microsoft.com/office/officeart/2016/7/layout/BasicProcessNew"/>
    <dgm:cxn modelId="{83C5E952-9BBD-4F34-96C6-77B52F889E0C}" type="presParOf" srcId="{CBD3CA72-4838-4CA8-82F6-C6DBA7D96535}" destId="{ACB52F04-B1CF-415A-8582-4CCE5C4EDC4F}" srcOrd="16" destOrd="0" presId="urn:microsoft.com/office/officeart/2016/7/layout/Basic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34D1B21-1A67-4F10-B04C-61EB43F23F82}" type="doc">
      <dgm:prSet loTypeId="urn:microsoft.com/office/officeart/2016/7/layout/BasicProcessNew" loCatId="process" qsTypeId="urn:microsoft.com/office/officeart/2005/8/quickstyle/simple1" qsCatId="simple" csTypeId="urn:microsoft.com/office/officeart/2005/8/colors/colorful2" csCatId="colorful" phldr="1"/>
      <dgm:spPr/>
      <dgm:t>
        <a:bodyPr/>
        <a:lstStyle/>
        <a:p>
          <a:endParaRPr lang="en-US"/>
        </a:p>
      </dgm:t>
    </dgm:pt>
    <dgm:pt modelId="{2C9E7BC9-8C23-4961-ACCE-584683239A1A}">
      <dgm:prSet custT="1"/>
      <dgm:spPr/>
      <dgm:t>
        <a:bodyPr/>
        <a:lstStyle/>
        <a:p>
          <a:r>
            <a:rPr lang="en-US" sz="2400" dirty="0"/>
            <a:t>   Office mental status exam for assessing dissociate symptoms</a:t>
          </a:r>
        </a:p>
      </dgm:t>
    </dgm:pt>
    <dgm:pt modelId="{BFDFEA15-7B2E-4845-AFA7-A5731FE02353}" type="parTrans" cxnId="{5B3999C4-C31D-429F-8B13-400DD4BE3293}">
      <dgm:prSet/>
      <dgm:spPr/>
      <dgm:t>
        <a:bodyPr/>
        <a:lstStyle/>
        <a:p>
          <a:endParaRPr lang="en-US"/>
        </a:p>
      </dgm:t>
    </dgm:pt>
    <dgm:pt modelId="{38C4EAE1-C50A-4079-8D06-FDF1A6058F61}" type="sibTrans" cxnId="{5B3999C4-C31D-429F-8B13-400DD4BE3293}">
      <dgm:prSet/>
      <dgm:spPr/>
      <dgm:t>
        <a:bodyPr/>
        <a:lstStyle/>
        <a:p>
          <a:endParaRPr lang="en-US" sz="1400"/>
        </a:p>
      </dgm:t>
    </dgm:pt>
    <dgm:pt modelId="{C4BF625F-5FD3-4482-8235-F0E651CD6F1F}">
      <dgm:prSet custT="1"/>
      <dgm:spPr/>
      <dgm:t>
        <a:bodyPr/>
        <a:lstStyle/>
        <a:p>
          <a:r>
            <a:rPr lang="en-NZ" sz="2000" dirty="0"/>
            <a:t>Reviews</a:t>
          </a:r>
          <a:r>
            <a:rPr lang="en-NZ" sz="2000" baseline="0" dirty="0"/>
            <a:t> a wide range of dissociative, affective , somatic &amp; traumatic symptoms</a:t>
          </a:r>
          <a:endParaRPr lang="en-NZ" sz="2000" dirty="0"/>
        </a:p>
      </dgm:t>
    </dgm:pt>
    <dgm:pt modelId="{9C4E3E95-4B42-4ACF-9E29-BD519418061D}" type="parTrans" cxnId="{422BFEB7-E7CE-4B8F-97EC-98B1D9DCDAEC}">
      <dgm:prSet/>
      <dgm:spPr/>
      <dgm:t>
        <a:bodyPr/>
        <a:lstStyle/>
        <a:p>
          <a:endParaRPr lang="en-US"/>
        </a:p>
      </dgm:t>
    </dgm:pt>
    <dgm:pt modelId="{291D5F86-0EA4-41F6-BC8D-7EA054FC9432}" type="sibTrans" cxnId="{422BFEB7-E7CE-4B8F-97EC-98B1D9DCDAEC}">
      <dgm:prSet/>
      <dgm:spPr/>
      <dgm:t>
        <a:bodyPr/>
        <a:lstStyle/>
        <a:p>
          <a:endParaRPr lang="en-US" sz="1400"/>
        </a:p>
      </dgm:t>
    </dgm:pt>
    <dgm:pt modelId="{9B527B24-BC6B-4BB8-B1E6-153496859A05}">
      <dgm:prSet custT="1"/>
      <dgm:spPr/>
      <dgm:t>
        <a:bodyPr/>
        <a:lstStyle/>
        <a:p>
          <a:r>
            <a:rPr lang="en-US" sz="2400" dirty="0"/>
            <a:t>Developed by </a:t>
          </a:r>
          <a:r>
            <a:rPr lang="en-US" sz="2400" dirty="0" err="1"/>
            <a:t>Loewenstein</a:t>
          </a:r>
          <a:r>
            <a:rPr lang="en-US" sz="2400" dirty="0"/>
            <a:t> </a:t>
          </a:r>
        </a:p>
      </dgm:t>
    </dgm:pt>
    <dgm:pt modelId="{E6C1934B-7109-453C-8610-C5DC7F8DCD01}" type="parTrans" cxnId="{1DEDA5AF-E1FA-45E7-A3E2-63E757C39FF0}">
      <dgm:prSet/>
      <dgm:spPr/>
      <dgm:t>
        <a:bodyPr/>
        <a:lstStyle/>
        <a:p>
          <a:endParaRPr lang="en-US"/>
        </a:p>
      </dgm:t>
    </dgm:pt>
    <dgm:pt modelId="{94AA7A09-A3F3-45F0-9878-F28B4FDED904}" type="sibTrans" cxnId="{1DEDA5AF-E1FA-45E7-A3E2-63E757C39FF0}">
      <dgm:prSet/>
      <dgm:spPr/>
      <dgm:t>
        <a:bodyPr/>
        <a:lstStyle/>
        <a:p>
          <a:endParaRPr lang="en-US" sz="1400"/>
        </a:p>
      </dgm:t>
    </dgm:pt>
    <dgm:pt modelId="{BE83675B-FB6F-4B2B-AE4D-6C2FE7B8F419}">
      <dgm:prSet custT="1"/>
      <dgm:spPr/>
      <dgm:t>
        <a:bodyPr/>
        <a:lstStyle/>
        <a:p>
          <a:r>
            <a:rPr lang="en-US" sz="2000" dirty="0"/>
            <a:t>Interviews</a:t>
          </a:r>
          <a:r>
            <a:rPr lang="en-US" sz="2000" baseline="0" dirty="0"/>
            <a:t> suggestive of dissociative symptoms to be supplemented by screening tool and structured interviews</a:t>
          </a:r>
          <a:endParaRPr lang="en-US" sz="2000" dirty="0"/>
        </a:p>
      </dgm:t>
    </dgm:pt>
    <dgm:pt modelId="{6D37F6ED-0E53-4770-8B2E-5CC54CDDC432}" type="parTrans" cxnId="{678153F6-FDB9-4D6E-B957-2D79BAAEE39F}">
      <dgm:prSet/>
      <dgm:spPr/>
      <dgm:t>
        <a:bodyPr/>
        <a:lstStyle/>
        <a:p>
          <a:endParaRPr lang="en-US"/>
        </a:p>
      </dgm:t>
    </dgm:pt>
    <dgm:pt modelId="{A2959527-CCD5-4699-BC23-E9CCCB649D2D}" type="sibTrans" cxnId="{678153F6-FDB9-4D6E-B957-2D79BAAEE39F}">
      <dgm:prSet/>
      <dgm:spPr/>
      <dgm:t>
        <a:bodyPr/>
        <a:lstStyle/>
        <a:p>
          <a:endParaRPr lang="en-US" sz="1400"/>
        </a:p>
      </dgm:t>
    </dgm:pt>
    <dgm:pt modelId="{CBD3CA72-4838-4CA8-82F6-C6DBA7D96535}" type="pres">
      <dgm:prSet presAssocID="{134D1B21-1A67-4F10-B04C-61EB43F23F82}" presName="Name0" presStyleCnt="0">
        <dgm:presLayoutVars>
          <dgm:dir/>
          <dgm:resizeHandles val="exact"/>
        </dgm:presLayoutVars>
      </dgm:prSet>
      <dgm:spPr/>
    </dgm:pt>
    <dgm:pt modelId="{21ED1F1A-FE08-4772-AD9A-5B0439436425}" type="pres">
      <dgm:prSet presAssocID="{2C9E7BC9-8C23-4961-ACCE-584683239A1A}" presName="node" presStyleLbl="node1" presStyleIdx="0" presStyleCnt="7">
        <dgm:presLayoutVars>
          <dgm:bulletEnabled val="1"/>
        </dgm:presLayoutVars>
      </dgm:prSet>
      <dgm:spPr/>
    </dgm:pt>
    <dgm:pt modelId="{CC2FCD49-1C0C-4869-85B3-58BD88EE9CF4}" type="pres">
      <dgm:prSet presAssocID="{38C4EAE1-C50A-4079-8D06-FDF1A6058F61}" presName="sibTransSpacerBeforeConnector" presStyleCnt="0"/>
      <dgm:spPr/>
    </dgm:pt>
    <dgm:pt modelId="{EEB0E73F-DFC7-4C60-B6F7-D0434EF44D6D}" type="pres">
      <dgm:prSet presAssocID="{38C4EAE1-C50A-4079-8D06-FDF1A6058F61}" presName="sibTrans" presStyleLbl="node1" presStyleIdx="1" presStyleCnt="7"/>
      <dgm:spPr/>
    </dgm:pt>
    <dgm:pt modelId="{296785E4-3494-4554-83A9-3EAFDA5E9DAC}" type="pres">
      <dgm:prSet presAssocID="{38C4EAE1-C50A-4079-8D06-FDF1A6058F61}" presName="sibTransSpacerAfterConnector" presStyleCnt="0"/>
      <dgm:spPr/>
    </dgm:pt>
    <dgm:pt modelId="{EB3FB63A-EB9C-4CD9-87F7-E36270A292BE}" type="pres">
      <dgm:prSet presAssocID="{C4BF625F-5FD3-4482-8235-F0E651CD6F1F}" presName="node" presStyleLbl="node1" presStyleIdx="2" presStyleCnt="7">
        <dgm:presLayoutVars>
          <dgm:bulletEnabled val="1"/>
        </dgm:presLayoutVars>
      </dgm:prSet>
      <dgm:spPr/>
    </dgm:pt>
    <dgm:pt modelId="{CF3BEA29-3A76-4C59-9451-D3BAC6D32EE7}" type="pres">
      <dgm:prSet presAssocID="{291D5F86-0EA4-41F6-BC8D-7EA054FC9432}" presName="sibTransSpacerBeforeConnector" presStyleCnt="0"/>
      <dgm:spPr/>
    </dgm:pt>
    <dgm:pt modelId="{536A1149-D78E-4652-85A7-D0B91A98190F}" type="pres">
      <dgm:prSet presAssocID="{291D5F86-0EA4-41F6-BC8D-7EA054FC9432}" presName="sibTrans" presStyleLbl="node1" presStyleIdx="3" presStyleCnt="7"/>
      <dgm:spPr/>
    </dgm:pt>
    <dgm:pt modelId="{5F0A32FC-D514-403C-A5A1-8CDB424E6623}" type="pres">
      <dgm:prSet presAssocID="{291D5F86-0EA4-41F6-BC8D-7EA054FC9432}" presName="sibTransSpacerAfterConnector" presStyleCnt="0"/>
      <dgm:spPr/>
    </dgm:pt>
    <dgm:pt modelId="{B54137B5-BF6C-4893-8E87-688E3C4E2B89}" type="pres">
      <dgm:prSet presAssocID="{BE83675B-FB6F-4B2B-AE4D-6C2FE7B8F419}" presName="node" presStyleLbl="node1" presStyleIdx="4" presStyleCnt="7">
        <dgm:presLayoutVars>
          <dgm:bulletEnabled val="1"/>
        </dgm:presLayoutVars>
      </dgm:prSet>
      <dgm:spPr/>
    </dgm:pt>
    <dgm:pt modelId="{C59263E2-0145-4AA9-A8A7-960BCCE0CDBF}" type="pres">
      <dgm:prSet presAssocID="{A2959527-CCD5-4699-BC23-E9CCCB649D2D}" presName="sibTransSpacerBeforeConnector" presStyleCnt="0"/>
      <dgm:spPr/>
    </dgm:pt>
    <dgm:pt modelId="{0539DD83-8ECC-48A8-BE98-E042911DFF37}" type="pres">
      <dgm:prSet presAssocID="{A2959527-CCD5-4699-BC23-E9CCCB649D2D}" presName="sibTrans" presStyleLbl="node1" presStyleIdx="5" presStyleCnt="7"/>
      <dgm:spPr/>
    </dgm:pt>
    <dgm:pt modelId="{E0C0858D-954C-4B4E-AA9A-92243B9B269A}" type="pres">
      <dgm:prSet presAssocID="{A2959527-CCD5-4699-BC23-E9CCCB649D2D}" presName="sibTransSpacerAfterConnector" presStyleCnt="0"/>
      <dgm:spPr/>
    </dgm:pt>
    <dgm:pt modelId="{AFF74D88-10C7-47C9-8C34-2614414C46A1}" type="pres">
      <dgm:prSet presAssocID="{9B527B24-BC6B-4BB8-B1E6-153496859A05}" presName="node" presStyleLbl="node1" presStyleIdx="6" presStyleCnt="7">
        <dgm:presLayoutVars>
          <dgm:bulletEnabled val="1"/>
        </dgm:presLayoutVars>
      </dgm:prSet>
      <dgm:spPr/>
    </dgm:pt>
  </dgm:ptLst>
  <dgm:cxnLst>
    <dgm:cxn modelId="{E2151E07-3CA3-A04F-96E9-C156C819412C}" type="presOf" srcId="{9B527B24-BC6B-4BB8-B1E6-153496859A05}" destId="{AFF74D88-10C7-47C9-8C34-2614414C46A1}" srcOrd="0" destOrd="0" presId="urn:microsoft.com/office/officeart/2016/7/layout/BasicProcessNew"/>
    <dgm:cxn modelId="{6262FA13-67FB-4249-90B9-6FB7F721568A}" type="presOf" srcId="{38C4EAE1-C50A-4079-8D06-FDF1A6058F61}" destId="{EEB0E73F-DFC7-4C60-B6F7-D0434EF44D6D}" srcOrd="0" destOrd="0" presId="urn:microsoft.com/office/officeart/2016/7/layout/BasicProcessNew"/>
    <dgm:cxn modelId="{AA699448-18B4-4D42-A78E-81CD8FB44218}" type="presOf" srcId="{A2959527-CCD5-4699-BC23-E9CCCB649D2D}" destId="{0539DD83-8ECC-48A8-BE98-E042911DFF37}" srcOrd="0" destOrd="0" presId="urn:microsoft.com/office/officeart/2016/7/layout/BasicProcessNew"/>
    <dgm:cxn modelId="{A666F555-26D1-F848-AE51-9DED73FC9DC8}" type="presOf" srcId="{2C9E7BC9-8C23-4961-ACCE-584683239A1A}" destId="{21ED1F1A-FE08-4772-AD9A-5B0439436425}" srcOrd="0" destOrd="0" presId="urn:microsoft.com/office/officeart/2016/7/layout/BasicProcessNew"/>
    <dgm:cxn modelId="{1DEDA5AF-E1FA-45E7-A3E2-63E757C39FF0}" srcId="{134D1B21-1A67-4F10-B04C-61EB43F23F82}" destId="{9B527B24-BC6B-4BB8-B1E6-153496859A05}" srcOrd="3" destOrd="0" parTransId="{E6C1934B-7109-453C-8610-C5DC7F8DCD01}" sibTransId="{94AA7A09-A3F3-45F0-9878-F28B4FDED904}"/>
    <dgm:cxn modelId="{422BFEB7-E7CE-4B8F-97EC-98B1D9DCDAEC}" srcId="{134D1B21-1A67-4F10-B04C-61EB43F23F82}" destId="{C4BF625F-5FD3-4482-8235-F0E651CD6F1F}" srcOrd="1" destOrd="0" parTransId="{9C4E3E95-4B42-4ACF-9E29-BD519418061D}" sibTransId="{291D5F86-0EA4-41F6-BC8D-7EA054FC9432}"/>
    <dgm:cxn modelId="{C366EEB9-490C-4E41-90E1-FA523CB64BA1}" type="presOf" srcId="{291D5F86-0EA4-41F6-BC8D-7EA054FC9432}" destId="{536A1149-D78E-4652-85A7-D0B91A98190F}" srcOrd="0" destOrd="0" presId="urn:microsoft.com/office/officeart/2016/7/layout/BasicProcessNew"/>
    <dgm:cxn modelId="{D53708C0-38D2-2548-9866-E69E27C34060}" type="presOf" srcId="{C4BF625F-5FD3-4482-8235-F0E651CD6F1F}" destId="{EB3FB63A-EB9C-4CD9-87F7-E36270A292BE}" srcOrd="0" destOrd="0" presId="urn:microsoft.com/office/officeart/2016/7/layout/BasicProcessNew"/>
    <dgm:cxn modelId="{5B3999C4-C31D-429F-8B13-400DD4BE3293}" srcId="{134D1B21-1A67-4F10-B04C-61EB43F23F82}" destId="{2C9E7BC9-8C23-4961-ACCE-584683239A1A}" srcOrd="0" destOrd="0" parTransId="{BFDFEA15-7B2E-4845-AFA7-A5731FE02353}" sibTransId="{38C4EAE1-C50A-4079-8D06-FDF1A6058F61}"/>
    <dgm:cxn modelId="{5EB7C6C7-0377-F442-9C65-2B229F672786}" type="presOf" srcId="{BE83675B-FB6F-4B2B-AE4D-6C2FE7B8F419}" destId="{B54137B5-BF6C-4893-8E87-688E3C4E2B89}" srcOrd="0" destOrd="0" presId="urn:microsoft.com/office/officeart/2016/7/layout/BasicProcessNew"/>
    <dgm:cxn modelId="{331B29E9-59B2-0C4D-8076-EFC7D6226AB1}" type="presOf" srcId="{134D1B21-1A67-4F10-B04C-61EB43F23F82}" destId="{CBD3CA72-4838-4CA8-82F6-C6DBA7D96535}" srcOrd="0" destOrd="0" presId="urn:microsoft.com/office/officeart/2016/7/layout/BasicProcessNew"/>
    <dgm:cxn modelId="{678153F6-FDB9-4D6E-B957-2D79BAAEE39F}" srcId="{134D1B21-1A67-4F10-B04C-61EB43F23F82}" destId="{BE83675B-FB6F-4B2B-AE4D-6C2FE7B8F419}" srcOrd="2" destOrd="0" parTransId="{6D37F6ED-0E53-4770-8B2E-5CC54CDDC432}" sibTransId="{A2959527-CCD5-4699-BC23-E9CCCB649D2D}"/>
    <dgm:cxn modelId="{BA3DBDFA-B77B-5A44-96F2-041BC327EA7C}" type="presParOf" srcId="{CBD3CA72-4838-4CA8-82F6-C6DBA7D96535}" destId="{21ED1F1A-FE08-4772-AD9A-5B0439436425}" srcOrd="0" destOrd="0" presId="urn:microsoft.com/office/officeart/2016/7/layout/BasicProcessNew"/>
    <dgm:cxn modelId="{BBBF93B1-1AC3-5B4F-B84B-C2D871F29AB8}" type="presParOf" srcId="{CBD3CA72-4838-4CA8-82F6-C6DBA7D96535}" destId="{CC2FCD49-1C0C-4869-85B3-58BD88EE9CF4}" srcOrd="1" destOrd="0" presId="urn:microsoft.com/office/officeart/2016/7/layout/BasicProcessNew"/>
    <dgm:cxn modelId="{F584BCE3-DB1C-8A48-891C-3FCE5A7A3DC0}" type="presParOf" srcId="{CBD3CA72-4838-4CA8-82F6-C6DBA7D96535}" destId="{EEB0E73F-DFC7-4C60-B6F7-D0434EF44D6D}" srcOrd="2" destOrd="0" presId="urn:microsoft.com/office/officeart/2016/7/layout/BasicProcessNew"/>
    <dgm:cxn modelId="{5C89FFFD-DA5C-4A41-86CF-26EDB4FE6A46}" type="presParOf" srcId="{CBD3CA72-4838-4CA8-82F6-C6DBA7D96535}" destId="{296785E4-3494-4554-83A9-3EAFDA5E9DAC}" srcOrd="3" destOrd="0" presId="urn:microsoft.com/office/officeart/2016/7/layout/BasicProcessNew"/>
    <dgm:cxn modelId="{14928E48-236D-854C-809E-81C83A310279}" type="presParOf" srcId="{CBD3CA72-4838-4CA8-82F6-C6DBA7D96535}" destId="{EB3FB63A-EB9C-4CD9-87F7-E36270A292BE}" srcOrd="4" destOrd="0" presId="urn:microsoft.com/office/officeart/2016/7/layout/BasicProcessNew"/>
    <dgm:cxn modelId="{44A7ADA7-99C0-E040-BAA6-89FCBD5D159F}" type="presParOf" srcId="{CBD3CA72-4838-4CA8-82F6-C6DBA7D96535}" destId="{CF3BEA29-3A76-4C59-9451-D3BAC6D32EE7}" srcOrd="5" destOrd="0" presId="urn:microsoft.com/office/officeart/2016/7/layout/BasicProcessNew"/>
    <dgm:cxn modelId="{40FDCDF0-AAA8-1540-9B2B-A8446A526C8D}" type="presParOf" srcId="{CBD3CA72-4838-4CA8-82F6-C6DBA7D96535}" destId="{536A1149-D78E-4652-85A7-D0B91A98190F}" srcOrd="6" destOrd="0" presId="urn:microsoft.com/office/officeart/2016/7/layout/BasicProcessNew"/>
    <dgm:cxn modelId="{2076BC16-B613-9E47-BCA6-91A1FA888163}" type="presParOf" srcId="{CBD3CA72-4838-4CA8-82F6-C6DBA7D96535}" destId="{5F0A32FC-D514-403C-A5A1-8CDB424E6623}" srcOrd="7" destOrd="0" presId="urn:microsoft.com/office/officeart/2016/7/layout/BasicProcessNew"/>
    <dgm:cxn modelId="{A6BDA969-FE4E-4A49-BC7E-DDF34875AAEA}" type="presParOf" srcId="{CBD3CA72-4838-4CA8-82F6-C6DBA7D96535}" destId="{B54137B5-BF6C-4893-8E87-688E3C4E2B89}" srcOrd="8" destOrd="0" presId="urn:microsoft.com/office/officeart/2016/7/layout/BasicProcessNew"/>
    <dgm:cxn modelId="{43A13FB8-632D-284D-8C63-E72775A8B2EC}" type="presParOf" srcId="{CBD3CA72-4838-4CA8-82F6-C6DBA7D96535}" destId="{C59263E2-0145-4AA9-A8A7-960BCCE0CDBF}" srcOrd="9" destOrd="0" presId="urn:microsoft.com/office/officeart/2016/7/layout/BasicProcessNew"/>
    <dgm:cxn modelId="{160C224B-46F5-8C4F-9EB1-3E73C9B055D5}" type="presParOf" srcId="{CBD3CA72-4838-4CA8-82F6-C6DBA7D96535}" destId="{0539DD83-8ECC-48A8-BE98-E042911DFF37}" srcOrd="10" destOrd="0" presId="urn:microsoft.com/office/officeart/2016/7/layout/BasicProcessNew"/>
    <dgm:cxn modelId="{372334F2-9FBC-D746-855C-42A11C6B6295}" type="presParOf" srcId="{CBD3CA72-4838-4CA8-82F6-C6DBA7D96535}" destId="{E0C0858D-954C-4B4E-AA9A-92243B9B269A}" srcOrd="11" destOrd="0" presId="urn:microsoft.com/office/officeart/2016/7/layout/BasicProcessNew"/>
    <dgm:cxn modelId="{5EA50BF9-E7F0-344A-8695-4C7D0491CC96}" type="presParOf" srcId="{CBD3CA72-4838-4CA8-82F6-C6DBA7D96535}" destId="{AFF74D88-10C7-47C9-8C34-2614414C46A1}" srcOrd="12" destOrd="0" presId="urn:microsoft.com/office/officeart/2016/7/layout/Basic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34D1B21-1A67-4F10-B04C-61EB43F23F82}" type="doc">
      <dgm:prSet loTypeId="urn:microsoft.com/office/officeart/2016/7/layout/BasicProcessNew" loCatId="process" qsTypeId="urn:microsoft.com/office/officeart/2005/8/quickstyle/simple1" qsCatId="simple" csTypeId="urn:microsoft.com/office/officeart/2005/8/colors/colorful2" csCatId="colorful" phldr="1"/>
      <dgm:spPr/>
      <dgm:t>
        <a:bodyPr/>
        <a:lstStyle/>
        <a:p>
          <a:endParaRPr lang="en-US"/>
        </a:p>
      </dgm:t>
    </dgm:pt>
    <dgm:pt modelId="{2C9E7BC9-8C23-4961-ACCE-584683239A1A}">
      <dgm:prSet custT="1"/>
      <dgm:spPr/>
      <dgm:t>
        <a:bodyPr/>
        <a:lstStyle/>
        <a:p>
          <a:r>
            <a:rPr lang="en-US" sz="1800" dirty="0"/>
            <a:t>Multiscale diagnostic instrument to comprehensively assess dissociative phenomena</a:t>
          </a:r>
        </a:p>
      </dgm:t>
    </dgm:pt>
    <dgm:pt modelId="{BFDFEA15-7B2E-4845-AFA7-A5731FE02353}" type="parTrans" cxnId="{5B3999C4-C31D-429F-8B13-400DD4BE3293}">
      <dgm:prSet/>
      <dgm:spPr/>
      <dgm:t>
        <a:bodyPr/>
        <a:lstStyle/>
        <a:p>
          <a:endParaRPr lang="en-US"/>
        </a:p>
      </dgm:t>
    </dgm:pt>
    <dgm:pt modelId="{38C4EAE1-C50A-4079-8D06-FDF1A6058F61}" type="sibTrans" cxnId="{5B3999C4-C31D-429F-8B13-400DD4BE3293}">
      <dgm:prSet/>
      <dgm:spPr/>
      <dgm:t>
        <a:bodyPr/>
        <a:lstStyle/>
        <a:p>
          <a:endParaRPr lang="en-US" sz="1800"/>
        </a:p>
      </dgm:t>
    </dgm:pt>
    <dgm:pt modelId="{A66ACFFB-64A5-42F4-87A2-391CF08CC924}">
      <dgm:prSet custT="1"/>
      <dgm:spPr/>
      <dgm:t>
        <a:bodyPr/>
        <a:lstStyle/>
        <a:p>
          <a:r>
            <a:rPr lang="en-US" sz="1800" dirty="0"/>
            <a:t>Severity of symptoms displayed via Graph</a:t>
          </a:r>
        </a:p>
        <a:p>
          <a:r>
            <a:rPr lang="en-US" sz="1800" dirty="0"/>
            <a:t>Freely available Excel Based scoring program </a:t>
          </a:r>
        </a:p>
      </dgm:t>
    </dgm:pt>
    <dgm:pt modelId="{634AC33F-E0E6-4E67-AE26-46758CFF3D5A}" type="parTrans" cxnId="{25F23AC4-7305-4263-A22E-E31CF93DBBDC}">
      <dgm:prSet/>
      <dgm:spPr/>
      <dgm:t>
        <a:bodyPr/>
        <a:lstStyle/>
        <a:p>
          <a:endParaRPr lang="en-US"/>
        </a:p>
      </dgm:t>
    </dgm:pt>
    <dgm:pt modelId="{76187550-ED01-43C7-BFE6-73BF901D32A6}" type="sibTrans" cxnId="{25F23AC4-7305-4263-A22E-E31CF93DBBDC}">
      <dgm:prSet/>
      <dgm:spPr/>
      <dgm:t>
        <a:bodyPr/>
        <a:lstStyle/>
        <a:p>
          <a:endParaRPr lang="en-US"/>
        </a:p>
      </dgm:t>
    </dgm:pt>
    <dgm:pt modelId="{C4BF625F-5FD3-4482-8235-F0E651CD6F1F}">
      <dgm:prSet custT="1"/>
      <dgm:spPr/>
      <dgm:t>
        <a:bodyPr/>
        <a:lstStyle/>
        <a:p>
          <a:r>
            <a:rPr lang="en-US" sz="1800" dirty="0"/>
            <a:t>218 item self report</a:t>
          </a:r>
        </a:p>
        <a:p>
          <a:r>
            <a:rPr lang="en-US" sz="1800" dirty="0"/>
            <a:t>Measures 23 Disasociative </a:t>
          </a:r>
          <a:r>
            <a:rPr lang="en-US" sz="1800" dirty="0" err="1"/>
            <a:t>Sx</a:t>
          </a:r>
          <a:endParaRPr lang="en-US" sz="1800" dirty="0"/>
        </a:p>
        <a:p>
          <a:r>
            <a:rPr lang="en-US" sz="1800" dirty="0"/>
            <a:t>30 – 90 minutes to complete</a:t>
          </a:r>
        </a:p>
      </dgm:t>
    </dgm:pt>
    <dgm:pt modelId="{9C4E3E95-4B42-4ACF-9E29-BD519418061D}" type="parTrans" cxnId="{422BFEB7-E7CE-4B8F-97EC-98B1D9DCDAEC}">
      <dgm:prSet/>
      <dgm:spPr/>
      <dgm:t>
        <a:bodyPr/>
        <a:lstStyle/>
        <a:p>
          <a:endParaRPr lang="en-US"/>
        </a:p>
      </dgm:t>
    </dgm:pt>
    <dgm:pt modelId="{291D5F86-0EA4-41F6-BC8D-7EA054FC9432}" type="sibTrans" cxnId="{422BFEB7-E7CE-4B8F-97EC-98B1D9DCDAEC}">
      <dgm:prSet/>
      <dgm:spPr/>
      <dgm:t>
        <a:bodyPr/>
        <a:lstStyle/>
        <a:p>
          <a:endParaRPr lang="en-US" sz="1800"/>
        </a:p>
      </dgm:t>
    </dgm:pt>
    <dgm:pt modelId="{9B527B24-BC6B-4BB8-B1E6-153496859A05}">
      <dgm:prSet custT="1"/>
      <dgm:spPr/>
      <dgm:t>
        <a:bodyPr/>
        <a:lstStyle/>
        <a:p>
          <a:r>
            <a:rPr lang="en-US" sz="1800" dirty="0"/>
            <a:t>6 Validity scales</a:t>
          </a:r>
        </a:p>
        <a:p>
          <a:r>
            <a:rPr lang="en-US" sz="1800" dirty="0"/>
            <a:t>1. Rare &amp; Bizarre </a:t>
          </a:r>
          <a:r>
            <a:rPr lang="en-US" sz="1800" dirty="0" err="1"/>
            <a:t>Sx</a:t>
          </a:r>
          <a:endParaRPr lang="en-US" sz="1800" dirty="0"/>
        </a:p>
        <a:p>
          <a:r>
            <a:rPr lang="en-US" sz="1800" dirty="0"/>
            <a:t>2. Emotional Suffering</a:t>
          </a:r>
        </a:p>
        <a:p>
          <a:r>
            <a:rPr lang="en-US" sz="1800" dirty="0"/>
            <a:t>3. Attention Seeking Behavior</a:t>
          </a:r>
        </a:p>
        <a:p>
          <a:r>
            <a:rPr lang="en-US" sz="1800" dirty="0"/>
            <a:t>4. Factitious Behavior</a:t>
          </a:r>
        </a:p>
        <a:p>
          <a:r>
            <a:rPr lang="en-US" sz="1800" dirty="0"/>
            <a:t>5.Defensiveness </a:t>
          </a:r>
        </a:p>
        <a:p>
          <a:r>
            <a:rPr lang="en-US" sz="1800" dirty="0"/>
            <a:t>6. Psychosis Screen</a:t>
          </a:r>
        </a:p>
      </dgm:t>
    </dgm:pt>
    <dgm:pt modelId="{E6C1934B-7109-453C-8610-C5DC7F8DCD01}" type="parTrans" cxnId="{1DEDA5AF-E1FA-45E7-A3E2-63E757C39FF0}">
      <dgm:prSet/>
      <dgm:spPr/>
      <dgm:t>
        <a:bodyPr/>
        <a:lstStyle/>
        <a:p>
          <a:endParaRPr lang="en-US"/>
        </a:p>
      </dgm:t>
    </dgm:pt>
    <dgm:pt modelId="{94AA7A09-A3F3-45F0-9878-F28B4FDED904}" type="sibTrans" cxnId="{1DEDA5AF-E1FA-45E7-A3E2-63E757C39FF0}">
      <dgm:prSet/>
      <dgm:spPr/>
      <dgm:t>
        <a:bodyPr/>
        <a:lstStyle/>
        <a:p>
          <a:endParaRPr lang="en-US" sz="1800"/>
        </a:p>
      </dgm:t>
    </dgm:pt>
    <dgm:pt modelId="{BE83675B-FB6F-4B2B-AE4D-6C2FE7B8F419}">
      <dgm:prSet custT="1"/>
      <dgm:spPr/>
      <dgm:t>
        <a:bodyPr/>
        <a:lstStyle/>
        <a:p>
          <a:r>
            <a:rPr lang="en-US" sz="1800" dirty="0"/>
            <a:t>Presence/ Absence of 23 Dissociative symptoms</a:t>
          </a:r>
        </a:p>
        <a:p>
          <a:r>
            <a:rPr lang="en-US" sz="1800" dirty="0"/>
            <a:t>Score of 100 = presence of </a:t>
          </a:r>
          <a:r>
            <a:rPr lang="en-US" sz="1800" dirty="0" err="1"/>
            <a:t>sx</a:t>
          </a:r>
          <a:endParaRPr lang="en-US" sz="1800" dirty="0"/>
        </a:p>
      </dgm:t>
    </dgm:pt>
    <dgm:pt modelId="{6D37F6ED-0E53-4770-8B2E-5CC54CDDC432}" type="parTrans" cxnId="{678153F6-FDB9-4D6E-B957-2D79BAAEE39F}">
      <dgm:prSet/>
      <dgm:spPr/>
      <dgm:t>
        <a:bodyPr/>
        <a:lstStyle/>
        <a:p>
          <a:endParaRPr lang="en-US"/>
        </a:p>
      </dgm:t>
    </dgm:pt>
    <dgm:pt modelId="{A2959527-CCD5-4699-BC23-E9CCCB649D2D}" type="sibTrans" cxnId="{678153F6-FDB9-4D6E-B957-2D79BAAEE39F}">
      <dgm:prSet/>
      <dgm:spPr/>
      <dgm:t>
        <a:bodyPr/>
        <a:lstStyle/>
        <a:p>
          <a:endParaRPr lang="en-US" sz="1800"/>
        </a:p>
      </dgm:t>
    </dgm:pt>
    <dgm:pt modelId="{CBD3CA72-4838-4CA8-82F6-C6DBA7D96535}" type="pres">
      <dgm:prSet presAssocID="{134D1B21-1A67-4F10-B04C-61EB43F23F82}" presName="Name0" presStyleCnt="0">
        <dgm:presLayoutVars>
          <dgm:dir/>
          <dgm:resizeHandles val="exact"/>
        </dgm:presLayoutVars>
      </dgm:prSet>
      <dgm:spPr/>
    </dgm:pt>
    <dgm:pt modelId="{21ED1F1A-FE08-4772-AD9A-5B0439436425}" type="pres">
      <dgm:prSet presAssocID="{2C9E7BC9-8C23-4961-ACCE-584683239A1A}" presName="node" presStyleLbl="node1" presStyleIdx="0" presStyleCnt="9">
        <dgm:presLayoutVars>
          <dgm:bulletEnabled val="1"/>
        </dgm:presLayoutVars>
      </dgm:prSet>
      <dgm:spPr/>
    </dgm:pt>
    <dgm:pt modelId="{CC2FCD49-1C0C-4869-85B3-58BD88EE9CF4}" type="pres">
      <dgm:prSet presAssocID="{38C4EAE1-C50A-4079-8D06-FDF1A6058F61}" presName="sibTransSpacerBeforeConnector" presStyleCnt="0"/>
      <dgm:spPr/>
    </dgm:pt>
    <dgm:pt modelId="{EEB0E73F-DFC7-4C60-B6F7-D0434EF44D6D}" type="pres">
      <dgm:prSet presAssocID="{38C4EAE1-C50A-4079-8D06-FDF1A6058F61}" presName="sibTrans" presStyleLbl="node1" presStyleIdx="1" presStyleCnt="9"/>
      <dgm:spPr/>
    </dgm:pt>
    <dgm:pt modelId="{296785E4-3494-4554-83A9-3EAFDA5E9DAC}" type="pres">
      <dgm:prSet presAssocID="{38C4EAE1-C50A-4079-8D06-FDF1A6058F61}" presName="sibTransSpacerAfterConnector" presStyleCnt="0"/>
      <dgm:spPr/>
    </dgm:pt>
    <dgm:pt modelId="{EB3FB63A-EB9C-4CD9-87F7-E36270A292BE}" type="pres">
      <dgm:prSet presAssocID="{C4BF625F-5FD3-4482-8235-F0E651CD6F1F}" presName="node" presStyleLbl="node1" presStyleIdx="2" presStyleCnt="9">
        <dgm:presLayoutVars>
          <dgm:bulletEnabled val="1"/>
        </dgm:presLayoutVars>
      </dgm:prSet>
      <dgm:spPr/>
    </dgm:pt>
    <dgm:pt modelId="{CF3BEA29-3A76-4C59-9451-D3BAC6D32EE7}" type="pres">
      <dgm:prSet presAssocID="{291D5F86-0EA4-41F6-BC8D-7EA054FC9432}" presName="sibTransSpacerBeforeConnector" presStyleCnt="0"/>
      <dgm:spPr/>
    </dgm:pt>
    <dgm:pt modelId="{536A1149-D78E-4652-85A7-D0B91A98190F}" type="pres">
      <dgm:prSet presAssocID="{291D5F86-0EA4-41F6-BC8D-7EA054FC9432}" presName="sibTrans" presStyleLbl="node1" presStyleIdx="3" presStyleCnt="9"/>
      <dgm:spPr/>
    </dgm:pt>
    <dgm:pt modelId="{5F0A32FC-D514-403C-A5A1-8CDB424E6623}" type="pres">
      <dgm:prSet presAssocID="{291D5F86-0EA4-41F6-BC8D-7EA054FC9432}" presName="sibTransSpacerAfterConnector" presStyleCnt="0"/>
      <dgm:spPr/>
    </dgm:pt>
    <dgm:pt modelId="{B54137B5-BF6C-4893-8E87-688E3C4E2B89}" type="pres">
      <dgm:prSet presAssocID="{BE83675B-FB6F-4B2B-AE4D-6C2FE7B8F419}" presName="node" presStyleLbl="node1" presStyleIdx="4" presStyleCnt="9" custLinFactX="224138" custLinFactNeighborX="300000" custLinFactNeighborY="2312">
        <dgm:presLayoutVars>
          <dgm:bulletEnabled val="1"/>
        </dgm:presLayoutVars>
      </dgm:prSet>
      <dgm:spPr/>
    </dgm:pt>
    <dgm:pt modelId="{C59263E2-0145-4AA9-A8A7-960BCCE0CDBF}" type="pres">
      <dgm:prSet presAssocID="{A2959527-CCD5-4699-BC23-E9CCCB649D2D}" presName="sibTransSpacerBeforeConnector" presStyleCnt="0"/>
      <dgm:spPr/>
    </dgm:pt>
    <dgm:pt modelId="{0539DD83-8ECC-48A8-BE98-E042911DFF37}" type="pres">
      <dgm:prSet presAssocID="{A2959527-CCD5-4699-BC23-E9CCCB649D2D}" presName="sibTrans" presStyleLbl="node1" presStyleIdx="5" presStyleCnt="9"/>
      <dgm:spPr/>
    </dgm:pt>
    <dgm:pt modelId="{E0C0858D-954C-4B4E-AA9A-92243B9B269A}" type="pres">
      <dgm:prSet presAssocID="{A2959527-CCD5-4699-BC23-E9CCCB649D2D}" presName="sibTransSpacerAfterConnector" presStyleCnt="0"/>
      <dgm:spPr/>
    </dgm:pt>
    <dgm:pt modelId="{AFF74D88-10C7-47C9-8C34-2614414C46A1}" type="pres">
      <dgm:prSet presAssocID="{9B527B24-BC6B-4BB8-B1E6-153496859A05}" presName="node" presStyleLbl="node1" presStyleIdx="6" presStyleCnt="9" custLinFactX="2329" custLinFactNeighborX="100000" custLinFactNeighborY="1850">
        <dgm:presLayoutVars>
          <dgm:bulletEnabled val="1"/>
        </dgm:presLayoutVars>
      </dgm:prSet>
      <dgm:spPr/>
    </dgm:pt>
    <dgm:pt modelId="{DD273FD8-B25E-4274-A8BA-01D81897DD95}" type="pres">
      <dgm:prSet presAssocID="{94AA7A09-A3F3-45F0-9878-F28B4FDED904}" presName="sibTransSpacerBeforeConnector" presStyleCnt="0"/>
      <dgm:spPr/>
    </dgm:pt>
    <dgm:pt modelId="{768914DB-FAB4-4E94-8C91-6F0CFFBDD01B}" type="pres">
      <dgm:prSet presAssocID="{94AA7A09-A3F3-45F0-9878-F28B4FDED904}" presName="sibTrans" presStyleLbl="node1" presStyleIdx="7" presStyleCnt="9"/>
      <dgm:spPr/>
    </dgm:pt>
    <dgm:pt modelId="{86C0265E-5D45-4F18-BF70-54B76B8F76DB}" type="pres">
      <dgm:prSet presAssocID="{94AA7A09-A3F3-45F0-9878-F28B4FDED904}" presName="sibTransSpacerAfterConnector" presStyleCnt="0"/>
      <dgm:spPr/>
    </dgm:pt>
    <dgm:pt modelId="{ACB52F04-B1CF-415A-8582-4CCE5C4EDC4F}" type="pres">
      <dgm:prSet presAssocID="{A66ACFFB-64A5-42F4-87A2-391CF08CC924}" presName="node" presStyleLbl="node1" presStyleIdx="8" presStyleCnt="9" custLinFactX="-230034" custLinFactNeighborX="-300000" custLinFactNeighborY="457">
        <dgm:presLayoutVars>
          <dgm:bulletEnabled val="1"/>
        </dgm:presLayoutVars>
      </dgm:prSet>
      <dgm:spPr/>
    </dgm:pt>
  </dgm:ptLst>
  <dgm:cxnLst>
    <dgm:cxn modelId="{61029D11-B58E-406A-9F41-E1297F4E5870}" type="presOf" srcId="{38C4EAE1-C50A-4079-8D06-FDF1A6058F61}" destId="{EEB0E73F-DFC7-4C60-B6F7-D0434EF44D6D}" srcOrd="0" destOrd="0" presId="urn:microsoft.com/office/officeart/2016/7/layout/BasicProcessNew"/>
    <dgm:cxn modelId="{50D58E14-F442-4C47-BBDC-09E7095A8975}" type="presOf" srcId="{9B527B24-BC6B-4BB8-B1E6-153496859A05}" destId="{AFF74D88-10C7-47C9-8C34-2614414C46A1}" srcOrd="0" destOrd="0" presId="urn:microsoft.com/office/officeart/2016/7/layout/BasicProcessNew"/>
    <dgm:cxn modelId="{A27FEE19-8A9A-4CF7-88A8-9452E64C12F9}" type="presOf" srcId="{134D1B21-1A67-4F10-B04C-61EB43F23F82}" destId="{CBD3CA72-4838-4CA8-82F6-C6DBA7D96535}" srcOrd="0" destOrd="0" presId="urn:microsoft.com/office/officeart/2016/7/layout/BasicProcessNew"/>
    <dgm:cxn modelId="{5B69502F-F256-42EF-A691-09AC7B2B864A}" type="presOf" srcId="{A66ACFFB-64A5-42F4-87A2-391CF08CC924}" destId="{ACB52F04-B1CF-415A-8582-4CCE5C4EDC4F}" srcOrd="0" destOrd="0" presId="urn:microsoft.com/office/officeart/2016/7/layout/BasicProcessNew"/>
    <dgm:cxn modelId="{56972859-6278-4935-A4D2-E74745DA09C9}" type="presOf" srcId="{2C9E7BC9-8C23-4961-ACCE-584683239A1A}" destId="{21ED1F1A-FE08-4772-AD9A-5B0439436425}" srcOrd="0" destOrd="0" presId="urn:microsoft.com/office/officeart/2016/7/layout/BasicProcessNew"/>
    <dgm:cxn modelId="{B58C9284-9485-46B6-B55D-8B9F7553C8CF}" type="presOf" srcId="{94AA7A09-A3F3-45F0-9878-F28B4FDED904}" destId="{768914DB-FAB4-4E94-8C91-6F0CFFBDD01B}" srcOrd="0" destOrd="0" presId="urn:microsoft.com/office/officeart/2016/7/layout/BasicProcessNew"/>
    <dgm:cxn modelId="{B3B9D990-9F55-400B-9F79-51F64596B35A}" type="presOf" srcId="{A2959527-CCD5-4699-BC23-E9CCCB649D2D}" destId="{0539DD83-8ECC-48A8-BE98-E042911DFF37}" srcOrd="0" destOrd="0" presId="urn:microsoft.com/office/officeart/2016/7/layout/BasicProcessNew"/>
    <dgm:cxn modelId="{985E44A7-6DC5-48EE-A196-CE3B82C31594}" type="presOf" srcId="{BE83675B-FB6F-4B2B-AE4D-6C2FE7B8F419}" destId="{B54137B5-BF6C-4893-8E87-688E3C4E2B89}" srcOrd="0" destOrd="0" presId="urn:microsoft.com/office/officeart/2016/7/layout/BasicProcessNew"/>
    <dgm:cxn modelId="{1DEDA5AF-E1FA-45E7-A3E2-63E757C39FF0}" srcId="{134D1B21-1A67-4F10-B04C-61EB43F23F82}" destId="{9B527B24-BC6B-4BB8-B1E6-153496859A05}" srcOrd="3" destOrd="0" parTransId="{E6C1934B-7109-453C-8610-C5DC7F8DCD01}" sibTransId="{94AA7A09-A3F3-45F0-9878-F28B4FDED904}"/>
    <dgm:cxn modelId="{422BFEB7-E7CE-4B8F-97EC-98B1D9DCDAEC}" srcId="{134D1B21-1A67-4F10-B04C-61EB43F23F82}" destId="{C4BF625F-5FD3-4482-8235-F0E651CD6F1F}" srcOrd="1" destOrd="0" parTransId="{9C4E3E95-4B42-4ACF-9E29-BD519418061D}" sibTransId="{291D5F86-0EA4-41F6-BC8D-7EA054FC9432}"/>
    <dgm:cxn modelId="{146C30BD-345B-4E6D-9851-B066C3B45F98}" type="presOf" srcId="{C4BF625F-5FD3-4482-8235-F0E651CD6F1F}" destId="{EB3FB63A-EB9C-4CD9-87F7-E36270A292BE}" srcOrd="0" destOrd="0" presId="urn:microsoft.com/office/officeart/2016/7/layout/BasicProcessNew"/>
    <dgm:cxn modelId="{25F23AC4-7305-4263-A22E-E31CF93DBBDC}" srcId="{134D1B21-1A67-4F10-B04C-61EB43F23F82}" destId="{A66ACFFB-64A5-42F4-87A2-391CF08CC924}" srcOrd="4" destOrd="0" parTransId="{634AC33F-E0E6-4E67-AE26-46758CFF3D5A}" sibTransId="{76187550-ED01-43C7-BFE6-73BF901D32A6}"/>
    <dgm:cxn modelId="{5B3999C4-C31D-429F-8B13-400DD4BE3293}" srcId="{134D1B21-1A67-4F10-B04C-61EB43F23F82}" destId="{2C9E7BC9-8C23-4961-ACCE-584683239A1A}" srcOrd="0" destOrd="0" parTransId="{BFDFEA15-7B2E-4845-AFA7-A5731FE02353}" sibTransId="{38C4EAE1-C50A-4079-8D06-FDF1A6058F61}"/>
    <dgm:cxn modelId="{1DC4FDC5-D762-4FA0-A31A-65909EF7797A}" type="presOf" srcId="{291D5F86-0EA4-41F6-BC8D-7EA054FC9432}" destId="{536A1149-D78E-4652-85A7-D0B91A98190F}" srcOrd="0" destOrd="0" presId="urn:microsoft.com/office/officeart/2016/7/layout/BasicProcessNew"/>
    <dgm:cxn modelId="{678153F6-FDB9-4D6E-B957-2D79BAAEE39F}" srcId="{134D1B21-1A67-4F10-B04C-61EB43F23F82}" destId="{BE83675B-FB6F-4B2B-AE4D-6C2FE7B8F419}" srcOrd="2" destOrd="0" parTransId="{6D37F6ED-0E53-4770-8B2E-5CC54CDDC432}" sibTransId="{A2959527-CCD5-4699-BC23-E9CCCB649D2D}"/>
    <dgm:cxn modelId="{3CFEDA56-2DE7-454C-9452-FF43489F31FC}" type="presParOf" srcId="{CBD3CA72-4838-4CA8-82F6-C6DBA7D96535}" destId="{21ED1F1A-FE08-4772-AD9A-5B0439436425}" srcOrd="0" destOrd="0" presId="urn:microsoft.com/office/officeart/2016/7/layout/BasicProcessNew"/>
    <dgm:cxn modelId="{B1761833-931F-4A58-A434-E8C48F4F4D76}" type="presParOf" srcId="{CBD3CA72-4838-4CA8-82F6-C6DBA7D96535}" destId="{CC2FCD49-1C0C-4869-85B3-58BD88EE9CF4}" srcOrd="1" destOrd="0" presId="urn:microsoft.com/office/officeart/2016/7/layout/BasicProcessNew"/>
    <dgm:cxn modelId="{4E55C3AC-A4F5-4161-8FCD-EC78A83C4DF2}" type="presParOf" srcId="{CBD3CA72-4838-4CA8-82F6-C6DBA7D96535}" destId="{EEB0E73F-DFC7-4C60-B6F7-D0434EF44D6D}" srcOrd="2" destOrd="0" presId="urn:microsoft.com/office/officeart/2016/7/layout/BasicProcessNew"/>
    <dgm:cxn modelId="{E9A97A26-A045-46D6-A2AF-3E0B7064EF1D}" type="presParOf" srcId="{CBD3CA72-4838-4CA8-82F6-C6DBA7D96535}" destId="{296785E4-3494-4554-83A9-3EAFDA5E9DAC}" srcOrd="3" destOrd="0" presId="urn:microsoft.com/office/officeart/2016/7/layout/BasicProcessNew"/>
    <dgm:cxn modelId="{9326FF99-820E-478A-96EF-EF288448E687}" type="presParOf" srcId="{CBD3CA72-4838-4CA8-82F6-C6DBA7D96535}" destId="{EB3FB63A-EB9C-4CD9-87F7-E36270A292BE}" srcOrd="4" destOrd="0" presId="urn:microsoft.com/office/officeart/2016/7/layout/BasicProcessNew"/>
    <dgm:cxn modelId="{AEA208E7-FE53-43D7-9A0E-E44F0E376D06}" type="presParOf" srcId="{CBD3CA72-4838-4CA8-82F6-C6DBA7D96535}" destId="{CF3BEA29-3A76-4C59-9451-D3BAC6D32EE7}" srcOrd="5" destOrd="0" presId="urn:microsoft.com/office/officeart/2016/7/layout/BasicProcessNew"/>
    <dgm:cxn modelId="{65652912-5370-4088-925A-DDC1CDAAAD0D}" type="presParOf" srcId="{CBD3CA72-4838-4CA8-82F6-C6DBA7D96535}" destId="{536A1149-D78E-4652-85A7-D0B91A98190F}" srcOrd="6" destOrd="0" presId="urn:microsoft.com/office/officeart/2016/7/layout/BasicProcessNew"/>
    <dgm:cxn modelId="{39DCEB2E-F255-4934-B0FC-16A67A581076}" type="presParOf" srcId="{CBD3CA72-4838-4CA8-82F6-C6DBA7D96535}" destId="{5F0A32FC-D514-403C-A5A1-8CDB424E6623}" srcOrd="7" destOrd="0" presId="urn:microsoft.com/office/officeart/2016/7/layout/BasicProcessNew"/>
    <dgm:cxn modelId="{EDDACE52-4456-42DB-BFB6-28807E86D4DB}" type="presParOf" srcId="{CBD3CA72-4838-4CA8-82F6-C6DBA7D96535}" destId="{B54137B5-BF6C-4893-8E87-688E3C4E2B89}" srcOrd="8" destOrd="0" presId="urn:microsoft.com/office/officeart/2016/7/layout/BasicProcessNew"/>
    <dgm:cxn modelId="{F9526F92-F045-4518-8F31-5E5E6F79CD93}" type="presParOf" srcId="{CBD3CA72-4838-4CA8-82F6-C6DBA7D96535}" destId="{C59263E2-0145-4AA9-A8A7-960BCCE0CDBF}" srcOrd="9" destOrd="0" presId="urn:microsoft.com/office/officeart/2016/7/layout/BasicProcessNew"/>
    <dgm:cxn modelId="{53D0725E-560C-440D-8CC0-0B430D7CD689}" type="presParOf" srcId="{CBD3CA72-4838-4CA8-82F6-C6DBA7D96535}" destId="{0539DD83-8ECC-48A8-BE98-E042911DFF37}" srcOrd="10" destOrd="0" presId="urn:microsoft.com/office/officeart/2016/7/layout/BasicProcessNew"/>
    <dgm:cxn modelId="{8A5BC8B4-6928-4DA8-A5AC-9274B7EF0173}" type="presParOf" srcId="{CBD3CA72-4838-4CA8-82F6-C6DBA7D96535}" destId="{E0C0858D-954C-4B4E-AA9A-92243B9B269A}" srcOrd="11" destOrd="0" presId="urn:microsoft.com/office/officeart/2016/7/layout/BasicProcessNew"/>
    <dgm:cxn modelId="{D49C0372-4FDD-47CD-BA11-C67C2263A7B7}" type="presParOf" srcId="{CBD3CA72-4838-4CA8-82F6-C6DBA7D96535}" destId="{AFF74D88-10C7-47C9-8C34-2614414C46A1}" srcOrd="12" destOrd="0" presId="urn:microsoft.com/office/officeart/2016/7/layout/BasicProcessNew"/>
    <dgm:cxn modelId="{49C418A5-07BD-4AAD-9483-1749ACCCFE4D}" type="presParOf" srcId="{CBD3CA72-4838-4CA8-82F6-C6DBA7D96535}" destId="{DD273FD8-B25E-4274-A8BA-01D81897DD95}" srcOrd="13" destOrd="0" presId="urn:microsoft.com/office/officeart/2016/7/layout/BasicProcessNew"/>
    <dgm:cxn modelId="{D7347DAC-B694-412A-B117-0E8D7030CDE2}" type="presParOf" srcId="{CBD3CA72-4838-4CA8-82F6-C6DBA7D96535}" destId="{768914DB-FAB4-4E94-8C91-6F0CFFBDD01B}" srcOrd="14" destOrd="0" presId="urn:microsoft.com/office/officeart/2016/7/layout/BasicProcessNew"/>
    <dgm:cxn modelId="{85F7A7D7-3DB7-4822-95FA-E419318FCCEF}" type="presParOf" srcId="{CBD3CA72-4838-4CA8-82F6-C6DBA7D96535}" destId="{86C0265E-5D45-4F18-BF70-54B76B8F76DB}" srcOrd="15" destOrd="0" presId="urn:microsoft.com/office/officeart/2016/7/layout/BasicProcessNew"/>
    <dgm:cxn modelId="{83C5E952-9BBD-4F34-96C6-77B52F889E0C}" type="presParOf" srcId="{CBD3CA72-4838-4CA8-82F6-C6DBA7D96535}" destId="{ACB52F04-B1CF-415A-8582-4CCE5C4EDC4F}" srcOrd="16" destOrd="0" presId="urn:microsoft.com/office/officeart/2016/7/layout/Basic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34D1B21-1A67-4F10-B04C-61EB43F23F82}" type="doc">
      <dgm:prSet loTypeId="urn:microsoft.com/office/officeart/2016/7/layout/BasicProcessNew" loCatId="process" qsTypeId="urn:microsoft.com/office/officeart/2005/8/quickstyle/simple1" qsCatId="simple" csTypeId="urn:microsoft.com/office/officeart/2005/8/colors/colorful2" csCatId="colorful" phldr="1"/>
      <dgm:spPr/>
      <dgm:t>
        <a:bodyPr/>
        <a:lstStyle/>
        <a:p>
          <a:endParaRPr lang="en-US"/>
        </a:p>
      </dgm:t>
    </dgm:pt>
    <dgm:pt modelId="{2C9E7BC9-8C23-4961-ACCE-584683239A1A}">
      <dgm:prSet custT="1"/>
      <dgm:spPr/>
      <dgm:t>
        <a:bodyPr/>
        <a:lstStyle/>
        <a:p>
          <a:r>
            <a:rPr lang="en-US" sz="1400" dirty="0"/>
            <a:t>    </a:t>
          </a:r>
          <a:br>
            <a:rPr lang="en-US" sz="1400" dirty="0"/>
          </a:br>
          <a:r>
            <a:rPr lang="en-US" sz="1400" dirty="0"/>
            <a:t>“Gold Standard of Assessment” for DID.  Assessor requires familiarity with Dissociative Disorders </a:t>
          </a:r>
        </a:p>
        <a:p>
          <a:endParaRPr lang="en-US" sz="1400" dirty="0"/>
        </a:p>
      </dgm:t>
    </dgm:pt>
    <dgm:pt modelId="{BFDFEA15-7B2E-4845-AFA7-A5731FE02353}" type="parTrans" cxnId="{5B3999C4-C31D-429F-8B13-400DD4BE3293}">
      <dgm:prSet/>
      <dgm:spPr/>
      <dgm:t>
        <a:bodyPr/>
        <a:lstStyle/>
        <a:p>
          <a:endParaRPr lang="en-US"/>
        </a:p>
      </dgm:t>
    </dgm:pt>
    <dgm:pt modelId="{38C4EAE1-C50A-4079-8D06-FDF1A6058F61}" type="sibTrans" cxnId="{5B3999C4-C31D-429F-8B13-400DD4BE3293}">
      <dgm:prSet/>
      <dgm:spPr/>
      <dgm:t>
        <a:bodyPr/>
        <a:lstStyle/>
        <a:p>
          <a:endParaRPr lang="en-US" sz="1400"/>
        </a:p>
      </dgm:t>
    </dgm:pt>
    <dgm:pt modelId="{A66ACFFB-64A5-42F4-87A2-391CF08CC924}">
      <dgm:prSet custT="1"/>
      <dgm:spPr/>
      <dgm:t>
        <a:bodyPr/>
        <a:lstStyle/>
        <a:p>
          <a:r>
            <a:rPr lang="en-NZ" sz="1400" b="1" dirty="0"/>
            <a:t>Assesses 5 Domains of dissociation</a:t>
          </a:r>
        </a:p>
        <a:p>
          <a:r>
            <a:rPr lang="en-NZ" sz="1400" b="0" dirty="0"/>
            <a:t>And rated for severity (absent, mild, moderate, or severe)</a:t>
          </a:r>
        </a:p>
        <a:p>
          <a:r>
            <a:rPr lang="en-NZ" sz="1400" b="0" dirty="0"/>
            <a:t>amnesia, </a:t>
          </a:r>
        </a:p>
        <a:p>
          <a:r>
            <a:rPr lang="en-NZ" sz="1400" b="0" dirty="0"/>
            <a:t>depersonalization, </a:t>
          </a:r>
        </a:p>
        <a:p>
          <a:r>
            <a:rPr lang="en-NZ" sz="1400" b="0" dirty="0"/>
            <a:t>derealisation, </a:t>
          </a:r>
        </a:p>
        <a:p>
          <a:r>
            <a:rPr lang="en-NZ" sz="1400" b="0" dirty="0"/>
            <a:t>identity confusion and </a:t>
          </a:r>
        </a:p>
        <a:p>
          <a:r>
            <a:rPr lang="en-NZ" sz="1400" b="0" dirty="0"/>
            <a:t>identity alteration</a:t>
          </a:r>
          <a:endParaRPr lang="en-US" sz="1400" b="0" dirty="0"/>
        </a:p>
      </dgm:t>
    </dgm:pt>
    <dgm:pt modelId="{634AC33F-E0E6-4E67-AE26-46758CFF3D5A}" type="parTrans" cxnId="{25F23AC4-7305-4263-A22E-E31CF93DBBDC}">
      <dgm:prSet/>
      <dgm:spPr/>
      <dgm:t>
        <a:bodyPr/>
        <a:lstStyle/>
        <a:p>
          <a:endParaRPr lang="en-US"/>
        </a:p>
      </dgm:t>
    </dgm:pt>
    <dgm:pt modelId="{76187550-ED01-43C7-BFE6-73BF901D32A6}" type="sibTrans" cxnId="{25F23AC4-7305-4263-A22E-E31CF93DBBDC}">
      <dgm:prSet/>
      <dgm:spPr/>
      <dgm:t>
        <a:bodyPr/>
        <a:lstStyle/>
        <a:p>
          <a:endParaRPr lang="en-US"/>
        </a:p>
      </dgm:t>
    </dgm:pt>
    <dgm:pt modelId="{C4BF625F-5FD3-4482-8235-F0E651CD6F1F}">
      <dgm:prSet custT="1"/>
      <dgm:spPr/>
      <dgm:t>
        <a:bodyPr/>
        <a:lstStyle/>
        <a:p>
          <a:r>
            <a:rPr lang="en-NZ" sz="1400" b="0" dirty="0"/>
            <a:t>The SCID-D has not yet been updated to reflect the DSM-5 diagnostic criteria</a:t>
          </a:r>
        </a:p>
      </dgm:t>
    </dgm:pt>
    <dgm:pt modelId="{9C4E3E95-4B42-4ACF-9E29-BD519418061D}" type="parTrans" cxnId="{422BFEB7-E7CE-4B8F-97EC-98B1D9DCDAEC}">
      <dgm:prSet/>
      <dgm:spPr/>
      <dgm:t>
        <a:bodyPr/>
        <a:lstStyle/>
        <a:p>
          <a:endParaRPr lang="en-US"/>
        </a:p>
      </dgm:t>
    </dgm:pt>
    <dgm:pt modelId="{291D5F86-0EA4-41F6-BC8D-7EA054FC9432}" type="sibTrans" cxnId="{422BFEB7-E7CE-4B8F-97EC-98B1D9DCDAEC}">
      <dgm:prSet/>
      <dgm:spPr/>
      <dgm:t>
        <a:bodyPr/>
        <a:lstStyle/>
        <a:p>
          <a:endParaRPr lang="en-US" sz="1400"/>
        </a:p>
      </dgm:t>
    </dgm:pt>
    <dgm:pt modelId="{BE83675B-FB6F-4B2B-AE4D-6C2FE7B8F419}">
      <dgm:prSet custT="1"/>
      <dgm:spPr/>
      <dgm:t>
        <a:bodyPr/>
        <a:lstStyle/>
        <a:p>
          <a:r>
            <a:rPr lang="en-NZ" sz="1400" b="1" dirty="0"/>
            <a:t>Can distinguish between</a:t>
          </a:r>
        </a:p>
        <a:p>
          <a:r>
            <a:rPr lang="en-NZ" sz="1400" b="0" dirty="0"/>
            <a:t> all Dissociative Disorders and</a:t>
          </a:r>
        </a:p>
        <a:p>
          <a:r>
            <a:rPr lang="en-NZ" sz="1400" b="0" dirty="0"/>
            <a:t> dissociative or identity symptoms present in Borderline Personality Disorder, Schizophrenia, PTSD, major Depression, and Acute Stress Disorder. </a:t>
          </a:r>
          <a:endParaRPr lang="en-US" sz="1400" b="0" dirty="0"/>
        </a:p>
      </dgm:t>
    </dgm:pt>
    <dgm:pt modelId="{6D37F6ED-0E53-4770-8B2E-5CC54CDDC432}" type="parTrans" cxnId="{678153F6-FDB9-4D6E-B957-2D79BAAEE39F}">
      <dgm:prSet/>
      <dgm:spPr/>
      <dgm:t>
        <a:bodyPr/>
        <a:lstStyle/>
        <a:p>
          <a:endParaRPr lang="en-US"/>
        </a:p>
      </dgm:t>
    </dgm:pt>
    <dgm:pt modelId="{A2959527-CCD5-4699-BC23-E9CCCB649D2D}" type="sibTrans" cxnId="{678153F6-FDB9-4D6E-B957-2D79BAAEE39F}">
      <dgm:prSet/>
      <dgm:spPr/>
      <dgm:t>
        <a:bodyPr/>
        <a:lstStyle/>
        <a:p>
          <a:endParaRPr lang="en-US" sz="1400"/>
        </a:p>
      </dgm:t>
    </dgm:pt>
    <dgm:pt modelId="{55656094-BBA0-4737-959C-580018E0209E}">
      <dgm:prSet custT="1"/>
      <dgm:spPr/>
      <dgm:t>
        <a:bodyPr/>
        <a:lstStyle/>
        <a:p>
          <a:r>
            <a:rPr lang="en-NZ" sz="1400" b="0" dirty="0"/>
            <a:t>277 item interview.</a:t>
          </a:r>
        </a:p>
        <a:p>
          <a:r>
            <a:rPr lang="en-NZ" sz="1400" b="0" dirty="0"/>
            <a:t>45 – 180 mins. to administer. </a:t>
          </a:r>
        </a:p>
        <a:p>
          <a:r>
            <a:rPr lang="en-NZ" sz="1400" b="0" dirty="0"/>
            <a:t>Yields total score for each of the 5 domains.</a:t>
          </a:r>
        </a:p>
        <a:p>
          <a:r>
            <a:rPr lang="en-NZ" sz="1400" b="0" dirty="0"/>
            <a:t>Yields DSM-IV diagnoses of all 5 DD’s</a:t>
          </a:r>
        </a:p>
      </dgm:t>
    </dgm:pt>
    <dgm:pt modelId="{53491A8E-E9EB-40B0-89F9-2E5DB2936DCB}" type="sibTrans" cxnId="{87622602-630F-4F95-8FD5-7DE8D6C94EFD}">
      <dgm:prSet/>
      <dgm:spPr/>
      <dgm:t>
        <a:bodyPr/>
        <a:lstStyle/>
        <a:p>
          <a:endParaRPr lang="en-US" sz="1400"/>
        </a:p>
      </dgm:t>
    </dgm:pt>
    <dgm:pt modelId="{3AC0DD44-42FF-4BD9-BB47-D61857E0ABC4}" type="parTrans" cxnId="{87622602-630F-4F95-8FD5-7DE8D6C94EFD}">
      <dgm:prSet/>
      <dgm:spPr/>
      <dgm:t>
        <a:bodyPr/>
        <a:lstStyle/>
        <a:p>
          <a:endParaRPr lang="en-US"/>
        </a:p>
      </dgm:t>
    </dgm:pt>
    <dgm:pt modelId="{CBD3CA72-4838-4CA8-82F6-C6DBA7D96535}" type="pres">
      <dgm:prSet presAssocID="{134D1B21-1A67-4F10-B04C-61EB43F23F82}" presName="Name0" presStyleCnt="0">
        <dgm:presLayoutVars>
          <dgm:dir/>
          <dgm:resizeHandles val="exact"/>
        </dgm:presLayoutVars>
      </dgm:prSet>
      <dgm:spPr/>
    </dgm:pt>
    <dgm:pt modelId="{21ED1F1A-FE08-4772-AD9A-5B0439436425}" type="pres">
      <dgm:prSet presAssocID="{2C9E7BC9-8C23-4961-ACCE-584683239A1A}" presName="node" presStyleLbl="node1" presStyleIdx="0" presStyleCnt="9">
        <dgm:presLayoutVars>
          <dgm:bulletEnabled val="1"/>
        </dgm:presLayoutVars>
      </dgm:prSet>
      <dgm:spPr/>
    </dgm:pt>
    <dgm:pt modelId="{CC2FCD49-1C0C-4869-85B3-58BD88EE9CF4}" type="pres">
      <dgm:prSet presAssocID="{38C4EAE1-C50A-4079-8D06-FDF1A6058F61}" presName="sibTransSpacerBeforeConnector" presStyleCnt="0"/>
      <dgm:spPr/>
    </dgm:pt>
    <dgm:pt modelId="{EEB0E73F-DFC7-4C60-B6F7-D0434EF44D6D}" type="pres">
      <dgm:prSet presAssocID="{38C4EAE1-C50A-4079-8D06-FDF1A6058F61}" presName="sibTrans" presStyleLbl="node1" presStyleIdx="1" presStyleCnt="9"/>
      <dgm:spPr/>
    </dgm:pt>
    <dgm:pt modelId="{296785E4-3494-4554-83A9-3EAFDA5E9DAC}" type="pres">
      <dgm:prSet presAssocID="{38C4EAE1-C50A-4079-8D06-FDF1A6058F61}" presName="sibTransSpacerAfterConnector" presStyleCnt="0"/>
      <dgm:spPr/>
    </dgm:pt>
    <dgm:pt modelId="{EB3FB63A-EB9C-4CD9-87F7-E36270A292BE}" type="pres">
      <dgm:prSet presAssocID="{C4BF625F-5FD3-4482-8235-F0E651CD6F1F}" presName="node" presStyleLbl="node1" presStyleIdx="2" presStyleCnt="9" custLinFactX="-2840" custLinFactNeighborX="-100000">
        <dgm:presLayoutVars>
          <dgm:bulletEnabled val="1"/>
        </dgm:presLayoutVars>
      </dgm:prSet>
      <dgm:spPr/>
    </dgm:pt>
    <dgm:pt modelId="{CF3BEA29-3A76-4C59-9451-D3BAC6D32EE7}" type="pres">
      <dgm:prSet presAssocID="{291D5F86-0EA4-41F6-BC8D-7EA054FC9432}" presName="sibTransSpacerBeforeConnector" presStyleCnt="0"/>
      <dgm:spPr/>
    </dgm:pt>
    <dgm:pt modelId="{536A1149-D78E-4652-85A7-D0B91A98190F}" type="pres">
      <dgm:prSet presAssocID="{291D5F86-0EA4-41F6-BC8D-7EA054FC9432}" presName="sibTrans" presStyleLbl="node1" presStyleIdx="3" presStyleCnt="9"/>
      <dgm:spPr/>
    </dgm:pt>
    <dgm:pt modelId="{5F0A32FC-D514-403C-A5A1-8CDB424E6623}" type="pres">
      <dgm:prSet presAssocID="{291D5F86-0EA4-41F6-BC8D-7EA054FC9432}" presName="sibTransSpacerAfterConnector" presStyleCnt="0"/>
      <dgm:spPr/>
    </dgm:pt>
    <dgm:pt modelId="{FB043430-D2A5-4EAD-9B13-AFEE1CE383BC}" type="pres">
      <dgm:prSet presAssocID="{55656094-BBA0-4737-959C-580018E0209E}" presName="node" presStyleLbl="node1" presStyleIdx="4" presStyleCnt="9" custLinFactX="228426" custLinFactNeighborX="300000" custLinFactNeighborY="-1689">
        <dgm:presLayoutVars>
          <dgm:bulletEnabled val="1"/>
        </dgm:presLayoutVars>
      </dgm:prSet>
      <dgm:spPr/>
    </dgm:pt>
    <dgm:pt modelId="{59F15A4C-C436-459B-80B0-FD22F26C850A}" type="pres">
      <dgm:prSet presAssocID="{53491A8E-E9EB-40B0-89F9-2E5DB2936DCB}" presName="sibTransSpacerBeforeConnector" presStyleCnt="0"/>
      <dgm:spPr/>
    </dgm:pt>
    <dgm:pt modelId="{787958EB-E586-4FBF-9EE2-490FF2DC66B0}" type="pres">
      <dgm:prSet presAssocID="{53491A8E-E9EB-40B0-89F9-2E5DB2936DCB}" presName="sibTrans" presStyleLbl="node1" presStyleIdx="5" presStyleCnt="9"/>
      <dgm:spPr/>
    </dgm:pt>
    <dgm:pt modelId="{228AFE16-0EAB-4BB9-85A9-51144471AA22}" type="pres">
      <dgm:prSet presAssocID="{53491A8E-E9EB-40B0-89F9-2E5DB2936DCB}" presName="sibTransSpacerAfterConnector" presStyleCnt="0"/>
      <dgm:spPr/>
    </dgm:pt>
    <dgm:pt modelId="{B54137B5-BF6C-4893-8E87-688E3C4E2B89}" type="pres">
      <dgm:prSet presAssocID="{BE83675B-FB6F-4B2B-AE4D-6C2FE7B8F419}" presName="node" presStyleLbl="node1" presStyleIdx="6" presStyleCnt="9">
        <dgm:presLayoutVars>
          <dgm:bulletEnabled val="1"/>
        </dgm:presLayoutVars>
      </dgm:prSet>
      <dgm:spPr/>
    </dgm:pt>
    <dgm:pt modelId="{C59263E2-0145-4AA9-A8A7-960BCCE0CDBF}" type="pres">
      <dgm:prSet presAssocID="{A2959527-CCD5-4699-BC23-E9CCCB649D2D}" presName="sibTransSpacerBeforeConnector" presStyleCnt="0"/>
      <dgm:spPr/>
    </dgm:pt>
    <dgm:pt modelId="{0539DD83-8ECC-48A8-BE98-E042911DFF37}" type="pres">
      <dgm:prSet presAssocID="{A2959527-CCD5-4699-BC23-E9CCCB649D2D}" presName="sibTrans" presStyleLbl="node1" presStyleIdx="7" presStyleCnt="9"/>
      <dgm:spPr/>
    </dgm:pt>
    <dgm:pt modelId="{E0C0858D-954C-4B4E-AA9A-92243B9B269A}" type="pres">
      <dgm:prSet presAssocID="{A2959527-CCD5-4699-BC23-E9CCCB649D2D}" presName="sibTransSpacerAfterConnector" presStyleCnt="0"/>
      <dgm:spPr/>
    </dgm:pt>
    <dgm:pt modelId="{ACB52F04-B1CF-415A-8582-4CCE5C4EDC4F}" type="pres">
      <dgm:prSet presAssocID="{A66ACFFB-64A5-42F4-87A2-391CF08CC924}" presName="node" presStyleLbl="node1" presStyleIdx="8" presStyleCnt="9" custLinFactX="-228007" custLinFactNeighborX="-300000" custLinFactNeighborY="455">
        <dgm:presLayoutVars>
          <dgm:bulletEnabled val="1"/>
        </dgm:presLayoutVars>
      </dgm:prSet>
      <dgm:spPr/>
    </dgm:pt>
  </dgm:ptLst>
  <dgm:cxnLst>
    <dgm:cxn modelId="{87622602-630F-4F95-8FD5-7DE8D6C94EFD}" srcId="{134D1B21-1A67-4F10-B04C-61EB43F23F82}" destId="{55656094-BBA0-4737-959C-580018E0209E}" srcOrd="2" destOrd="0" parTransId="{3AC0DD44-42FF-4BD9-BB47-D61857E0ABC4}" sibTransId="{53491A8E-E9EB-40B0-89F9-2E5DB2936DCB}"/>
    <dgm:cxn modelId="{61029D11-B58E-406A-9F41-E1297F4E5870}" type="presOf" srcId="{38C4EAE1-C50A-4079-8D06-FDF1A6058F61}" destId="{EEB0E73F-DFC7-4C60-B6F7-D0434EF44D6D}" srcOrd="0" destOrd="0" presId="urn:microsoft.com/office/officeart/2016/7/layout/BasicProcessNew"/>
    <dgm:cxn modelId="{A27FEE19-8A9A-4CF7-88A8-9452E64C12F9}" type="presOf" srcId="{134D1B21-1A67-4F10-B04C-61EB43F23F82}" destId="{CBD3CA72-4838-4CA8-82F6-C6DBA7D96535}" srcOrd="0" destOrd="0" presId="urn:microsoft.com/office/officeart/2016/7/layout/BasicProcessNew"/>
    <dgm:cxn modelId="{5B69502F-F256-42EF-A691-09AC7B2B864A}" type="presOf" srcId="{A66ACFFB-64A5-42F4-87A2-391CF08CC924}" destId="{ACB52F04-B1CF-415A-8582-4CCE5C4EDC4F}" srcOrd="0" destOrd="0" presId="urn:microsoft.com/office/officeart/2016/7/layout/BasicProcessNew"/>
    <dgm:cxn modelId="{56972859-6278-4935-A4D2-E74745DA09C9}" type="presOf" srcId="{2C9E7BC9-8C23-4961-ACCE-584683239A1A}" destId="{21ED1F1A-FE08-4772-AD9A-5B0439436425}" srcOrd="0" destOrd="0" presId="urn:microsoft.com/office/officeart/2016/7/layout/BasicProcessNew"/>
    <dgm:cxn modelId="{B3B9D990-9F55-400B-9F79-51F64596B35A}" type="presOf" srcId="{A2959527-CCD5-4699-BC23-E9CCCB649D2D}" destId="{0539DD83-8ECC-48A8-BE98-E042911DFF37}" srcOrd="0" destOrd="0" presId="urn:microsoft.com/office/officeart/2016/7/layout/BasicProcessNew"/>
    <dgm:cxn modelId="{985E44A7-6DC5-48EE-A196-CE3B82C31594}" type="presOf" srcId="{BE83675B-FB6F-4B2B-AE4D-6C2FE7B8F419}" destId="{B54137B5-BF6C-4893-8E87-688E3C4E2B89}" srcOrd="0" destOrd="0" presId="urn:microsoft.com/office/officeart/2016/7/layout/BasicProcessNew"/>
    <dgm:cxn modelId="{472085B1-ED88-43F3-AE89-986A5084E0A5}" type="presOf" srcId="{53491A8E-E9EB-40B0-89F9-2E5DB2936DCB}" destId="{787958EB-E586-4FBF-9EE2-490FF2DC66B0}" srcOrd="0" destOrd="0" presId="urn:microsoft.com/office/officeart/2016/7/layout/BasicProcessNew"/>
    <dgm:cxn modelId="{422BFEB7-E7CE-4B8F-97EC-98B1D9DCDAEC}" srcId="{134D1B21-1A67-4F10-B04C-61EB43F23F82}" destId="{C4BF625F-5FD3-4482-8235-F0E651CD6F1F}" srcOrd="1" destOrd="0" parTransId="{9C4E3E95-4B42-4ACF-9E29-BD519418061D}" sibTransId="{291D5F86-0EA4-41F6-BC8D-7EA054FC9432}"/>
    <dgm:cxn modelId="{146C30BD-345B-4E6D-9851-B066C3B45F98}" type="presOf" srcId="{C4BF625F-5FD3-4482-8235-F0E651CD6F1F}" destId="{EB3FB63A-EB9C-4CD9-87F7-E36270A292BE}" srcOrd="0" destOrd="0" presId="urn:microsoft.com/office/officeart/2016/7/layout/BasicProcessNew"/>
    <dgm:cxn modelId="{25F23AC4-7305-4263-A22E-E31CF93DBBDC}" srcId="{134D1B21-1A67-4F10-B04C-61EB43F23F82}" destId="{A66ACFFB-64A5-42F4-87A2-391CF08CC924}" srcOrd="4" destOrd="0" parTransId="{634AC33F-E0E6-4E67-AE26-46758CFF3D5A}" sibTransId="{76187550-ED01-43C7-BFE6-73BF901D32A6}"/>
    <dgm:cxn modelId="{5B3999C4-C31D-429F-8B13-400DD4BE3293}" srcId="{134D1B21-1A67-4F10-B04C-61EB43F23F82}" destId="{2C9E7BC9-8C23-4961-ACCE-584683239A1A}" srcOrd="0" destOrd="0" parTransId="{BFDFEA15-7B2E-4845-AFA7-A5731FE02353}" sibTransId="{38C4EAE1-C50A-4079-8D06-FDF1A6058F61}"/>
    <dgm:cxn modelId="{1DC4FDC5-D762-4FA0-A31A-65909EF7797A}" type="presOf" srcId="{291D5F86-0EA4-41F6-BC8D-7EA054FC9432}" destId="{536A1149-D78E-4652-85A7-D0B91A98190F}" srcOrd="0" destOrd="0" presId="urn:microsoft.com/office/officeart/2016/7/layout/BasicProcessNew"/>
    <dgm:cxn modelId="{8528A6CC-53CA-47AF-A95A-C876C18865CB}" type="presOf" srcId="{55656094-BBA0-4737-959C-580018E0209E}" destId="{FB043430-D2A5-4EAD-9B13-AFEE1CE383BC}" srcOrd="0" destOrd="0" presId="urn:microsoft.com/office/officeart/2016/7/layout/BasicProcessNew"/>
    <dgm:cxn modelId="{678153F6-FDB9-4D6E-B957-2D79BAAEE39F}" srcId="{134D1B21-1A67-4F10-B04C-61EB43F23F82}" destId="{BE83675B-FB6F-4B2B-AE4D-6C2FE7B8F419}" srcOrd="3" destOrd="0" parTransId="{6D37F6ED-0E53-4770-8B2E-5CC54CDDC432}" sibTransId="{A2959527-CCD5-4699-BC23-E9CCCB649D2D}"/>
    <dgm:cxn modelId="{3CFEDA56-2DE7-454C-9452-FF43489F31FC}" type="presParOf" srcId="{CBD3CA72-4838-4CA8-82F6-C6DBA7D96535}" destId="{21ED1F1A-FE08-4772-AD9A-5B0439436425}" srcOrd="0" destOrd="0" presId="urn:microsoft.com/office/officeart/2016/7/layout/BasicProcessNew"/>
    <dgm:cxn modelId="{B1761833-931F-4A58-A434-E8C48F4F4D76}" type="presParOf" srcId="{CBD3CA72-4838-4CA8-82F6-C6DBA7D96535}" destId="{CC2FCD49-1C0C-4869-85B3-58BD88EE9CF4}" srcOrd="1" destOrd="0" presId="urn:microsoft.com/office/officeart/2016/7/layout/BasicProcessNew"/>
    <dgm:cxn modelId="{4E55C3AC-A4F5-4161-8FCD-EC78A83C4DF2}" type="presParOf" srcId="{CBD3CA72-4838-4CA8-82F6-C6DBA7D96535}" destId="{EEB0E73F-DFC7-4C60-B6F7-D0434EF44D6D}" srcOrd="2" destOrd="0" presId="urn:microsoft.com/office/officeart/2016/7/layout/BasicProcessNew"/>
    <dgm:cxn modelId="{E9A97A26-A045-46D6-A2AF-3E0B7064EF1D}" type="presParOf" srcId="{CBD3CA72-4838-4CA8-82F6-C6DBA7D96535}" destId="{296785E4-3494-4554-83A9-3EAFDA5E9DAC}" srcOrd="3" destOrd="0" presId="urn:microsoft.com/office/officeart/2016/7/layout/BasicProcessNew"/>
    <dgm:cxn modelId="{9326FF99-820E-478A-96EF-EF288448E687}" type="presParOf" srcId="{CBD3CA72-4838-4CA8-82F6-C6DBA7D96535}" destId="{EB3FB63A-EB9C-4CD9-87F7-E36270A292BE}" srcOrd="4" destOrd="0" presId="urn:microsoft.com/office/officeart/2016/7/layout/BasicProcessNew"/>
    <dgm:cxn modelId="{AEA208E7-FE53-43D7-9A0E-E44F0E376D06}" type="presParOf" srcId="{CBD3CA72-4838-4CA8-82F6-C6DBA7D96535}" destId="{CF3BEA29-3A76-4C59-9451-D3BAC6D32EE7}" srcOrd="5" destOrd="0" presId="urn:microsoft.com/office/officeart/2016/7/layout/BasicProcessNew"/>
    <dgm:cxn modelId="{65652912-5370-4088-925A-DDC1CDAAAD0D}" type="presParOf" srcId="{CBD3CA72-4838-4CA8-82F6-C6DBA7D96535}" destId="{536A1149-D78E-4652-85A7-D0B91A98190F}" srcOrd="6" destOrd="0" presId="urn:microsoft.com/office/officeart/2016/7/layout/BasicProcessNew"/>
    <dgm:cxn modelId="{39DCEB2E-F255-4934-B0FC-16A67A581076}" type="presParOf" srcId="{CBD3CA72-4838-4CA8-82F6-C6DBA7D96535}" destId="{5F0A32FC-D514-403C-A5A1-8CDB424E6623}" srcOrd="7" destOrd="0" presId="urn:microsoft.com/office/officeart/2016/7/layout/BasicProcessNew"/>
    <dgm:cxn modelId="{666AE417-50C1-4FC6-9804-34C7BDA789C6}" type="presParOf" srcId="{CBD3CA72-4838-4CA8-82F6-C6DBA7D96535}" destId="{FB043430-D2A5-4EAD-9B13-AFEE1CE383BC}" srcOrd="8" destOrd="0" presId="urn:microsoft.com/office/officeart/2016/7/layout/BasicProcessNew"/>
    <dgm:cxn modelId="{C2391EE3-6AC8-4139-93F4-03838643D5CD}" type="presParOf" srcId="{CBD3CA72-4838-4CA8-82F6-C6DBA7D96535}" destId="{59F15A4C-C436-459B-80B0-FD22F26C850A}" srcOrd="9" destOrd="0" presId="urn:microsoft.com/office/officeart/2016/7/layout/BasicProcessNew"/>
    <dgm:cxn modelId="{CC562499-E042-4FCB-ADFA-ABCAB7881A61}" type="presParOf" srcId="{CBD3CA72-4838-4CA8-82F6-C6DBA7D96535}" destId="{787958EB-E586-4FBF-9EE2-490FF2DC66B0}" srcOrd="10" destOrd="0" presId="urn:microsoft.com/office/officeart/2016/7/layout/BasicProcessNew"/>
    <dgm:cxn modelId="{4EAFA4DC-0736-47D2-8199-D764EE6A913D}" type="presParOf" srcId="{CBD3CA72-4838-4CA8-82F6-C6DBA7D96535}" destId="{228AFE16-0EAB-4BB9-85A9-51144471AA22}" srcOrd="11" destOrd="0" presId="urn:microsoft.com/office/officeart/2016/7/layout/BasicProcessNew"/>
    <dgm:cxn modelId="{EDDACE52-4456-42DB-BFB6-28807E86D4DB}" type="presParOf" srcId="{CBD3CA72-4838-4CA8-82F6-C6DBA7D96535}" destId="{B54137B5-BF6C-4893-8E87-688E3C4E2B89}" srcOrd="12" destOrd="0" presId="urn:microsoft.com/office/officeart/2016/7/layout/BasicProcessNew"/>
    <dgm:cxn modelId="{F9526F92-F045-4518-8F31-5E5E6F79CD93}" type="presParOf" srcId="{CBD3CA72-4838-4CA8-82F6-C6DBA7D96535}" destId="{C59263E2-0145-4AA9-A8A7-960BCCE0CDBF}" srcOrd="13" destOrd="0" presId="urn:microsoft.com/office/officeart/2016/7/layout/BasicProcessNew"/>
    <dgm:cxn modelId="{53D0725E-560C-440D-8CC0-0B430D7CD689}" type="presParOf" srcId="{CBD3CA72-4838-4CA8-82F6-C6DBA7D96535}" destId="{0539DD83-8ECC-48A8-BE98-E042911DFF37}" srcOrd="14" destOrd="0" presId="urn:microsoft.com/office/officeart/2016/7/layout/BasicProcessNew"/>
    <dgm:cxn modelId="{8A5BC8B4-6928-4DA8-A5AC-9274B7EF0173}" type="presParOf" srcId="{CBD3CA72-4838-4CA8-82F6-C6DBA7D96535}" destId="{E0C0858D-954C-4B4E-AA9A-92243B9B269A}" srcOrd="15" destOrd="0" presId="urn:microsoft.com/office/officeart/2016/7/layout/BasicProcessNew"/>
    <dgm:cxn modelId="{83C5E952-9BBD-4F34-96C6-77B52F889E0C}" type="presParOf" srcId="{CBD3CA72-4838-4CA8-82F6-C6DBA7D96535}" destId="{ACB52F04-B1CF-415A-8582-4CCE5C4EDC4F}" srcOrd="16" destOrd="0" presId="urn:microsoft.com/office/officeart/2016/7/layout/Basic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34D1B21-1A67-4F10-B04C-61EB43F23F82}" type="doc">
      <dgm:prSet loTypeId="urn:microsoft.com/office/officeart/2016/7/layout/BasicProcessNew" loCatId="process" qsTypeId="urn:microsoft.com/office/officeart/2005/8/quickstyle/simple1" qsCatId="simple" csTypeId="urn:microsoft.com/office/officeart/2005/8/colors/colorful2" csCatId="colorful" phldr="1"/>
      <dgm:spPr/>
      <dgm:t>
        <a:bodyPr/>
        <a:lstStyle/>
        <a:p>
          <a:endParaRPr lang="en-US"/>
        </a:p>
      </dgm:t>
    </dgm:pt>
    <dgm:pt modelId="{2C9E7BC9-8C23-4961-ACCE-584683239A1A}">
      <dgm:prSet custT="1"/>
      <dgm:spPr/>
      <dgm:t>
        <a:bodyPr/>
        <a:lstStyle/>
        <a:p>
          <a:endParaRPr lang="en-US" sz="1600" dirty="0"/>
        </a:p>
        <a:p>
          <a:r>
            <a:rPr lang="en-US" sz="1600" dirty="0"/>
            <a:t>20 item self report instrument explicitly conceptualized as a measure of somatoform dissociation.</a:t>
          </a:r>
        </a:p>
        <a:p>
          <a:r>
            <a:rPr lang="en-US" sz="1600" dirty="0"/>
            <a:t>5 point Likert Scale </a:t>
          </a:r>
        </a:p>
      </dgm:t>
    </dgm:pt>
    <dgm:pt modelId="{BFDFEA15-7B2E-4845-AFA7-A5731FE02353}" type="parTrans" cxnId="{5B3999C4-C31D-429F-8B13-400DD4BE3293}">
      <dgm:prSet/>
      <dgm:spPr/>
      <dgm:t>
        <a:bodyPr/>
        <a:lstStyle/>
        <a:p>
          <a:endParaRPr lang="en-US"/>
        </a:p>
      </dgm:t>
    </dgm:pt>
    <dgm:pt modelId="{38C4EAE1-C50A-4079-8D06-FDF1A6058F61}" type="sibTrans" cxnId="{5B3999C4-C31D-429F-8B13-400DD4BE3293}">
      <dgm:prSet/>
      <dgm:spPr/>
      <dgm:t>
        <a:bodyPr/>
        <a:lstStyle/>
        <a:p>
          <a:endParaRPr lang="en-US" sz="1600"/>
        </a:p>
      </dgm:t>
    </dgm:pt>
    <dgm:pt modelId="{C4BF625F-5FD3-4482-8235-F0E651CD6F1F}">
      <dgm:prSet custT="1"/>
      <dgm:spPr/>
      <dgm:t>
        <a:bodyPr/>
        <a:lstStyle/>
        <a:p>
          <a:r>
            <a:rPr lang="en-NZ" sz="1600" b="1" dirty="0"/>
            <a:t>Measures physical symptoms common in people with Dissociative Disorders</a:t>
          </a:r>
          <a:endParaRPr lang="en-NZ" sz="1600" dirty="0"/>
        </a:p>
      </dgm:t>
    </dgm:pt>
    <dgm:pt modelId="{9C4E3E95-4B42-4ACF-9E29-BD519418061D}" type="parTrans" cxnId="{422BFEB7-E7CE-4B8F-97EC-98B1D9DCDAEC}">
      <dgm:prSet/>
      <dgm:spPr/>
      <dgm:t>
        <a:bodyPr/>
        <a:lstStyle/>
        <a:p>
          <a:endParaRPr lang="en-US"/>
        </a:p>
      </dgm:t>
    </dgm:pt>
    <dgm:pt modelId="{291D5F86-0EA4-41F6-BC8D-7EA054FC9432}" type="sibTrans" cxnId="{422BFEB7-E7CE-4B8F-97EC-98B1D9DCDAEC}">
      <dgm:prSet/>
      <dgm:spPr/>
      <dgm:t>
        <a:bodyPr/>
        <a:lstStyle/>
        <a:p>
          <a:endParaRPr lang="en-US" sz="1600"/>
        </a:p>
      </dgm:t>
    </dgm:pt>
    <dgm:pt modelId="{DF08EC60-9985-4054-A754-94020501315B}">
      <dgm:prSet custT="1"/>
      <dgm:spPr/>
      <dgm:t>
        <a:bodyPr/>
        <a:lstStyle/>
        <a:p>
          <a:r>
            <a:rPr lang="en-US" sz="1600"/>
            <a:t>Shorter version SDQ-5 is composed of five items from the SDQ-20. = screening instrument for dissociative disorders and correlates well with findings from the longer inventory.</a:t>
          </a:r>
          <a:endParaRPr lang="en-US" sz="1600" dirty="0"/>
        </a:p>
      </dgm:t>
    </dgm:pt>
    <dgm:pt modelId="{9E832653-D822-4A64-BBBD-17977AA05B58}" type="parTrans" cxnId="{1BAA1C1F-76EC-4A21-B034-DB7E99CAADE2}">
      <dgm:prSet/>
      <dgm:spPr/>
      <dgm:t>
        <a:bodyPr/>
        <a:lstStyle/>
        <a:p>
          <a:endParaRPr lang="en-US"/>
        </a:p>
      </dgm:t>
    </dgm:pt>
    <dgm:pt modelId="{ECFBA4F2-BC49-4C7A-8D6A-30A90E6F2032}" type="sibTrans" cxnId="{1BAA1C1F-76EC-4A21-B034-DB7E99CAADE2}">
      <dgm:prSet/>
      <dgm:spPr/>
      <dgm:t>
        <a:bodyPr/>
        <a:lstStyle/>
        <a:p>
          <a:endParaRPr lang="en-US"/>
        </a:p>
      </dgm:t>
    </dgm:pt>
    <dgm:pt modelId="{FE0C820F-8FE5-4AB5-9309-B6AE8E533A66}">
      <dgm:prSet custT="1"/>
      <dgm:spPr/>
      <dgm:t>
        <a:bodyPr/>
        <a:lstStyle/>
        <a:p>
          <a:r>
            <a:rPr lang="en-NZ" sz="1600" b="1" dirty="0"/>
            <a:t>Tunnel vision, psychogenic blindness, auditory distancing, numbness/insensitivity to pain), other conversion disorder symptoms (e.g., psychogenic paralysis and non-epileptic seizures), genital symptoms (difficulty urinating, genital pain that does not occur during intercourse)</a:t>
          </a:r>
          <a:endParaRPr lang="en-US" sz="1600" dirty="0"/>
        </a:p>
      </dgm:t>
    </dgm:pt>
    <dgm:pt modelId="{EDF62383-226C-423B-AC3A-7F736080B5F3}" type="parTrans" cxnId="{39D57CAF-86B5-49E1-887E-3A91E4C64CEF}">
      <dgm:prSet/>
      <dgm:spPr/>
      <dgm:t>
        <a:bodyPr/>
        <a:lstStyle/>
        <a:p>
          <a:endParaRPr lang="en-US"/>
        </a:p>
      </dgm:t>
    </dgm:pt>
    <dgm:pt modelId="{4BDA5C75-D18E-4C6F-85DE-8A19F5F2C464}" type="sibTrans" cxnId="{39D57CAF-86B5-49E1-887E-3A91E4C64CEF}">
      <dgm:prSet/>
      <dgm:spPr/>
      <dgm:t>
        <a:bodyPr/>
        <a:lstStyle/>
        <a:p>
          <a:endParaRPr lang="en-US" sz="1600"/>
        </a:p>
      </dgm:t>
    </dgm:pt>
    <dgm:pt modelId="{CBD3CA72-4838-4CA8-82F6-C6DBA7D96535}" type="pres">
      <dgm:prSet presAssocID="{134D1B21-1A67-4F10-B04C-61EB43F23F82}" presName="Name0" presStyleCnt="0">
        <dgm:presLayoutVars>
          <dgm:dir/>
          <dgm:resizeHandles val="exact"/>
        </dgm:presLayoutVars>
      </dgm:prSet>
      <dgm:spPr/>
    </dgm:pt>
    <dgm:pt modelId="{21ED1F1A-FE08-4772-AD9A-5B0439436425}" type="pres">
      <dgm:prSet presAssocID="{2C9E7BC9-8C23-4961-ACCE-584683239A1A}" presName="node" presStyleLbl="node1" presStyleIdx="0" presStyleCnt="7" custLinFactNeighborX="-17607" custLinFactNeighborY="-1072">
        <dgm:presLayoutVars>
          <dgm:bulletEnabled val="1"/>
        </dgm:presLayoutVars>
      </dgm:prSet>
      <dgm:spPr/>
    </dgm:pt>
    <dgm:pt modelId="{CC2FCD49-1C0C-4869-85B3-58BD88EE9CF4}" type="pres">
      <dgm:prSet presAssocID="{38C4EAE1-C50A-4079-8D06-FDF1A6058F61}" presName="sibTransSpacerBeforeConnector" presStyleCnt="0"/>
      <dgm:spPr/>
    </dgm:pt>
    <dgm:pt modelId="{EEB0E73F-DFC7-4C60-B6F7-D0434EF44D6D}" type="pres">
      <dgm:prSet presAssocID="{38C4EAE1-C50A-4079-8D06-FDF1A6058F61}" presName="sibTrans" presStyleLbl="node1" presStyleIdx="1" presStyleCnt="7"/>
      <dgm:spPr/>
    </dgm:pt>
    <dgm:pt modelId="{296785E4-3494-4554-83A9-3EAFDA5E9DAC}" type="pres">
      <dgm:prSet presAssocID="{38C4EAE1-C50A-4079-8D06-FDF1A6058F61}" presName="sibTransSpacerAfterConnector" presStyleCnt="0"/>
      <dgm:spPr/>
    </dgm:pt>
    <dgm:pt modelId="{EB3FB63A-EB9C-4CD9-87F7-E36270A292BE}" type="pres">
      <dgm:prSet presAssocID="{C4BF625F-5FD3-4482-8235-F0E651CD6F1F}" presName="node" presStyleLbl="node1" presStyleIdx="2" presStyleCnt="7">
        <dgm:presLayoutVars>
          <dgm:bulletEnabled val="1"/>
        </dgm:presLayoutVars>
      </dgm:prSet>
      <dgm:spPr/>
    </dgm:pt>
    <dgm:pt modelId="{CF3BEA29-3A76-4C59-9451-D3BAC6D32EE7}" type="pres">
      <dgm:prSet presAssocID="{291D5F86-0EA4-41F6-BC8D-7EA054FC9432}" presName="sibTransSpacerBeforeConnector" presStyleCnt="0"/>
      <dgm:spPr/>
    </dgm:pt>
    <dgm:pt modelId="{536A1149-D78E-4652-85A7-D0B91A98190F}" type="pres">
      <dgm:prSet presAssocID="{291D5F86-0EA4-41F6-BC8D-7EA054FC9432}" presName="sibTrans" presStyleLbl="node1" presStyleIdx="3" presStyleCnt="7"/>
      <dgm:spPr/>
    </dgm:pt>
    <dgm:pt modelId="{5F0A32FC-D514-403C-A5A1-8CDB424E6623}" type="pres">
      <dgm:prSet presAssocID="{291D5F86-0EA4-41F6-BC8D-7EA054FC9432}" presName="sibTransSpacerAfterConnector" presStyleCnt="0"/>
      <dgm:spPr/>
    </dgm:pt>
    <dgm:pt modelId="{3E765A67-39CF-4A01-9249-2E567B35F018}" type="pres">
      <dgm:prSet presAssocID="{FE0C820F-8FE5-4AB5-9309-B6AE8E533A66}" presName="node" presStyleLbl="node1" presStyleIdx="4" presStyleCnt="7">
        <dgm:presLayoutVars>
          <dgm:bulletEnabled val="1"/>
        </dgm:presLayoutVars>
      </dgm:prSet>
      <dgm:spPr/>
    </dgm:pt>
    <dgm:pt modelId="{B8B6E5B1-29F6-4216-A38C-EF8F19D2FE33}" type="pres">
      <dgm:prSet presAssocID="{4BDA5C75-D18E-4C6F-85DE-8A19F5F2C464}" presName="sibTransSpacerBeforeConnector" presStyleCnt="0"/>
      <dgm:spPr/>
    </dgm:pt>
    <dgm:pt modelId="{01A1F6CF-D137-4CD1-9CD4-01CA531A42DE}" type="pres">
      <dgm:prSet presAssocID="{4BDA5C75-D18E-4C6F-85DE-8A19F5F2C464}" presName="sibTrans" presStyleLbl="node1" presStyleIdx="5" presStyleCnt="7"/>
      <dgm:spPr/>
    </dgm:pt>
    <dgm:pt modelId="{5CA01807-A4DB-4322-ACAB-503EDCBD6C91}" type="pres">
      <dgm:prSet presAssocID="{4BDA5C75-D18E-4C6F-85DE-8A19F5F2C464}" presName="sibTransSpacerAfterConnector" presStyleCnt="0"/>
      <dgm:spPr/>
    </dgm:pt>
    <dgm:pt modelId="{F013F189-E97D-485D-8AF5-015ABE8AC7C4}" type="pres">
      <dgm:prSet presAssocID="{DF08EC60-9985-4054-A754-94020501315B}" presName="node" presStyleLbl="node1" presStyleIdx="6" presStyleCnt="7">
        <dgm:presLayoutVars>
          <dgm:bulletEnabled val="1"/>
        </dgm:presLayoutVars>
      </dgm:prSet>
      <dgm:spPr/>
    </dgm:pt>
  </dgm:ptLst>
  <dgm:cxnLst>
    <dgm:cxn modelId="{61029D11-B58E-406A-9F41-E1297F4E5870}" type="presOf" srcId="{38C4EAE1-C50A-4079-8D06-FDF1A6058F61}" destId="{EEB0E73F-DFC7-4C60-B6F7-D0434EF44D6D}" srcOrd="0" destOrd="0" presId="urn:microsoft.com/office/officeart/2016/7/layout/BasicProcessNew"/>
    <dgm:cxn modelId="{A27FEE19-8A9A-4CF7-88A8-9452E64C12F9}" type="presOf" srcId="{134D1B21-1A67-4F10-B04C-61EB43F23F82}" destId="{CBD3CA72-4838-4CA8-82F6-C6DBA7D96535}" srcOrd="0" destOrd="0" presId="urn:microsoft.com/office/officeart/2016/7/layout/BasicProcessNew"/>
    <dgm:cxn modelId="{1BAA1C1F-76EC-4A21-B034-DB7E99CAADE2}" srcId="{134D1B21-1A67-4F10-B04C-61EB43F23F82}" destId="{DF08EC60-9985-4054-A754-94020501315B}" srcOrd="3" destOrd="0" parTransId="{9E832653-D822-4A64-BBBD-17977AA05B58}" sibTransId="{ECFBA4F2-BC49-4C7A-8D6A-30A90E6F2032}"/>
    <dgm:cxn modelId="{56972859-6278-4935-A4D2-E74745DA09C9}" type="presOf" srcId="{2C9E7BC9-8C23-4961-ACCE-584683239A1A}" destId="{21ED1F1A-FE08-4772-AD9A-5B0439436425}" srcOrd="0" destOrd="0" presId="urn:microsoft.com/office/officeart/2016/7/layout/BasicProcessNew"/>
    <dgm:cxn modelId="{39D57CAF-86B5-49E1-887E-3A91E4C64CEF}" srcId="{134D1B21-1A67-4F10-B04C-61EB43F23F82}" destId="{FE0C820F-8FE5-4AB5-9309-B6AE8E533A66}" srcOrd="2" destOrd="0" parTransId="{EDF62383-226C-423B-AC3A-7F736080B5F3}" sibTransId="{4BDA5C75-D18E-4C6F-85DE-8A19F5F2C464}"/>
    <dgm:cxn modelId="{422BFEB7-E7CE-4B8F-97EC-98B1D9DCDAEC}" srcId="{134D1B21-1A67-4F10-B04C-61EB43F23F82}" destId="{C4BF625F-5FD3-4482-8235-F0E651CD6F1F}" srcOrd="1" destOrd="0" parTransId="{9C4E3E95-4B42-4ACF-9E29-BD519418061D}" sibTransId="{291D5F86-0EA4-41F6-BC8D-7EA054FC9432}"/>
    <dgm:cxn modelId="{AB40D2BA-DBD0-42C4-BA53-AE8EFDBB8DA7}" type="presOf" srcId="{DF08EC60-9985-4054-A754-94020501315B}" destId="{F013F189-E97D-485D-8AF5-015ABE8AC7C4}" srcOrd="0" destOrd="0" presId="urn:microsoft.com/office/officeart/2016/7/layout/BasicProcessNew"/>
    <dgm:cxn modelId="{146C30BD-345B-4E6D-9851-B066C3B45F98}" type="presOf" srcId="{C4BF625F-5FD3-4482-8235-F0E651CD6F1F}" destId="{EB3FB63A-EB9C-4CD9-87F7-E36270A292BE}" srcOrd="0" destOrd="0" presId="urn:microsoft.com/office/officeart/2016/7/layout/BasicProcessNew"/>
    <dgm:cxn modelId="{5B3999C4-C31D-429F-8B13-400DD4BE3293}" srcId="{134D1B21-1A67-4F10-B04C-61EB43F23F82}" destId="{2C9E7BC9-8C23-4961-ACCE-584683239A1A}" srcOrd="0" destOrd="0" parTransId="{BFDFEA15-7B2E-4845-AFA7-A5731FE02353}" sibTransId="{38C4EAE1-C50A-4079-8D06-FDF1A6058F61}"/>
    <dgm:cxn modelId="{1DC4FDC5-D762-4FA0-A31A-65909EF7797A}" type="presOf" srcId="{291D5F86-0EA4-41F6-BC8D-7EA054FC9432}" destId="{536A1149-D78E-4652-85A7-D0B91A98190F}" srcOrd="0" destOrd="0" presId="urn:microsoft.com/office/officeart/2016/7/layout/BasicProcessNew"/>
    <dgm:cxn modelId="{02890ADF-8CDA-47FB-B3E6-58B8774A172B}" type="presOf" srcId="{FE0C820F-8FE5-4AB5-9309-B6AE8E533A66}" destId="{3E765A67-39CF-4A01-9249-2E567B35F018}" srcOrd="0" destOrd="0" presId="urn:microsoft.com/office/officeart/2016/7/layout/BasicProcessNew"/>
    <dgm:cxn modelId="{932C76EC-03C9-487E-A3B3-53478BAE3DD8}" type="presOf" srcId="{4BDA5C75-D18E-4C6F-85DE-8A19F5F2C464}" destId="{01A1F6CF-D137-4CD1-9CD4-01CA531A42DE}" srcOrd="0" destOrd="0" presId="urn:microsoft.com/office/officeart/2016/7/layout/BasicProcessNew"/>
    <dgm:cxn modelId="{3CFEDA56-2DE7-454C-9452-FF43489F31FC}" type="presParOf" srcId="{CBD3CA72-4838-4CA8-82F6-C6DBA7D96535}" destId="{21ED1F1A-FE08-4772-AD9A-5B0439436425}" srcOrd="0" destOrd="0" presId="urn:microsoft.com/office/officeart/2016/7/layout/BasicProcessNew"/>
    <dgm:cxn modelId="{B1761833-931F-4A58-A434-E8C48F4F4D76}" type="presParOf" srcId="{CBD3CA72-4838-4CA8-82F6-C6DBA7D96535}" destId="{CC2FCD49-1C0C-4869-85B3-58BD88EE9CF4}" srcOrd="1" destOrd="0" presId="urn:microsoft.com/office/officeart/2016/7/layout/BasicProcessNew"/>
    <dgm:cxn modelId="{4E55C3AC-A4F5-4161-8FCD-EC78A83C4DF2}" type="presParOf" srcId="{CBD3CA72-4838-4CA8-82F6-C6DBA7D96535}" destId="{EEB0E73F-DFC7-4C60-B6F7-D0434EF44D6D}" srcOrd="2" destOrd="0" presId="urn:microsoft.com/office/officeart/2016/7/layout/BasicProcessNew"/>
    <dgm:cxn modelId="{E9A97A26-A045-46D6-A2AF-3E0B7064EF1D}" type="presParOf" srcId="{CBD3CA72-4838-4CA8-82F6-C6DBA7D96535}" destId="{296785E4-3494-4554-83A9-3EAFDA5E9DAC}" srcOrd="3" destOrd="0" presId="urn:microsoft.com/office/officeart/2016/7/layout/BasicProcessNew"/>
    <dgm:cxn modelId="{9326FF99-820E-478A-96EF-EF288448E687}" type="presParOf" srcId="{CBD3CA72-4838-4CA8-82F6-C6DBA7D96535}" destId="{EB3FB63A-EB9C-4CD9-87F7-E36270A292BE}" srcOrd="4" destOrd="0" presId="urn:microsoft.com/office/officeart/2016/7/layout/BasicProcessNew"/>
    <dgm:cxn modelId="{AEA208E7-FE53-43D7-9A0E-E44F0E376D06}" type="presParOf" srcId="{CBD3CA72-4838-4CA8-82F6-C6DBA7D96535}" destId="{CF3BEA29-3A76-4C59-9451-D3BAC6D32EE7}" srcOrd="5" destOrd="0" presId="urn:microsoft.com/office/officeart/2016/7/layout/BasicProcessNew"/>
    <dgm:cxn modelId="{65652912-5370-4088-925A-DDC1CDAAAD0D}" type="presParOf" srcId="{CBD3CA72-4838-4CA8-82F6-C6DBA7D96535}" destId="{536A1149-D78E-4652-85A7-D0B91A98190F}" srcOrd="6" destOrd="0" presId="urn:microsoft.com/office/officeart/2016/7/layout/BasicProcessNew"/>
    <dgm:cxn modelId="{39DCEB2E-F255-4934-B0FC-16A67A581076}" type="presParOf" srcId="{CBD3CA72-4838-4CA8-82F6-C6DBA7D96535}" destId="{5F0A32FC-D514-403C-A5A1-8CDB424E6623}" srcOrd="7" destOrd="0" presId="urn:microsoft.com/office/officeart/2016/7/layout/BasicProcessNew"/>
    <dgm:cxn modelId="{F68CCFFA-E587-438D-A516-B2546FFDBF85}" type="presParOf" srcId="{CBD3CA72-4838-4CA8-82F6-C6DBA7D96535}" destId="{3E765A67-39CF-4A01-9249-2E567B35F018}" srcOrd="8" destOrd="0" presId="urn:microsoft.com/office/officeart/2016/7/layout/BasicProcessNew"/>
    <dgm:cxn modelId="{503E24A5-6D2E-496F-BECA-A538F72B3B8A}" type="presParOf" srcId="{CBD3CA72-4838-4CA8-82F6-C6DBA7D96535}" destId="{B8B6E5B1-29F6-4216-A38C-EF8F19D2FE33}" srcOrd="9" destOrd="0" presId="urn:microsoft.com/office/officeart/2016/7/layout/BasicProcessNew"/>
    <dgm:cxn modelId="{A6823570-DA68-49FA-A130-DFCE1EF8DE58}" type="presParOf" srcId="{CBD3CA72-4838-4CA8-82F6-C6DBA7D96535}" destId="{01A1F6CF-D137-4CD1-9CD4-01CA531A42DE}" srcOrd="10" destOrd="0" presId="urn:microsoft.com/office/officeart/2016/7/layout/BasicProcessNew"/>
    <dgm:cxn modelId="{8298640B-E740-42AD-93E8-2F00BFD52DA6}" type="presParOf" srcId="{CBD3CA72-4838-4CA8-82F6-C6DBA7D96535}" destId="{5CA01807-A4DB-4322-ACAB-503EDCBD6C91}" srcOrd="11" destOrd="0" presId="urn:microsoft.com/office/officeart/2016/7/layout/BasicProcessNew"/>
    <dgm:cxn modelId="{09095F9C-C668-4665-A3AF-BC9B7D93C32B}" type="presParOf" srcId="{CBD3CA72-4838-4CA8-82F6-C6DBA7D96535}" destId="{F013F189-E97D-485D-8AF5-015ABE8AC7C4}" srcOrd="12" destOrd="0" presId="urn:microsoft.com/office/officeart/2016/7/layout/Basic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34D1B21-1A67-4F10-B04C-61EB43F23F82}" type="doc">
      <dgm:prSet loTypeId="urn:microsoft.com/office/officeart/2016/7/layout/BasicProcessNew" loCatId="process" qsTypeId="urn:microsoft.com/office/officeart/2005/8/quickstyle/simple1" qsCatId="simple" csTypeId="urn:microsoft.com/office/officeart/2005/8/colors/colorful2" csCatId="colorful" phldr="1"/>
      <dgm:spPr/>
      <dgm:t>
        <a:bodyPr/>
        <a:lstStyle/>
        <a:p>
          <a:endParaRPr lang="en-US"/>
        </a:p>
      </dgm:t>
    </dgm:pt>
    <dgm:pt modelId="{2C9E7BC9-8C23-4961-ACCE-584683239A1A}">
      <dgm:prSet custT="1"/>
      <dgm:spPr/>
      <dgm:t>
        <a:bodyPr/>
        <a:lstStyle/>
        <a:p>
          <a:pPr algn="l"/>
          <a:r>
            <a:rPr lang="en-US" sz="1400" dirty="0"/>
            <a:t>Public domain 30 item self report measure. </a:t>
          </a:r>
          <a:r>
            <a:rPr lang="en-NZ" sz="1400" dirty="0"/>
            <a:t> </a:t>
          </a:r>
          <a:r>
            <a:rPr lang="en-NZ" sz="1400" dirty="0">
              <a:hlinkClick xmlns:r="http://schemas.openxmlformats.org/officeDocument/2006/relationships" r:id="rId1"/>
            </a:rPr>
            <a:t>http://www.sidran.org</a:t>
          </a:r>
          <a:endParaRPr lang="en-US" sz="1400" dirty="0"/>
        </a:p>
      </dgm:t>
    </dgm:pt>
    <dgm:pt modelId="{BFDFEA15-7B2E-4845-AFA7-A5731FE02353}" type="parTrans" cxnId="{5B3999C4-C31D-429F-8B13-400DD4BE3293}">
      <dgm:prSet/>
      <dgm:spPr/>
      <dgm:t>
        <a:bodyPr/>
        <a:lstStyle/>
        <a:p>
          <a:endParaRPr lang="en-US"/>
        </a:p>
      </dgm:t>
    </dgm:pt>
    <dgm:pt modelId="{38C4EAE1-C50A-4079-8D06-FDF1A6058F61}" type="sibTrans" cxnId="{5B3999C4-C31D-429F-8B13-400DD4BE3293}">
      <dgm:prSet/>
      <dgm:spPr/>
      <dgm:t>
        <a:bodyPr/>
        <a:lstStyle/>
        <a:p>
          <a:pPr algn="l"/>
          <a:endParaRPr lang="en-US" sz="1400"/>
        </a:p>
      </dgm:t>
    </dgm:pt>
    <dgm:pt modelId="{A66ACFFB-64A5-42F4-87A2-391CF08CC924}">
      <dgm:prSet custT="1"/>
      <dgm:spPr/>
      <dgm:t>
        <a:bodyPr/>
        <a:lstStyle/>
        <a:p>
          <a:pPr algn="ctr"/>
          <a:r>
            <a:rPr lang="en-NZ" sz="1400" dirty="0"/>
            <a:t>Assesses: </a:t>
          </a:r>
        </a:p>
        <a:p>
          <a:pPr algn="l"/>
          <a:r>
            <a:rPr lang="en-NZ" sz="1400" dirty="0"/>
            <a:t>Dissociative amnesia</a:t>
          </a:r>
        </a:p>
        <a:p>
          <a:pPr algn="l"/>
          <a:r>
            <a:rPr lang="en-NZ" sz="1400" dirty="0"/>
            <a:t>Absorption / imaginative involvement </a:t>
          </a:r>
        </a:p>
        <a:p>
          <a:pPr algn="l"/>
          <a:r>
            <a:rPr lang="en-NZ" sz="1400" dirty="0"/>
            <a:t>Depersonalization </a:t>
          </a:r>
        </a:p>
        <a:p>
          <a:pPr algn="l"/>
          <a:r>
            <a:rPr lang="en-NZ" sz="1400" dirty="0"/>
            <a:t>Derealisation </a:t>
          </a:r>
        </a:p>
        <a:p>
          <a:pPr algn="l"/>
          <a:r>
            <a:rPr lang="en-NZ" sz="1400" dirty="0"/>
            <a:t>Passive influence experiences</a:t>
          </a:r>
        </a:p>
        <a:p>
          <a:pPr algn="l"/>
          <a:r>
            <a:rPr lang="en-NZ" sz="1400" dirty="0"/>
            <a:t>Identity alteration</a:t>
          </a:r>
          <a:endParaRPr lang="en-US" sz="1400" dirty="0"/>
        </a:p>
      </dgm:t>
    </dgm:pt>
    <dgm:pt modelId="{634AC33F-E0E6-4E67-AE26-46758CFF3D5A}" type="parTrans" cxnId="{25F23AC4-7305-4263-A22E-E31CF93DBBDC}">
      <dgm:prSet/>
      <dgm:spPr/>
      <dgm:t>
        <a:bodyPr/>
        <a:lstStyle/>
        <a:p>
          <a:endParaRPr lang="en-US"/>
        </a:p>
      </dgm:t>
    </dgm:pt>
    <dgm:pt modelId="{76187550-ED01-43C7-BFE6-73BF901D32A6}" type="sibTrans" cxnId="{25F23AC4-7305-4263-A22E-E31CF93DBBDC}">
      <dgm:prSet/>
      <dgm:spPr/>
      <dgm:t>
        <a:bodyPr/>
        <a:lstStyle/>
        <a:p>
          <a:pPr algn="l"/>
          <a:endParaRPr lang="en-US" sz="1400"/>
        </a:p>
      </dgm:t>
    </dgm:pt>
    <dgm:pt modelId="{F4B833ED-394E-45B2-841E-68B9CDC13ECD}">
      <dgm:prSet custT="1"/>
      <dgm:spPr/>
      <dgm:t>
        <a:bodyPr/>
        <a:lstStyle/>
        <a:p>
          <a:pPr algn="l"/>
          <a:r>
            <a:rPr lang="en-NZ" sz="1400" dirty="0"/>
            <a:t>Not diagnostic. </a:t>
          </a:r>
        </a:p>
      </dgm:t>
    </dgm:pt>
    <dgm:pt modelId="{EB8147BF-E8C2-44D3-B65A-A9EED61C1460}" type="parTrans" cxnId="{86B107B5-0B09-4880-BADC-423D35FB5CF6}">
      <dgm:prSet/>
      <dgm:spPr/>
      <dgm:t>
        <a:bodyPr/>
        <a:lstStyle/>
        <a:p>
          <a:endParaRPr lang="en-US"/>
        </a:p>
      </dgm:t>
    </dgm:pt>
    <dgm:pt modelId="{1D2EC4B4-59C4-48EA-8945-E30F9F1E2576}" type="sibTrans" cxnId="{86B107B5-0B09-4880-BADC-423D35FB5CF6}">
      <dgm:prSet/>
      <dgm:spPr/>
      <dgm:t>
        <a:bodyPr/>
        <a:lstStyle/>
        <a:p>
          <a:pPr algn="l"/>
          <a:endParaRPr lang="en-US" sz="1400"/>
        </a:p>
      </dgm:t>
    </dgm:pt>
    <dgm:pt modelId="{126C41BD-7B56-4D95-BD0B-E0A075387021}">
      <dgm:prSet custT="1"/>
      <dgm:spPr/>
      <dgm:t>
        <a:bodyPr/>
        <a:lstStyle/>
        <a:p>
          <a:pPr algn="l"/>
          <a:r>
            <a:rPr lang="en-NZ" sz="1400" dirty="0"/>
            <a:t>Overall scores can range from 0-10.</a:t>
          </a:r>
        </a:p>
        <a:p>
          <a:pPr algn="l"/>
          <a:r>
            <a:rPr lang="en-NZ" sz="1400" dirty="0"/>
            <a:t>Age range = 10 – 21 years</a:t>
          </a:r>
          <a:endParaRPr lang="en-US" sz="1400" dirty="0"/>
        </a:p>
      </dgm:t>
    </dgm:pt>
    <dgm:pt modelId="{9983CB28-6F67-4D65-932F-4326244863EC}" type="parTrans" cxnId="{7EAFEE45-C693-4E65-A669-412F5DE17691}">
      <dgm:prSet/>
      <dgm:spPr/>
      <dgm:t>
        <a:bodyPr/>
        <a:lstStyle/>
        <a:p>
          <a:endParaRPr lang="en-US"/>
        </a:p>
      </dgm:t>
    </dgm:pt>
    <dgm:pt modelId="{72F3FB00-921E-48B7-8BE4-9629A3AA5223}" type="sibTrans" cxnId="{7EAFEE45-C693-4E65-A669-412F5DE17691}">
      <dgm:prSet/>
      <dgm:spPr/>
      <dgm:t>
        <a:bodyPr/>
        <a:lstStyle/>
        <a:p>
          <a:endParaRPr lang="en-US"/>
        </a:p>
      </dgm:t>
    </dgm:pt>
    <dgm:pt modelId="{32A1BB9C-B4FA-4D95-B91D-9A86771F37CF}">
      <dgm:prSet/>
      <dgm:spPr/>
      <dgm:t>
        <a:bodyPr/>
        <a:lstStyle/>
        <a:p>
          <a:pPr algn="l"/>
          <a:r>
            <a:rPr lang="en-NZ"/>
            <a:t>Preliminary studies suggest that the A-DES is a reliable and valid measure of pathological dissociation in adolescents.</a:t>
          </a:r>
          <a:endParaRPr lang="en-US" dirty="0"/>
        </a:p>
      </dgm:t>
    </dgm:pt>
    <dgm:pt modelId="{5B769C0D-355B-4DA7-863A-CD6318E77616}" type="parTrans" cxnId="{908F9780-8B17-46F4-882F-12E7A0321EA2}">
      <dgm:prSet/>
      <dgm:spPr/>
      <dgm:t>
        <a:bodyPr/>
        <a:lstStyle/>
        <a:p>
          <a:endParaRPr lang="en-US"/>
        </a:p>
      </dgm:t>
    </dgm:pt>
    <dgm:pt modelId="{004D50F6-B02F-4F43-9AFA-11BE8AB9F8AD}" type="sibTrans" cxnId="{908F9780-8B17-46F4-882F-12E7A0321EA2}">
      <dgm:prSet/>
      <dgm:spPr/>
      <dgm:t>
        <a:bodyPr/>
        <a:lstStyle/>
        <a:p>
          <a:endParaRPr lang="en-US"/>
        </a:p>
      </dgm:t>
    </dgm:pt>
    <dgm:pt modelId="{ED1D3EA8-83BB-4EE5-A00A-34036ED42FC5}" type="pres">
      <dgm:prSet presAssocID="{134D1B21-1A67-4F10-B04C-61EB43F23F82}" presName="Name0" presStyleCnt="0">
        <dgm:presLayoutVars>
          <dgm:dir/>
          <dgm:resizeHandles val="exact"/>
        </dgm:presLayoutVars>
      </dgm:prSet>
      <dgm:spPr/>
    </dgm:pt>
    <dgm:pt modelId="{8426480D-38A8-4B80-8602-770AF30C8920}" type="pres">
      <dgm:prSet presAssocID="{2C9E7BC9-8C23-4961-ACCE-584683239A1A}" presName="node" presStyleLbl="node1" presStyleIdx="0" presStyleCnt="9" custScaleX="118344" custLinFactNeighborX="-31242" custLinFactNeighborY="137">
        <dgm:presLayoutVars>
          <dgm:bulletEnabled val="1"/>
        </dgm:presLayoutVars>
      </dgm:prSet>
      <dgm:spPr/>
    </dgm:pt>
    <dgm:pt modelId="{C5834F8F-325E-408A-A57B-B19DC87AD75D}" type="pres">
      <dgm:prSet presAssocID="{38C4EAE1-C50A-4079-8D06-FDF1A6058F61}" presName="sibTransSpacerBeforeConnector" presStyleCnt="0"/>
      <dgm:spPr/>
    </dgm:pt>
    <dgm:pt modelId="{2DC48759-10BA-4D4E-8DEE-D69C7FF9B1B4}" type="pres">
      <dgm:prSet presAssocID="{38C4EAE1-C50A-4079-8D06-FDF1A6058F61}" presName="sibTrans" presStyleLbl="node1" presStyleIdx="1" presStyleCnt="9"/>
      <dgm:spPr/>
    </dgm:pt>
    <dgm:pt modelId="{499F8288-27FC-4E61-8F31-7DAA3E54A9A7}" type="pres">
      <dgm:prSet presAssocID="{38C4EAE1-C50A-4079-8D06-FDF1A6058F61}" presName="sibTransSpacerAfterConnector" presStyleCnt="0"/>
      <dgm:spPr/>
    </dgm:pt>
    <dgm:pt modelId="{668EC7AB-2F74-4C87-9EDB-9976DC5551AA}" type="pres">
      <dgm:prSet presAssocID="{32A1BB9C-B4FA-4D95-B91D-9A86771F37CF}" presName="node" presStyleLbl="node1" presStyleIdx="2" presStyleCnt="9">
        <dgm:presLayoutVars>
          <dgm:bulletEnabled val="1"/>
        </dgm:presLayoutVars>
      </dgm:prSet>
      <dgm:spPr/>
    </dgm:pt>
    <dgm:pt modelId="{0A026C33-1FCF-4FEA-B2E9-DB67CECE8092}" type="pres">
      <dgm:prSet presAssocID="{004D50F6-B02F-4F43-9AFA-11BE8AB9F8AD}" presName="sibTransSpacerBeforeConnector" presStyleCnt="0"/>
      <dgm:spPr/>
    </dgm:pt>
    <dgm:pt modelId="{B732965B-D6F9-4D88-B36A-2BF26C578E81}" type="pres">
      <dgm:prSet presAssocID="{004D50F6-B02F-4F43-9AFA-11BE8AB9F8AD}" presName="sibTrans" presStyleLbl="node1" presStyleIdx="3" presStyleCnt="9"/>
      <dgm:spPr/>
    </dgm:pt>
    <dgm:pt modelId="{9EBEBECB-16FE-4F9A-95A0-C8A0D59AC1D7}" type="pres">
      <dgm:prSet presAssocID="{004D50F6-B02F-4F43-9AFA-11BE8AB9F8AD}" presName="sibTransSpacerAfterConnector" presStyleCnt="0"/>
      <dgm:spPr/>
    </dgm:pt>
    <dgm:pt modelId="{F6F9C3C3-AF16-41CC-98F1-F7081C80C0FC}" type="pres">
      <dgm:prSet presAssocID="{F4B833ED-394E-45B2-841E-68B9CDC13ECD}" presName="node" presStyleLbl="node1" presStyleIdx="4" presStyleCnt="9">
        <dgm:presLayoutVars>
          <dgm:bulletEnabled val="1"/>
        </dgm:presLayoutVars>
      </dgm:prSet>
      <dgm:spPr/>
    </dgm:pt>
    <dgm:pt modelId="{305DE727-672E-4DCF-A638-24014E9F287E}" type="pres">
      <dgm:prSet presAssocID="{1D2EC4B4-59C4-48EA-8945-E30F9F1E2576}" presName="sibTransSpacerBeforeConnector" presStyleCnt="0"/>
      <dgm:spPr/>
    </dgm:pt>
    <dgm:pt modelId="{FE5E5C3C-2589-4180-9AEB-8D0B08E58D3D}" type="pres">
      <dgm:prSet presAssocID="{1D2EC4B4-59C4-48EA-8945-E30F9F1E2576}" presName="sibTrans" presStyleLbl="node1" presStyleIdx="5" presStyleCnt="9"/>
      <dgm:spPr/>
    </dgm:pt>
    <dgm:pt modelId="{ED3FC795-2619-493C-9D18-9D4FB414C8BA}" type="pres">
      <dgm:prSet presAssocID="{1D2EC4B4-59C4-48EA-8945-E30F9F1E2576}" presName="sibTransSpacerAfterConnector" presStyleCnt="0"/>
      <dgm:spPr/>
    </dgm:pt>
    <dgm:pt modelId="{D26222B8-1A55-4CE6-ABFF-A7B83D984C6E}" type="pres">
      <dgm:prSet presAssocID="{A66ACFFB-64A5-42F4-87A2-391CF08CC924}" presName="node" presStyleLbl="node1" presStyleIdx="6" presStyleCnt="9" custLinFactNeighborX="-62775" custLinFactNeighborY="1176">
        <dgm:presLayoutVars>
          <dgm:bulletEnabled val="1"/>
        </dgm:presLayoutVars>
      </dgm:prSet>
      <dgm:spPr/>
    </dgm:pt>
    <dgm:pt modelId="{5A42A16D-EDA2-4F3D-8C8E-1D0B6F4C1FC5}" type="pres">
      <dgm:prSet presAssocID="{76187550-ED01-43C7-BFE6-73BF901D32A6}" presName="sibTransSpacerBeforeConnector" presStyleCnt="0"/>
      <dgm:spPr/>
    </dgm:pt>
    <dgm:pt modelId="{65177935-3C0D-462E-8E37-B80981711AC1}" type="pres">
      <dgm:prSet presAssocID="{76187550-ED01-43C7-BFE6-73BF901D32A6}" presName="sibTrans" presStyleLbl="node1" presStyleIdx="7" presStyleCnt="9"/>
      <dgm:spPr/>
    </dgm:pt>
    <dgm:pt modelId="{C05408E9-CA1A-4D14-B8F4-42C50E82D264}" type="pres">
      <dgm:prSet presAssocID="{76187550-ED01-43C7-BFE6-73BF901D32A6}" presName="sibTransSpacerAfterConnector" presStyleCnt="0"/>
      <dgm:spPr/>
    </dgm:pt>
    <dgm:pt modelId="{1E32382E-1531-456D-A3EC-0084D9F8126F}" type="pres">
      <dgm:prSet presAssocID="{126C41BD-7B56-4D95-BD0B-E0A075387021}" presName="node" presStyleLbl="node1" presStyleIdx="8" presStyleCnt="9">
        <dgm:presLayoutVars>
          <dgm:bulletEnabled val="1"/>
        </dgm:presLayoutVars>
      </dgm:prSet>
      <dgm:spPr/>
    </dgm:pt>
  </dgm:ptLst>
  <dgm:cxnLst>
    <dgm:cxn modelId="{F2BE4F1E-05E2-4482-9AF8-69FF5A7EB605}" type="presOf" srcId="{004D50F6-B02F-4F43-9AFA-11BE8AB9F8AD}" destId="{B732965B-D6F9-4D88-B36A-2BF26C578E81}" srcOrd="0" destOrd="0" presId="urn:microsoft.com/office/officeart/2016/7/layout/BasicProcessNew"/>
    <dgm:cxn modelId="{F24C1A1F-848E-4A21-BC69-9D04A62FC70B}" type="presOf" srcId="{F4B833ED-394E-45B2-841E-68B9CDC13ECD}" destId="{F6F9C3C3-AF16-41CC-98F1-F7081C80C0FC}" srcOrd="0" destOrd="0" presId="urn:microsoft.com/office/officeart/2016/7/layout/BasicProcessNew"/>
    <dgm:cxn modelId="{83BDA524-BB03-4F53-802D-9EC12DC25E53}" type="presOf" srcId="{126C41BD-7B56-4D95-BD0B-E0A075387021}" destId="{1E32382E-1531-456D-A3EC-0084D9F8126F}" srcOrd="0" destOrd="0" presId="urn:microsoft.com/office/officeart/2016/7/layout/BasicProcessNew"/>
    <dgm:cxn modelId="{7EAFEE45-C693-4E65-A669-412F5DE17691}" srcId="{134D1B21-1A67-4F10-B04C-61EB43F23F82}" destId="{126C41BD-7B56-4D95-BD0B-E0A075387021}" srcOrd="4" destOrd="0" parTransId="{9983CB28-6F67-4D65-932F-4326244863EC}" sibTransId="{72F3FB00-921E-48B7-8BE4-9629A3AA5223}"/>
    <dgm:cxn modelId="{EF1A7E64-9953-43A3-8062-27A089DBEC6A}" type="presOf" srcId="{1D2EC4B4-59C4-48EA-8945-E30F9F1E2576}" destId="{FE5E5C3C-2589-4180-9AEB-8D0B08E58D3D}" srcOrd="0" destOrd="0" presId="urn:microsoft.com/office/officeart/2016/7/layout/BasicProcessNew"/>
    <dgm:cxn modelId="{991E0266-3E3E-4B40-B904-5C57B10BF9E5}" type="presOf" srcId="{38C4EAE1-C50A-4079-8D06-FDF1A6058F61}" destId="{2DC48759-10BA-4D4E-8DEE-D69C7FF9B1B4}" srcOrd="0" destOrd="0" presId="urn:microsoft.com/office/officeart/2016/7/layout/BasicProcessNew"/>
    <dgm:cxn modelId="{9CC9D373-A47C-409C-BE4E-009C720A6D71}" type="presOf" srcId="{134D1B21-1A67-4F10-B04C-61EB43F23F82}" destId="{ED1D3EA8-83BB-4EE5-A00A-34036ED42FC5}" srcOrd="0" destOrd="0" presId="urn:microsoft.com/office/officeart/2016/7/layout/BasicProcessNew"/>
    <dgm:cxn modelId="{2671177E-050E-47A4-9DFD-17DFCC6921C1}" type="presOf" srcId="{2C9E7BC9-8C23-4961-ACCE-584683239A1A}" destId="{8426480D-38A8-4B80-8602-770AF30C8920}" srcOrd="0" destOrd="0" presId="urn:microsoft.com/office/officeart/2016/7/layout/BasicProcessNew"/>
    <dgm:cxn modelId="{908F9780-8B17-46F4-882F-12E7A0321EA2}" srcId="{134D1B21-1A67-4F10-B04C-61EB43F23F82}" destId="{32A1BB9C-B4FA-4D95-B91D-9A86771F37CF}" srcOrd="1" destOrd="0" parTransId="{5B769C0D-355B-4DA7-863A-CD6318E77616}" sibTransId="{004D50F6-B02F-4F43-9AFA-11BE8AB9F8AD}"/>
    <dgm:cxn modelId="{82FDF287-F43E-41D1-9E82-A5EA1A7E51A3}" type="presOf" srcId="{32A1BB9C-B4FA-4D95-B91D-9A86771F37CF}" destId="{668EC7AB-2F74-4C87-9EDB-9976DC5551AA}" srcOrd="0" destOrd="0" presId="urn:microsoft.com/office/officeart/2016/7/layout/BasicProcessNew"/>
    <dgm:cxn modelId="{86B107B5-0B09-4880-BADC-423D35FB5CF6}" srcId="{134D1B21-1A67-4F10-B04C-61EB43F23F82}" destId="{F4B833ED-394E-45B2-841E-68B9CDC13ECD}" srcOrd="2" destOrd="0" parTransId="{EB8147BF-E8C2-44D3-B65A-A9EED61C1460}" sibTransId="{1D2EC4B4-59C4-48EA-8945-E30F9F1E2576}"/>
    <dgm:cxn modelId="{25F23AC4-7305-4263-A22E-E31CF93DBBDC}" srcId="{134D1B21-1A67-4F10-B04C-61EB43F23F82}" destId="{A66ACFFB-64A5-42F4-87A2-391CF08CC924}" srcOrd="3" destOrd="0" parTransId="{634AC33F-E0E6-4E67-AE26-46758CFF3D5A}" sibTransId="{76187550-ED01-43C7-BFE6-73BF901D32A6}"/>
    <dgm:cxn modelId="{5B3999C4-C31D-429F-8B13-400DD4BE3293}" srcId="{134D1B21-1A67-4F10-B04C-61EB43F23F82}" destId="{2C9E7BC9-8C23-4961-ACCE-584683239A1A}" srcOrd="0" destOrd="0" parTransId="{BFDFEA15-7B2E-4845-AFA7-A5731FE02353}" sibTransId="{38C4EAE1-C50A-4079-8D06-FDF1A6058F61}"/>
    <dgm:cxn modelId="{5DFA51E1-E7C4-44D9-965E-D0DC194A2768}" type="presOf" srcId="{A66ACFFB-64A5-42F4-87A2-391CF08CC924}" destId="{D26222B8-1A55-4CE6-ABFF-A7B83D984C6E}" srcOrd="0" destOrd="0" presId="urn:microsoft.com/office/officeart/2016/7/layout/BasicProcessNew"/>
    <dgm:cxn modelId="{6B75A0E1-C2DD-4D50-BA66-A2F31EE09DA4}" type="presOf" srcId="{76187550-ED01-43C7-BFE6-73BF901D32A6}" destId="{65177935-3C0D-462E-8E37-B80981711AC1}" srcOrd="0" destOrd="0" presId="urn:microsoft.com/office/officeart/2016/7/layout/BasicProcessNew"/>
    <dgm:cxn modelId="{E0C5A1EE-FFCA-44CE-909B-FC4F638C839D}" type="presParOf" srcId="{ED1D3EA8-83BB-4EE5-A00A-34036ED42FC5}" destId="{8426480D-38A8-4B80-8602-770AF30C8920}" srcOrd="0" destOrd="0" presId="urn:microsoft.com/office/officeart/2016/7/layout/BasicProcessNew"/>
    <dgm:cxn modelId="{33A3C4AD-9F95-4BAD-BDA7-BAE68025BEA4}" type="presParOf" srcId="{ED1D3EA8-83BB-4EE5-A00A-34036ED42FC5}" destId="{C5834F8F-325E-408A-A57B-B19DC87AD75D}" srcOrd="1" destOrd="0" presId="urn:microsoft.com/office/officeart/2016/7/layout/BasicProcessNew"/>
    <dgm:cxn modelId="{E3B8948A-4E5F-4FB9-9415-ED5DC10BD87C}" type="presParOf" srcId="{ED1D3EA8-83BB-4EE5-A00A-34036ED42FC5}" destId="{2DC48759-10BA-4D4E-8DEE-D69C7FF9B1B4}" srcOrd="2" destOrd="0" presId="urn:microsoft.com/office/officeart/2016/7/layout/BasicProcessNew"/>
    <dgm:cxn modelId="{3BDE847B-70A0-4797-9552-EECD446065BE}" type="presParOf" srcId="{ED1D3EA8-83BB-4EE5-A00A-34036ED42FC5}" destId="{499F8288-27FC-4E61-8F31-7DAA3E54A9A7}" srcOrd="3" destOrd="0" presId="urn:microsoft.com/office/officeart/2016/7/layout/BasicProcessNew"/>
    <dgm:cxn modelId="{D55CA980-D12F-45A5-B0E5-49ECDE11337A}" type="presParOf" srcId="{ED1D3EA8-83BB-4EE5-A00A-34036ED42FC5}" destId="{668EC7AB-2F74-4C87-9EDB-9976DC5551AA}" srcOrd="4" destOrd="0" presId="urn:microsoft.com/office/officeart/2016/7/layout/BasicProcessNew"/>
    <dgm:cxn modelId="{D74FA48A-D984-4207-8AD4-1B0F80526D59}" type="presParOf" srcId="{ED1D3EA8-83BB-4EE5-A00A-34036ED42FC5}" destId="{0A026C33-1FCF-4FEA-B2E9-DB67CECE8092}" srcOrd="5" destOrd="0" presId="urn:microsoft.com/office/officeart/2016/7/layout/BasicProcessNew"/>
    <dgm:cxn modelId="{C4C87A35-7B4E-4498-8C57-2367637B0EF9}" type="presParOf" srcId="{ED1D3EA8-83BB-4EE5-A00A-34036ED42FC5}" destId="{B732965B-D6F9-4D88-B36A-2BF26C578E81}" srcOrd="6" destOrd="0" presId="urn:microsoft.com/office/officeart/2016/7/layout/BasicProcessNew"/>
    <dgm:cxn modelId="{505BE0A4-8B4B-4F31-A0E8-B9D38157B31B}" type="presParOf" srcId="{ED1D3EA8-83BB-4EE5-A00A-34036ED42FC5}" destId="{9EBEBECB-16FE-4F9A-95A0-C8A0D59AC1D7}" srcOrd="7" destOrd="0" presId="urn:microsoft.com/office/officeart/2016/7/layout/BasicProcessNew"/>
    <dgm:cxn modelId="{684A39EA-B0FC-475B-9E30-FE9D61B836D3}" type="presParOf" srcId="{ED1D3EA8-83BB-4EE5-A00A-34036ED42FC5}" destId="{F6F9C3C3-AF16-41CC-98F1-F7081C80C0FC}" srcOrd="8" destOrd="0" presId="urn:microsoft.com/office/officeart/2016/7/layout/BasicProcessNew"/>
    <dgm:cxn modelId="{BCE63723-E6D0-4EA2-93DE-DE7B5940E223}" type="presParOf" srcId="{ED1D3EA8-83BB-4EE5-A00A-34036ED42FC5}" destId="{305DE727-672E-4DCF-A638-24014E9F287E}" srcOrd="9" destOrd="0" presId="urn:microsoft.com/office/officeart/2016/7/layout/BasicProcessNew"/>
    <dgm:cxn modelId="{4CAD4493-6C11-4201-B5FC-CA8D46785511}" type="presParOf" srcId="{ED1D3EA8-83BB-4EE5-A00A-34036ED42FC5}" destId="{FE5E5C3C-2589-4180-9AEB-8D0B08E58D3D}" srcOrd="10" destOrd="0" presId="urn:microsoft.com/office/officeart/2016/7/layout/BasicProcessNew"/>
    <dgm:cxn modelId="{A5827252-D61E-42C8-903E-2B89AE017EA3}" type="presParOf" srcId="{ED1D3EA8-83BB-4EE5-A00A-34036ED42FC5}" destId="{ED3FC795-2619-493C-9D18-9D4FB414C8BA}" srcOrd="11" destOrd="0" presId="urn:microsoft.com/office/officeart/2016/7/layout/BasicProcessNew"/>
    <dgm:cxn modelId="{C708B1AF-25BC-4007-B204-8DB746B68248}" type="presParOf" srcId="{ED1D3EA8-83BB-4EE5-A00A-34036ED42FC5}" destId="{D26222B8-1A55-4CE6-ABFF-A7B83D984C6E}" srcOrd="12" destOrd="0" presId="urn:microsoft.com/office/officeart/2016/7/layout/BasicProcessNew"/>
    <dgm:cxn modelId="{C63EFF7D-CDC7-4613-BA7F-DFAB17BB848F}" type="presParOf" srcId="{ED1D3EA8-83BB-4EE5-A00A-34036ED42FC5}" destId="{5A42A16D-EDA2-4F3D-8C8E-1D0B6F4C1FC5}" srcOrd="13" destOrd="0" presId="urn:microsoft.com/office/officeart/2016/7/layout/BasicProcessNew"/>
    <dgm:cxn modelId="{EAE48B37-B71D-4B65-B87A-098EC570C9B4}" type="presParOf" srcId="{ED1D3EA8-83BB-4EE5-A00A-34036ED42FC5}" destId="{65177935-3C0D-462E-8E37-B80981711AC1}" srcOrd="14" destOrd="0" presId="urn:microsoft.com/office/officeart/2016/7/layout/BasicProcessNew"/>
    <dgm:cxn modelId="{5A94C2A5-5777-4150-B4D3-370D7BE28B04}" type="presParOf" srcId="{ED1D3EA8-83BB-4EE5-A00A-34036ED42FC5}" destId="{C05408E9-CA1A-4D14-B8F4-42C50E82D264}" srcOrd="15" destOrd="0" presId="urn:microsoft.com/office/officeart/2016/7/layout/BasicProcessNew"/>
    <dgm:cxn modelId="{FAC66BFE-5D7D-45CF-B43B-96514AE828C1}" type="presParOf" srcId="{ED1D3EA8-83BB-4EE5-A00A-34036ED42FC5}" destId="{1E32382E-1531-456D-A3EC-0084D9F8126F}" srcOrd="16" destOrd="0" presId="urn:microsoft.com/office/officeart/2016/7/layout/Basic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ECAAEB-B890-41EA-9D30-CF758C3F26B5}" type="doc">
      <dgm:prSet loTypeId="urn:microsoft.com/office/officeart/2005/8/layout/default" loCatId="Inbox" qsTypeId="urn:microsoft.com/office/officeart/2005/8/quickstyle/simple1" qsCatId="simple" csTypeId="urn:microsoft.com/office/officeart/2005/8/colors/colorful2" csCatId="colorful" phldr="1"/>
      <dgm:spPr/>
      <dgm:t>
        <a:bodyPr/>
        <a:lstStyle/>
        <a:p>
          <a:endParaRPr lang="en-US"/>
        </a:p>
      </dgm:t>
    </dgm:pt>
    <dgm:pt modelId="{BBAEDBC0-5CB5-4F80-8666-9A9B8CCD358D}">
      <dgm:prSet/>
      <dgm:spPr/>
      <dgm:t>
        <a:bodyPr/>
        <a:lstStyle/>
        <a:p>
          <a:r>
            <a:rPr lang="en-NZ" dirty="0">
              <a:latin typeface="+mj-lt"/>
            </a:rPr>
            <a:t>DID and dissociative disorders are not rare conditions</a:t>
          </a:r>
          <a:endParaRPr lang="en-US" dirty="0">
            <a:latin typeface="+mj-lt"/>
          </a:endParaRPr>
        </a:p>
      </dgm:t>
    </dgm:pt>
    <dgm:pt modelId="{DCD33512-889E-4538-99E8-6D86F18CAC37}" type="parTrans" cxnId="{520EF45C-CAAF-4C6D-9327-6561F9B447F9}">
      <dgm:prSet/>
      <dgm:spPr/>
      <dgm:t>
        <a:bodyPr/>
        <a:lstStyle/>
        <a:p>
          <a:endParaRPr lang="en-US"/>
        </a:p>
      </dgm:t>
    </dgm:pt>
    <dgm:pt modelId="{71CF2452-F383-4AA7-9968-480899BB8331}" type="sibTrans" cxnId="{520EF45C-CAAF-4C6D-9327-6561F9B447F9}">
      <dgm:prSet/>
      <dgm:spPr/>
      <dgm:t>
        <a:bodyPr/>
        <a:lstStyle/>
        <a:p>
          <a:endParaRPr lang="en-US"/>
        </a:p>
      </dgm:t>
    </dgm:pt>
    <dgm:pt modelId="{EC7779E0-399C-481A-B25B-5AD9F75434C0}">
      <dgm:prSet/>
      <dgm:spPr/>
      <dgm:t>
        <a:bodyPr/>
        <a:lstStyle/>
        <a:p>
          <a:r>
            <a:rPr lang="en-NZ" dirty="0">
              <a:latin typeface="+mj-lt"/>
            </a:rPr>
            <a:t>Prevalence of DID of 1% in general population  </a:t>
          </a:r>
          <a:endParaRPr lang="en-US" dirty="0">
            <a:latin typeface="+mj-lt"/>
          </a:endParaRPr>
        </a:p>
      </dgm:t>
    </dgm:pt>
    <dgm:pt modelId="{126FC14E-AC1F-47DE-9D76-D7B06B48EF00}" type="parTrans" cxnId="{72F784BE-2D18-4716-ADC9-70579610A943}">
      <dgm:prSet/>
      <dgm:spPr/>
      <dgm:t>
        <a:bodyPr/>
        <a:lstStyle/>
        <a:p>
          <a:endParaRPr lang="en-US"/>
        </a:p>
      </dgm:t>
    </dgm:pt>
    <dgm:pt modelId="{D2BEB5A5-9DB2-472F-B260-C56C05B358A3}" type="sibTrans" cxnId="{72F784BE-2D18-4716-ADC9-70579610A943}">
      <dgm:prSet/>
      <dgm:spPr/>
      <dgm:t>
        <a:bodyPr/>
        <a:lstStyle/>
        <a:p>
          <a:endParaRPr lang="en-US"/>
        </a:p>
      </dgm:t>
    </dgm:pt>
    <dgm:pt modelId="{0C8532E3-E6B9-4C85-9712-1DE447C30595}">
      <dgm:prSet/>
      <dgm:spPr/>
      <dgm:t>
        <a:bodyPr/>
        <a:lstStyle/>
        <a:p>
          <a:r>
            <a:rPr lang="en-NZ" dirty="0">
              <a:latin typeface="+mj-lt"/>
            </a:rPr>
            <a:t>1-5% of patients in general inpatient psychiatric units may meet diagnostic criteria for DID, particularly when evaluated with structured diagnostic instruments</a:t>
          </a:r>
          <a:endParaRPr lang="en-US" dirty="0">
            <a:latin typeface="+mj-lt"/>
          </a:endParaRPr>
        </a:p>
      </dgm:t>
    </dgm:pt>
    <dgm:pt modelId="{B23F5992-23C3-4C39-94F9-09A7F83B7125}" type="parTrans" cxnId="{5446F855-CCAA-4787-AE3B-4C2D64C9432F}">
      <dgm:prSet/>
      <dgm:spPr/>
      <dgm:t>
        <a:bodyPr/>
        <a:lstStyle/>
        <a:p>
          <a:endParaRPr lang="en-US"/>
        </a:p>
      </dgm:t>
    </dgm:pt>
    <dgm:pt modelId="{19166DC7-D6B5-4496-97D7-ADAAF623C37E}" type="sibTrans" cxnId="{5446F855-CCAA-4787-AE3B-4C2D64C9432F}">
      <dgm:prSet/>
      <dgm:spPr/>
      <dgm:t>
        <a:bodyPr/>
        <a:lstStyle/>
        <a:p>
          <a:endParaRPr lang="en-US"/>
        </a:p>
      </dgm:t>
    </dgm:pt>
    <dgm:pt modelId="{623D6EE3-174D-4036-841D-DDA9EB17563B}">
      <dgm:prSet/>
      <dgm:spPr/>
      <dgm:t>
        <a:bodyPr/>
        <a:lstStyle/>
        <a:p>
          <a:r>
            <a:rPr lang="en-NZ" dirty="0">
              <a:solidFill>
                <a:schemeClr val="bg1"/>
              </a:solidFill>
            </a:rPr>
            <a:t>Although relatively common, only 6% make their DID obvious on an ongoing basis (</a:t>
          </a:r>
          <a:r>
            <a:rPr lang="en-NZ" dirty="0" err="1">
              <a:solidFill>
                <a:schemeClr val="bg1"/>
              </a:solidFill>
            </a:rPr>
            <a:t>Kluft</a:t>
          </a:r>
          <a:r>
            <a:rPr lang="en-NZ" dirty="0">
              <a:solidFill>
                <a:schemeClr val="bg1"/>
              </a:solidFill>
            </a:rPr>
            <a:t>, 2009) </a:t>
          </a:r>
        </a:p>
      </dgm:t>
    </dgm:pt>
    <dgm:pt modelId="{65B01C0D-EC98-4843-8A49-1672C3A92590}" type="parTrans" cxnId="{DB916699-597D-4C83-B522-F4430B7F5BB5}">
      <dgm:prSet/>
      <dgm:spPr/>
      <dgm:t>
        <a:bodyPr/>
        <a:lstStyle/>
        <a:p>
          <a:endParaRPr lang="en-US"/>
        </a:p>
      </dgm:t>
    </dgm:pt>
    <dgm:pt modelId="{C9F86CAF-EB69-4943-B743-AEA0F7FBE994}" type="sibTrans" cxnId="{DB916699-597D-4C83-B522-F4430B7F5BB5}">
      <dgm:prSet/>
      <dgm:spPr/>
      <dgm:t>
        <a:bodyPr/>
        <a:lstStyle/>
        <a:p>
          <a:endParaRPr lang="en-US"/>
        </a:p>
      </dgm:t>
    </dgm:pt>
    <dgm:pt modelId="{2BE7E247-F5FD-4FE0-B68E-61590572E7AD}" type="pres">
      <dgm:prSet presAssocID="{D9ECAAEB-B890-41EA-9D30-CF758C3F26B5}" presName="diagram" presStyleCnt="0">
        <dgm:presLayoutVars>
          <dgm:dir/>
          <dgm:resizeHandles val="exact"/>
        </dgm:presLayoutVars>
      </dgm:prSet>
      <dgm:spPr/>
    </dgm:pt>
    <dgm:pt modelId="{8D6381F9-23BB-4801-9226-C53131A86004}" type="pres">
      <dgm:prSet presAssocID="{BBAEDBC0-5CB5-4F80-8666-9A9B8CCD358D}" presName="node" presStyleLbl="node1" presStyleIdx="0" presStyleCnt="4">
        <dgm:presLayoutVars>
          <dgm:bulletEnabled val="1"/>
        </dgm:presLayoutVars>
      </dgm:prSet>
      <dgm:spPr/>
    </dgm:pt>
    <dgm:pt modelId="{33EE4A98-F28D-4632-BFE6-C355D48A3479}" type="pres">
      <dgm:prSet presAssocID="{71CF2452-F383-4AA7-9968-480899BB8331}" presName="sibTrans" presStyleCnt="0"/>
      <dgm:spPr/>
    </dgm:pt>
    <dgm:pt modelId="{99CEBA5A-1FBB-4802-9217-6566A6079B0E}" type="pres">
      <dgm:prSet presAssocID="{EC7779E0-399C-481A-B25B-5AD9F75434C0}" presName="node" presStyleLbl="node1" presStyleIdx="1" presStyleCnt="4" custLinFactNeighborX="-1468" custLinFactNeighborY="-30">
        <dgm:presLayoutVars>
          <dgm:bulletEnabled val="1"/>
        </dgm:presLayoutVars>
      </dgm:prSet>
      <dgm:spPr/>
    </dgm:pt>
    <dgm:pt modelId="{B42A5023-41A4-4735-8976-1875B1876320}" type="pres">
      <dgm:prSet presAssocID="{D2BEB5A5-9DB2-472F-B260-C56C05B358A3}" presName="sibTrans" presStyleCnt="0"/>
      <dgm:spPr/>
    </dgm:pt>
    <dgm:pt modelId="{7148D75C-2C5E-4DCF-B771-6B0A18ABA5C0}" type="pres">
      <dgm:prSet presAssocID="{0C8532E3-E6B9-4C85-9712-1DE447C30595}" presName="node" presStyleLbl="node1" presStyleIdx="2" presStyleCnt="4">
        <dgm:presLayoutVars>
          <dgm:bulletEnabled val="1"/>
        </dgm:presLayoutVars>
      </dgm:prSet>
      <dgm:spPr/>
    </dgm:pt>
    <dgm:pt modelId="{14392EDE-3F69-4FAB-A162-D100248B288F}" type="pres">
      <dgm:prSet presAssocID="{19166DC7-D6B5-4496-97D7-ADAAF623C37E}" presName="sibTrans" presStyleCnt="0"/>
      <dgm:spPr/>
    </dgm:pt>
    <dgm:pt modelId="{C298D9DA-82A3-435B-9A7B-65F5F769F4CF}" type="pres">
      <dgm:prSet presAssocID="{623D6EE3-174D-4036-841D-DDA9EB17563B}" presName="node" presStyleLbl="node1" presStyleIdx="3" presStyleCnt="4">
        <dgm:presLayoutVars>
          <dgm:bulletEnabled val="1"/>
        </dgm:presLayoutVars>
      </dgm:prSet>
      <dgm:spPr/>
    </dgm:pt>
  </dgm:ptLst>
  <dgm:cxnLst>
    <dgm:cxn modelId="{9BE73D48-9AF5-4C77-973C-947D0535CAD8}" type="presOf" srcId="{D9ECAAEB-B890-41EA-9D30-CF758C3F26B5}" destId="{2BE7E247-F5FD-4FE0-B68E-61590572E7AD}" srcOrd="0" destOrd="0" presId="urn:microsoft.com/office/officeart/2005/8/layout/default"/>
    <dgm:cxn modelId="{5446F855-CCAA-4787-AE3B-4C2D64C9432F}" srcId="{D9ECAAEB-B890-41EA-9D30-CF758C3F26B5}" destId="{0C8532E3-E6B9-4C85-9712-1DE447C30595}" srcOrd="2" destOrd="0" parTransId="{B23F5992-23C3-4C39-94F9-09A7F83B7125}" sibTransId="{19166DC7-D6B5-4496-97D7-ADAAF623C37E}"/>
    <dgm:cxn modelId="{520EF45C-CAAF-4C6D-9327-6561F9B447F9}" srcId="{D9ECAAEB-B890-41EA-9D30-CF758C3F26B5}" destId="{BBAEDBC0-5CB5-4F80-8666-9A9B8CCD358D}" srcOrd="0" destOrd="0" parTransId="{DCD33512-889E-4538-99E8-6D86F18CAC37}" sibTransId="{71CF2452-F383-4AA7-9968-480899BB8331}"/>
    <dgm:cxn modelId="{F1FFB25E-42B0-4A91-98BE-E38E99B468AE}" type="presOf" srcId="{BBAEDBC0-5CB5-4F80-8666-9A9B8CCD358D}" destId="{8D6381F9-23BB-4801-9226-C53131A86004}" srcOrd="0" destOrd="0" presId="urn:microsoft.com/office/officeart/2005/8/layout/default"/>
    <dgm:cxn modelId="{19EB0B75-0A31-48CA-910A-6A1A35D439FA}" type="presOf" srcId="{EC7779E0-399C-481A-B25B-5AD9F75434C0}" destId="{99CEBA5A-1FBB-4802-9217-6566A6079B0E}" srcOrd="0" destOrd="0" presId="urn:microsoft.com/office/officeart/2005/8/layout/default"/>
    <dgm:cxn modelId="{DB916699-597D-4C83-B522-F4430B7F5BB5}" srcId="{D9ECAAEB-B890-41EA-9D30-CF758C3F26B5}" destId="{623D6EE3-174D-4036-841D-DDA9EB17563B}" srcOrd="3" destOrd="0" parTransId="{65B01C0D-EC98-4843-8A49-1672C3A92590}" sibTransId="{C9F86CAF-EB69-4943-B743-AEA0F7FBE994}"/>
    <dgm:cxn modelId="{72F784BE-2D18-4716-ADC9-70579610A943}" srcId="{D9ECAAEB-B890-41EA-9D30-CF758C3F26B5}" destId="{EC7779E0-399C-481A-B25B-5AD9F75434C0}" srcOrd="1" destOrd="0" parTransId="{126FC14E-AC1F-47DE-9D76-D7B06B48EF00}" sibTransId="{D2BEB5A5-9DB2-472F-B260-C56C05B358A3}"/>
    <dgm:cxn modelId="{69C842DB-50CF-4B7D-B6EE-851E77CAD34E}" type="presOf" srcId="{0C8532E3-E6B9-4C85-9712-1DE447C30595}" destId="{7148D75C-2C5E-4DCF-B771-6B0A18ABA5C0}" srcOrd="0" destOrd="0" presId="urn:microsoft.com/office/officeart/2005/8/layout/default"/>
    <dgm:cxn modelId="{7EB284F2-90F4-4EBC-B935-08C8A6EF41B6}" type="presOf" srcId="{623D6EE3-174D-4036-841D-DDA9EB17563B}" destId="{C298D9DA-82A3-435B-9A7B-65F5F769F4CF}" srcOrd="0" destOrd="0" presId="urn:microsoft.com/office/officeart/2005/8/layout/default"/>
    <dgm:cxn modelId="{A2208FB5-B692-41F6-A261-298A0665BC56}" type="presParOf" srcId="{2BE7E247-F5FD-4FE0-B68E-61590572E7AD}" destId="{8D6381F9-23BB-4801-9226-C53131A86004}" srcOrd="0" destOrd="0" presId="urn:microsoft.com/office/officeart/2005/8/layout/default"/>
    <dgm:cxn modelId="{904E0287-4552-4005-BD82-3732DAD766A3}" type="presParOf" srcId="{2BE7E247-F5FD-4FE0-B68E-61590572E7AD}" destId="{33EE4A98-F28D-4632-BFE6-C355D48A3479}" srcOrd="1" destOrd="0" presId="urn:microsoft.com/office/officeart/2005/8/layout/default"/>
    <dgm:cxn modelId="{C95DCCC1-C1A3-46E4-8EDE-45ECD7BDAB37}" type="presParOf" srcId="{2BE7E247-F5FD-4FE0-B68E-61590572E7AD}" destId="{99CEBA5A-1FBB-4802-9217-6566A6079B0E}" srcOrd="2" destOrd="0" presId="urn:microsoft.com/office/officeart/2005/8/layout/default"/>
    <dgm:cxn modelId="{EBCBF14F-181E-49F8-BB28-EBC2CD9CA5DB}" type="presParOf" srcId="{2BE7E247-F5FD-4FE0-B68E-61590572E7AD}" destId="{B42A5023-41A4-4735-8976-1875B1876320}" srcOrd="3" destOrd="0" presId="urn:microsoft.com/office/officeart/2005/8/layout/default"/>
    <dgm:cxn modelId="{E32BFEAC-4303-4D31-A92B-356BF3999446}" type="presParOf" srcId="{2BE7E247-F5FD-4FE0-B68E-61590572E7AD}" destId="{7148D75C-2C5E-4DCF-B771-6B0A18ABA5C0}" srcOrd="4" destOrd="0" presId="urn:microsoft.com/office/officeart/2005/8/layout/default"/>
    <dgm:cxn modelId="{AB105C65-ECEB-4F40-AF91-7C0235C3479B}" type="presParOf" srcId="{2BE7E247-F5FD-4FE0-B68E-61590572E7AD}" destId="{14392EDE-3F69-4FAB-A162-D100248B288F}" srcOrd="5" destOrd="0" presId="urn:microsoft.com/office/officeart/2005/8/layout/default"/>
    <dgm:cxn modelId="{74FA4918-C896-4471-9AAD-76790757B520}" type="presParOf" srcId="{2BE7E247-F5FD-4FE0-B68E-61590572E7AD}" destId="{C298D9DA-82A3-435B-9A7B-65F5F769F4CF}"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34D1B21-1A67-4F10-B04C-61EB43F23F82}" type="doc">
      <dgm:prSet loTypeId="urn:microsoft.com/office/officeart/2016/7/layout/BasicProcessNew" loCatId="process" qsTypeId="urn:microsoft.com/office/officeart/2005/8/quickstyle/simple1" qsCatId="simple" csTypeId="urn:microsoft.com/office/officeart/2005/8/colors/colorful2" csCatId="colorful" phldr="1"/>
      <dgm:spPr/>
      <dgm:t>
        <a:bodyPr/>
        <a:lstStyle/>
        <a:p>
          <a:endParaRPr lang="en-US"/>
        </a:p>
      </dgm:t>
    </dgm:pt>
    <dgm:pt modelId="{2C9E7BC9-8C23-4961-ACCE-584683239A1A}">
      <dgm:prSet custT="1"/>
      <dgm:spPr/>
      <dgm:t>
        <a:bodyPr/>
        <a:lstStyle/>
        <a:p>
          <a:pPr algn="l"/>
          <a:r>
            <a:rPr lang="en-NZ" sz="1400" dirty="0"/>
            <a:t>The CDC is a Screening tool which compiles observations by an adult observer regarding a child's behaviours on a 20 item list over past 12 months</a:t>
          </a:r>
          <a:endParaRPr lang="en-US" sz="1400" dirty="0"/>
        </a:p>
      </dgm:t>
    </dgm:pt>
    <dgm:pt modelId="{BFDFEA15-7B2E-4845-AFA7-A5731FE02353}" type="parTrans" cxnId="{5B3999C4-C31D-429F-8B13-400DD4BE3293}">
      <dgm:prSet/>
      <dgm:spPr/>
      <dgm:t>
        <a:bodyPr/>
        <a:lstStyle/>
        <a:p>
          <a:endParaRPr lang="en-US"/>
        </a:p>
      </dgm:t>
    </dgm:pt>
    <dgm:pt modelId="{38C4EAE1-C50A-4079-8D06-FDF1A6058F61}" type="sibTrans" cxnId="{5B3999C4-C31D-429F-8B13-400DD4BE3293}">
      <dgm:prSet/>
      <dgm:spPr/>
      <dgm:t>
        <a:bodyPr/>
        <a:lstStyle/>
        <a:p>
          <a:pPr algn="l"/>
          <a:endParaRPr lang="en-US" sz="1400"/>
        </a:p>
      </dgm:t>
    </dgm:pt>
    <dgm:pt modelId="{A66ACFFB-64A5-42F4-87A2-391CF08CC924}">
      <dgm:prSet custT="1"/>
      <dgm:spPr/>
      <dgm:t>
        <a:bodyPr/>
        <a:lstStyle/>
        <a:p>
          <a:pPr algn="ctr"/>
          <a:r>
            <a:rPr lang="en-NZ" sz="1400" dirty="0"/>
            <a:t>Evidence for its use is limited, however appears to provide a reasonable indication of whether a child is improving over time or with treatment. </a:t>
          </a:r>
          <a:endParaRPr lang="en-US" sz="1400" dirty="0"/>
        </a:p>
      </dgm:t>
    </dgm:pt>
    <dgm:pt modelId="{634AC33F-E0E6-4E67-AE26-46758CFF3D5A}" type="parTrans" cxnId="{25F23AC4-7305-4263-A22E-E31CF93DBBDC}">
      <dgm:prSet/>
      <dgm:spPr/>
      <dgm:t>
        <a:bodyPr/>
        <a:lstStyle/>
        <a:p>
          <a:endParaRPr lang="en-US"/>
        </a:p>
      </dgm:t>
    </dgm:pt>
    <dgm:pt modelId="{76187550-ED01-43C7-BFE6-73BF901D32A6}" type="sibTrans" cxnId="{25F23AC4-7305-4263-A22E-E31CF93DBBDC}">
      <dgm:prSet/>
      <dgm:spPr/>
      <dgm:t>
        <a:bodyPr/>
        <a:lstStyle/>
        <a:p>
          <a:pPr algn="l"/>
          <a:endParaRPr lang="en-US" sz="1400"/>
        </a:p>
      </dgm:t>
    </dgm:pt>
    <dgm:pt modelId="{F4B833ED-394E-45B2-841E-68B9CDC13ECD}">
      <dgm:prSet custT="1"/>
      <dgm:spPr/>
      <dgm:t>
        <a:bodyPr/>
        <a:lstStyle/>
        <a:p>
          <a:pPr algn="l"/>
          <a:r>
            <a:rPr lang="en-NZ" sz="1400" dirty="0"/>
            <a:t>As clinical tool, the CDC has multiple uses including repeat measurement.</a:t>
          </a:r>
        </a:p>
      </dgm:t>
    </dgm:pt>
    <dgm:pt modelId="{EB8147BF-E8C2-44D3-B65A-A9EED61C1460}" type="parTrans" cxnId="{86B107B5-0B09-4880-BADC-423D35FB5CF6}">
      <dgm:prSet/>
      <dgm:spPr/>
      <dgm:t>
        <a:bodyPr/>
        <a:lstStyle/>
        <a:p>
          <a:endParaRPr lang="en-US"/>
        </a:p>
      </dgm:t>
    </dgm:pt>
    <dgm:pt modelId="{1D2EC4B4-59C4-48EA-8945-E30F9F1E2576}" type="sibTrans" cxnId="{86B107B5-0B09-4880-BADC-423D35FB5CF6}">
      <dgm:prSet/>
      <dgm:spPr/>
      <dgm:t>
        <a:bodyPr/>
        <a:lstStyle/>
        <a:p>
          <a:pPr algn="l"/>
          <a:endParaRPr lang="en-US" sz="1400"/>
        </a:p>
      </dgm:t>
    </dgm:pt>
    <dgm:pt modelId="{126C41BD-7B56-4D95-BD0B-E0A075387021}">
      <dgm:prSet custT="1"/>
      <dgm:spPr/>
      <dgm:t>
        <a:bodyPr/>
        <a:lstStyle/>
        <a:p>
          <a:pPr algn="l"/>
          <a:r>
            <a:rPr lang="en-NZ" sz="1400" dirty="0"/>
            <a:t>Generally, scores of 12 or more can be considered tentative indications of sustained pathological dissociation</a:t>
          </a:r>
          <a:endParaRPr lang="en-US" sz="1400" dirty="0"/>
        </a:p>
      </dgm:t>
    </dgm:pt>
    <dgm:pt modelId="{9983CB28-6F67-4D65-932F-4326244863EC}" type="parTrans" cxnId="{7EAFEE45-C693-4E65-A669-412F5DE17691}">
      <dgm:prSet/>
      <dgm:spPr/>
      <dgm:t>
        <a:bodyPr/>
        <a:lstStyle/>
        <a:p>
          <a:endParaRPr lang="en-US"/>
        </a:p>
      </dgm:t>
    </dgm:pt>
    <dgm:pt modelId="{72F3FB00-921E-48B7-8BE4-9629A3AA5223}" type="sibTrans" cxnId="{7EAFEE45-C693-4E65-A669-412F5DE17691}">
      <dgm:prSet/>
      <dgm:spPr/>
      <dgm:t>
        <a:bodyPr/>
        <a:lstStyle/>
        <a:p>
          <a:endParaRPr lang="en-US"/>
        </a:p>
      </dgm:t>
    </dgm:pt>
    <dgm:pt modelId="{32A1BB9C-B4FA-4D95-B91D-9A86771F37CF}">
      <dgm:prSet/>
      <dgm:spPr/>
      <dgm:t>
        <a:bodyPr/>
        <a:lstStyle/>
        <a:p>
          <a:pPr algn="l"/>
          <a:r>
            <a:rPr lang="en-NZ" dirty="0"/>
            <a:t>Generally, scores of 12 or more can be considered tentative indications of sustained pathological dissociation. </a:t>
          </a:r>
          <a:endParaRPr lang="en-US" dirty="0"/>
        </a:p>
      </dgm:t>
    </dgm:pt>
    <dgm:pt modelId="{5B769C0D-355B-4DA7-863A-CD6318E77616}" type="parTrans" cxnId="{908F9780-8B17-46F4-882F-12E7A0321EA2}">
      <dgm:prSet/>
      <dgm:spPr/>
      <dgm:t>
        <a:bodyPr/>
        <a:lstStyle/>
        <a:p>
          <a:endParaRPr lang="en-US"/>
        </a:p>
      </dgm:t>
    </dgm:pt>
    <dgm:pt modelId="{004D50F6-B02F-4F43-9AFA-11BE8AB9F8AD}" type="sibTrans" cxnId="{908F9780-8B17-46F4-882F-12E7A0321EA2}">
      <dgm:prSet/>
      <dgm:spPr/>
      <dgm:t>
        <a:bodyPr/>
        <a:lstStyle/>
        <a:p>
          <a:endParaRPr lang="en-US"/>
        </a:p>
      </dgm:t>
    </dgm:pt>
    <dgm:pt modelId="{ED1D3EA8-83BB-4EE5-A00A-34036ED42FC5}" type="pres">
      <dgm:prSet presAssocID="{134D1B21-1A67-4F10-B04C-61EB43F23F82}" presName="Name0" presStyleCnt="0">
        <dgm:presLayoutVars>
          <dgm:dir/>
          <dgm:resizeHandles val="exact"/>
        </dgm:presLayoutVars>
      </dgm:prSet>
      <dgm:spPr/>
    </dgm:pt>
    <dgm:pt modelId="{8426480D-38A8-4B80-8602-770AF30C8920}" type="pres">
      <dgm:prSet presAssocID="{2C9E7BC9-8C23-4961-ACCE-584683239A1A}" presName="node" presStyleLbl="node1" presStyleIdx="0" presStyleCnt="9" custScaleX="118344" custLinFactNeighborX="-31242" custLinFactNeighborY="-550">
        <dgm:presLayoutVars>
          <dgm:bulletEnabled val="1"/>
        </dgm:presLayoutVars>
      </dgm:prSet>
      <dgm:spPr/>
    </dgm:pt>
    <dgm:pt modelId="{C5834F8F-325E-408A-A57B-B19DC87AD75D}" type="pres">
      <dgm:prSet presAssocID="{38C4EAE1-C50A-4079-8D06-FDF1A6058F61}" presName="sibTransSpacerBeforeConnector" presStyleCnt="0"/>
      <dgm:spPr/>
    </dgm:pt>
    <dgm:pt modelId="{2DC48759-10BA-4D4E-8DEE-D69C7FF9B1B4}" type="pres">
      <dgm:prSet presAssocID="{38C4EAE1-C50A-4079-8D06-FDF1A6058F61}" presName="sibTrans" presStyleLbl="node1" presStyleIdx="1" presStyleCnt="9"/>
      <dgm:spPr/>
    </dgm:pt>
    <dgm:pt modelId="{499F8288-27FC-4E61-8F31-7DAA3E54A9A7}" type="pres">
      <dgm:prSet presAssocID="{38C4EAE1-C50A-4079-8D06-FDF1A6058F61}" presName="sibTransSpacerAfterConnector" presStyleCnt="0"/>
      <dgm:spPr/>
    </dgm:pt>
    <dgm:pt modelId="{668EC7AB-2F74-4C87-9EDB-9976DC5551AA}" type="pres">
      <dgm:prSet presAssocID="{32A1BB9C-B4FA-4D95-B91D-9A86771F37CF}" presName="node" presStyleLbl="node1" presStyleIdx="2" presStyleCnt="9">
        <dgm:presLayoutVars>
          <dgm:bulletEnabled val="1"/>
        </dgm:presLayoutVars>
      </dgm:prSet>
      <dgm:spPr/>
    </dgm:pt>
    <dgm:pt modelId="{0A026C33-1FCF-4FEA-B2E9-DB67CECE8092}" type="pres">
      <dgm:prSet presAssocID="{004D50F6-B02F-4F43-9AFA-11BE8AB9F8AD}" presName="sibTransSpacerBeforeConnector" presStyleCnt="0"/>
      <dgm:spPr/>
    </dgm:pt>
    <dgm:pt modelId="{B732965B-D6F9-4D88-B36A-2BF26C578E81}" type="pres">
      <dgm:prSet presAssocID="{004D50F6-B02F-4F43-9AFA-11BE8AB9F8AD}" presName="sibTrans" presStyleLbl="node1" presStyleIdx="3" presStyleCnt="9"/>
      <dgm:spPr/>
    </dgm:pt>
    <dgm:pt modelId="{9EBEBECB-16FE-4F9A-95A0-C8A0D59AC1D7}" type="pres">
      <dgm:prSet presAssocID="{004D50F6-B02F-4F43-9AFA-11BE8AB9F8AD}" presName="sibTransSpacerAfterConnector" presStyleCnt="0"/>
      <dgm:spPr/>
    </dgm:pt>
    <dgm:pt modelId="{F6F9C3C3-AF16-41CC-98F1-F7081C80C0FC}" type="pres">
      <dgm:prSet presAssocID="{F4B833ED-394E-45B2-841E-68B9CDC13ECD}" presName="node" presStyleLbl="node1" presStyleIdx="4" presStyleCnt="9">
        <dgm:presLayoutVars>
          <dgm:bulletEnabled val="1"/>
        </dgm:presLayoutVars>
      </dgm:prSet>
      <dgm:spPr/>
    </dgm:pt>
    <dgm:pt modelId="{305DE727-672E-4DCF-A638-24014E9F287E}" type="pres">
      <dgm:prSet presAssocID="{1D2EC4B4-59C4-48EA-8945-E30F9F1E2576}" presName="sibTransSpacerBeforeConnector" presStyleCnt="0"/>
      <dgm:spPr/>
    </dgm:pt>
    <dgm:pt modelId="{FE5E5C3C-2589-4180-9AEB-8D0B08E58D3D}" type="pres">
      <dgm:prSet presAssocID="{1D2EC4B4-59C4-48EA-8945-E30F9F1E2576}" presName="sibTrans" presStyleLbl="node1" presStyleIdx="5" presStyleCnt="9"/>
      <dgm:spPr/>
    </dgm:pt>
    <dgm:pt modelId="{ED3FC795-2619-493C-9D18-9D4FB414C8BA}" type="pres">
      <dgm:prSet presAssocID="{1D2EC4B4-59C4-48EA-8945-E30F9F1E2576}" presName="sibTransSpacerAfterConnector" presStyleCnt="0"/>
      <dgm:spPr/>
    </dgm:pt>
    <dgm:pt modelId="{D26222B8-1A55-4CE6-ABFF-A7B83D984C6E}" type="pres">
      <dgm:prSet presAssocID="{A66ACFFB-64A5-42F4-87A2-391CF08CC924}" presName="node" presStyleLbl="node1" presStyleIdx="6" presStyleCnt="9" custLinFactNeighborX="-62775" custLinFactNeighborY="1176">
        <dgm:presLayoutVars>
          <dgm:bulletEnabled val="1"/>
        </dgm:presLayoutVars>
      </dgm:prSet>
      <dgm:spPr/>
    </dgm:pt>
    <dgm:pt modelId="{5A42A16D-EDA2-4F3D-8C8E-1D0B6F4C1FC5}" type="pres">
      <dgm:prSet presAssocID="{76187550-ED01-43C7-BFE6-73BF901D32A6}" presName="sibTransSpacerBeforeConnector" presStyleCnt="0"/>
      <dgm:spPr/>
    </dgm:pt>
    <dgm:pt modelId="{65177935-3C0D-462E-8E37-B80981711AC1}" type="pres">
      <dgm:prSet presAssocID="{76187550-ED01-43C7-BFE6-73BF901D32A6}" presName="sibTrans" presStyleLbl="node1" presStyleIdx="7" presStyleCnt="9"/>
      <dgm:spPr/>
    </dgm:pt>
    <dgm:pt modelId="{C05408E9-CA1A-4D14-B8F4-42C50E82D264}" type="pres">
      <dgm:prSet presAssocID="{76187550-ED01-43C7-BFE6-73BF901D32A6}" presName="sibTransSpacerAfterConnector" presStyleCnt="0"/>
      <dgm:spPr/>
    </dgm:pt>
    <dgm:pt modelId="{1E32382E-1531-456D-A3EC-0084D9F8126F}" type="pres">
      <dgm:prSet presAssocID="{126C41BD-7B56-4D95-BD0B-E0A075387021}" presName="node" presStyleLbl="node1" presStyleIdx="8" presStyleCnt="9">
        <dgm:presLayoutVars>
          <dgm:bulletEnabled val="1"/>
        </dgm:presLayoutVars>
      </dgm:prSet>
      <dgm:spPr/>
    </dgm:pt>
  </dgm:ptLst>
  <dgm:cxnLst>
    <dgm:cxn modelId="{F2BE4F1E-05E2-4482-9AF8-69FF5A7EB605}" type="presOf" srcId="{004D50F6-B02F-4F43-9AFA-11BE8AB9F8AD}" destId="{B732965B-D6F9-4D88-B36A-2BF26C578E81}" srcOrd="0" destOrd="0" presId="urn:microsoft.com/office/officeart/2016/7/layout/BasicProcessNew"/>
    <dgm:cxn modelId="{F24C1A1F-848E-4A21-BC69-9D04A62FC70B}" type="presOf" srcId="{F4B833ED-394E-45B2-841E-68B9CDC13ECD}" destId="{F6F9C3C3-AF16-41CC-98F1-F7081C80C0FC}" srcOrd="0" destOrd="0" presId="urn:microsoft.com/office/officeart/2016/7/layout/BasicProcessNew"/>
    <dgm:cxn modelId="{83BDA524-BB03-4F53-802D-9EC12DC25E53}" type="presOf" srcId="{126C41BD-7B56-4D95-BD0B-E0A075387021}" destId="{1E32382E-1531-456D-A3EC-0084D9F8126F}" srcOrd="0" destOrd="0" presId="urn:microsoft.com/office/officeart/2016/7/layout/BasicProcessNew"/>
    <dgm:cxn modelId="{7EAFEE45-C693-4E65-A669-412F5DE17691}" srcId="{134D1B21-1A67-4F10-B04C-61EB43F23F82}" destId="{126C41BD-7B56-4D95-BD0B-E0A075387021}" srcOrd="4" destOrd="0" parTransId="{9983CB28-6F67-4D65-932F-4326244863EC}" sibTransId="{72F3FB00-921E-48B7-8BE4-9629A3AA5223}"/>
    <dgm:cxn modelId="{EF1A7E64-9953-43A3-8062-27A089DBEC6A}" type="presOf" srcId="{1D2EC4B4-59C4-48EA-8945-E30F9F1E2576}" destId="{FE5E5C3C-2589-4180-9AEB-8D0B08E58D3D}" srcOrd="0" destOrd="0" presId="urn:microsoft.com/office/officeart/2016/7/layout/BasicProcessNew"/>
    <dgm:cxn modelId="{991E0266-3E3E-4B40-B904-5C57B10BF9E5}" type="presOf" srcId="{38C4EAE1-C50A-4079-8D06-FDF1A6058F61}" destId="{2DC48759-10BA-4D4E-8DEE-D69C7FF9B1B4}" srcOrd="0" destOrd="0" presId="urn:microsoft.com/office/officeart/2016/7/layout/BasicProcessNew"/>
    <dgm:cxn modelId="{9CC9D373-A47C-409C-BE4E-009C720A6D71}" type="presOf" srcId="{134D1B21-1A67-4F10-B04C-61EB43F23F82}" destId="{ED1D3EA8-83BB-4EE5-A00A-34036ED42FC5}" srcOrd="0" destOrd="0" presId="urn:microsoft.com/office/officeart/2016/7/layout/BasicProcessNew"/>
    <dgm:cxn modelId="{2671177E-050E-47A4-9DFD-17DFCC6921C1}" type="presOf" srcId="{2C9E7BC9-8C23-4961-ACCE-584683239A1A}" destId="{8426480D-38A8-4B80-8602-770AF30C8920}" srcOrd="0" destOrd="0" presId="urn:microsoft.com/office/officeart/2016/7/layout/BasicProcessNew"/>
    <dgm:cxn modelId="{908F9780-8B17-46F4-882F-12E7A0321EA2}" srcId="{134D1B21-1A67-4F10-B04C-61EB43F23F82}" destId="{32A1BB9C-B4FA-4D95-B91D-9A86771F37CF}" srcOrd="1" destOrd="0" parTransId="{5B769C0D-355B-4DA7-863A-CD6318E77616}" sibTransId="{004D50F6-B02F-4F43-9AFA-11BE8AB9F8AD}"/>
    <dgm:cxn modelId="{82FDF287-F43E-41D1-9E82-A5EA1A7E51A3}" type="presOf" srcId="{32A1BB9C-B4FA-4D95-B91D-9A86771F37CF}" destId="{668EC7AB-2F74-4C87-9EDB-9976DC5551AA}" srcOrd="0" destOrd="0" presId="urn:microsoft.com/office/officeart/2016/7/layout/BasicProcessNew"/>
    <dgm:cxn modelId="{86B107B5-0B09-4880-BADC-423D35FB5CF6}" srcId="{134D1B21-1A67-4F10-B04C-61EB43F23F82}" destId="{F4B833ED-394E-45B2-841E-68B9CDC13ECD}" srcOrd="2" destOrd="0" parTransId="{EB8147BF-E8C2-44D3-B65A-A9EED61C1460}" sibTransId="{1D2EC4B4-59C4-48EA-8945-E30F9F1E2576}"/>
    <dgm:cxn modelId="{25F23AC4-7305-4263-A22E-E31CF93DBBDC}" srcId="{134D1B21-1A67-4F10-B04C-61EB43F23F82}" destId="{A66ACFFB-64A5-42F4-87A2-391CF08CC924}" srcOrd="3" destOrd="0" parTransId="{634AC33F-E0E6-4E67-AE26-46758CFF3D5A}" sibTransId="{76187550-ED01-43C7-BFE6-73BF901D32A6}"/>
    <dgm:cxn modelId="{5B3999C4-C31D-429F-8B13-400DD4BE3293}" srcId="{134D1B21-1A67-4F10-B04C-61EB43F23F82}" destId="{2C9E7BC9-8C23-4961-ACCE-584683239A1A}" srcOrd="0" destOrd="0" parTransId="{BFDFEA15-7B2E-4845-AFA7-A5731FE02353}" sibTransId="{38C4EAE1-C50A-4079-8D06-FDF1A6058F61}"/>
    <dgm:cxn modelId="{5DFA51E1-E7C4-44D9-965E-D0DC194A2768}" type="presOf" srcId="{A66ACFFB-64A5-42F4-87A2-391CF08CC924}" destId="{D26222B8-1A55-4CE6-ABFF-A7B83D984C6E}" srcOrd="0" destOrd="0" presId="urn:microsoft.com/office/officeart/2016/7/layout/BasicProcessNew"/>
    <dgm:cxn modelId="{6B75A0E1-C2DD-4D50-BA66-A2F31EE09DA4}" type="presOf" srcId="{76187550-ED01-43C7-BFE6-73BF901D32A6}" destId="{65177935-3C0D-462E-8E37-B80981711AC1}" srcOrd="0" destOrd="0" presId="urn:microsoft.com/office/officeart/2016/7/layout/BasicProcessNew"/>
    <dgm:cxn modelId="{E0C5A1EE-FFCA-44CE-909B-FC4F638C839D}" type="presParOf" srcId="{ED1D3EA8-83BB-4EE5-A00A-34036ED42FC5}" destId="{8426480D-38A8-4B80-8602-770AF30C8920}" srcOrd="0" destOrd="0" presId="urn:microsoft.com/office/officeart/2016/7/layout/BasicProcessNew"/>
    <dgm:cxn modelId="{33A3C4AD-9F95-4BAD-BDA7-BAE68025BEA4}" type="presParOf" srcId="{ED1D3EA8-83BB-4EE5-A00A-34036ED42FC5}" destId="{C5834F8F-325E-408A-A57B-B19DC87AD75D}" srcOrd="1" destOrd="0" presId="urn:microsoft.com/office/officeart/2016/7/layout/BasicProcessNew"/>
    <dgm:cxn modelId="{E3B8948A-4E5F-4FB9-9415-ED5DC10BD87C}" type="presParOf" srcId="{ED1D3EA8-83BB-4EE5-A00A-34036ED42FC5}" destId="{2DC48759-10BA-4D4E-8DEE-D69C7FF9B1B4}" srcOrd="2" destOrd="0" presId="urn:microsoft.com/office/officeart/2016/7/layout/BasicProcessNew"/>
    <dgm:cxn modelId="{3BDE847B-70A0-4797-9552-EECD446065BE}" type="presParOf" srcId="{ED1D3EA8-83BB-4EE5-A00A-34036ED42FC5}" destId="{499F8288-27FC-4E61-8F31-7DAA3E54A9A7}" srcOrd="3" destOrd="0" presId="urn:microsoft.com/office/officeart/2016/7/layout/BasicProcessNew"/>
    <dgm:cxn modelId="{D55CA980-D12F-45A5-B0E5-49ECDE11337A}" type="presParOf" srcId="{ED1D3EA8-83BB-4EE5-A00A-34036ED42FC5}" destId="{668EC7AB-2F74-4C87-9EDB-9976DC5551AA}" srcOrd="4" destOrd="0" presId="urn:microsoft.com/office/officeart/2016/7/layout/BasicProcessNew"/>
    <dgm:cxn modelId="{D74FA48A-D984-4207-8AD4-1B0F80526D59}" type="presParOf" srcId="{ED1D3EA8-83BB-4EE5-A00A-34036ED42FC5}" destId="{0A026C33-1FCF-4FEA-B2E9-DB67CECE8092}" srcOrd="5" destOrd="0" presId="urn:microsoft.com/office/officeart/2016/7/layout/BasicProcessNew"/>
    <dgm:cxn modelId="{C4C87A35-7B4E-4498-8C57-2367637B0EF9}" type="presParOf" srcId="{ED1D3EA8-83BB-4EE5-A00A-34036ED42FC5}" destId="{B732965B-D6F9-4D88-B36A-2BF26C578E81}" srcOrd="6" destOrd="0" presId="urn:microsoft.com/office/officeart/2016/7/layout/BasicProcessNew"/>
    <dgm:cxn modelId="{505BE0A4-8B4B-4F31-A0E8-B9D38157B31B}" type="presParOf" srcId="{ED1D3EA8-83BB-4EE5-A00A-34036ED42FC5}" destId="{9EBEBECB-16FE-4F9A-95A0-C8A0D59AC1D7}" srcOrd="7" destOrd="0" presId="urn:microsoft.com/office/officeart/2016/7/layout/BasicProcessNew"/>
    <dgm:cxn modelId="{684A39EA-B0FC-475B-9E30-FE9D61B836D3}" type="presParOf" srcId="{ED1D3EA8-83BB-4EE5-A00A-34036ED42FC5}" destId="{F6F9C3C3-AF16-41CC-98F1-F7081C80C0FC}" srcOrd="8" destOrd="0" presId="urn:microsoft.com/office/officeart/2016/7/layout/BasicProcessNew"/>
    <dgm:cxn modelId="{BCE63723-E6D0-4EA2-93DE-DE7B5940E223}" type="presParOf" srcId="{ED1D3EA8-83BB-4EE5-A00A-34036ED42FC5}" destId="{305DE727-672E-4DCF-A638-24014E9F287E}" srcOrd="9" destOrd="0" presId="urn:microsoft.com/office/officeart/2016/7/layout/BasicProcessNew"/>
    <dgm:cxn modelId="{4CAD4493-6C11-4201-B5FC-CA8D46785511}" type="presParOf" srcId="{ED1D3EA8-83BB-4EE5-A00A-34036ED42FC5}" destId="{FE5E5C3C-2589-4180-9AEB-8D0B08E58D3D}" srcOrd="10" destOrd="0" presId="urn:microsoft.com/office/officeart/2016/7/layout/BasicProcessNew"/>
    <dgm:cxn modelId="{A5827252-D61E-42C8-903E-2B89AE017EA3}" type="presParOf" srcId="{ED1D3EA8-83BB-4EE5-A00A-34036ED42FC5}" destId="{ED3FC795-2619-493C-9D18-9D4FB414C8BA}" srcOrd="11" destOrd="0" presId="urn:microsoft.com/office/officeart/2016/7/layout/BasicProcessNew"/>
    <dgm:cxn modelId="{C708B1AF-25BC-4007-B204-8DB746B68248}" type="presParOf" srcId="{ED1D3EA8-83BB-4EE5-A00A-34036ED42FC5}" destId="{D26222B8-1A55-4CE6-ABFF-A7B83D984C6E}" srcOrd="12" destOrd="0" presId="urn:microsoft.com/office/officeart/2016/7/layout/BasicProcessNew"/>
    <dgm:cxn modelId="{C63EFF7D-CDC7-4613-BA7F-DFAB17BB848F}" type="presParOf" srcId="{ED1D3EA8-83BB-4EE5-A00A-34036ED42FC5}" destId="{5A42A16D-EDA2-4F3D-8C8E-1D0B6F4C1FC5}" srcOrd="13" destOrd="0" presId="urn:microsoft.com/office/officeart/2016/7/layout/BasicProcessNew"/>
    <dgm:cxn modelId="{EAE48B37-B71D-4B65-B87A-098EC570C9B4}" type="presParOf" srcId="{ED1D3EA8-83BB-4EE5-A00A-34036ED42FC5}" destId="{65177935-3C0D-462E-8E37-B80981711AC1}" srcOrd="14" destOrd="0" presId="urn:microsoft.com/office/officeart/2016/7/layout/BasicProcessNew"/>
    <dgm:cxn modelId="{5A94C2A5-5777-4150-B4D3-370D7BE28B04}" type="presParOf" srcId="{ED1D3EA8-83BB-4EE5-A00A-34036ED42FC5}" destId="{C05408E9-CA1A-4D14-B8F4-42C50E82D264}" srcOrd="15" destOrd="0" presId="urn:microsoft.com/office/officeart/2016/7/layout/BasicProcessNew"/>
    <dgm:cxn modelId="{FAC66BFE-5D7D-45CF-B43B-96514AE828C1}" type="presParOf" srcId="{ED1D3EA8-83BB-4EE5-A00A-34036ED42FC5}" destId="{1E32382E-1531-456D-A3EC-0084D9F8126F}" srcOrd="16" destOrd="0" presId="urn:microsoft.com/office/officeart/2016/7/layout/Basic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B3B1A0E-325A-4274-AD91-EF3F6F12E657}" type="doc">
      <dgm:prSet loTypeId="urn:microsoft.com/office/officeart/2016/7/layout/LinearArrowProcessNumbered" loCatId="process" qsTypeId="urn:microsoft.com/office/officeart/2005/8/quickstyle/simple1" qsCatId="simple" csTypeId="urn:microsoft.com/office/officeart/2005/8/colors/colorful2" csCatId="colorful" phldr="1"/>
      <dgm:spPr/>
      <dgm:t>
        <a:bodyPr/>
        <a:lstStyle/>
        <a:p>
          <a:endParaRPr lang="en-US"/>
        </a:p>
      </dgm:t>
    </dgm:pt>
    <dgm:pt modelId="{0FFE7FF6-B223-4A40-BCA1-886C44C2E075}">
      <dgm:prSet custT="1"/>
      <dgm:spPr/>
      <dgm:t>
        <a:bodyPr/>
        <a:lstStyle/>
        <a:p>
          <a:r>
            <a:rPr lang="en-US" sz="2200" dirty="0"/>
            <a:t>Establishing safety, stabilization and symptom reduction</a:t>
          </a:r>
        </a:p>
      </dgm:t>
    </dgm:pt>
    <dgm:pt modelId="{63FAEFB2-B7C6-498D-8F58-1BB234BC1996}" type="parTrans" cxnId="{60656304-4292-4038-9871-15A334CA8652}">
      <dgm:prSet/>
      <dgm:spPr/>
      <dgm:t>
        <a:bodyPr/>
        <a:lstStyle/>
        <a:p>
          <a:endParaRPr lang="en-US"/>
        </a:p>
      </dgm:t>
    </dgm:pt>
    <dgm:pt modelId="{08D12B46-336E-402E-B0C7-1E6B6B2C84AA}" type="sibTrans" cxnId="{60656304-4292-4038-9871-15A334CA8652}">
      <dgm:prSet phldrT="1" phldr="0"/>
      <dgm:spPr/>
      <dgm:t>
        <a:bodyPr/>
        <a:lstStyle/>
        <a:p>
          <a:r>
            <a:rPr lang="en-US"/>
            <a:t>1</a:t>
          </a:r>
        </a:p>
      </dgm:t>
    </dgm:pt>
    <dgm:pt modelId="{7223EB76-4ECE-40EF-AC99-3C6063BA9C24}">
      <dgm:prSet/>
      <dgm:spPr/>
      <dgm:t>
        <a:bodyPr/>
        <a:lstStyle/>
        <a:p>
          <a:r>
            <a:rPr lang="en-US" dirty="0"/>
            <a:t>Identity integration and rehabilitation</a:t>
          </a:r>
        </a:p>
      </dgm:t>
    </dgm:pt>
    <dgm:pt modelId="{A93B7383-0DC7-4A5B-8506-1F687C567B2B}" type="parTrans" cxnId="{D3928569-35CD-4CC9-906A-56E54FF5C4DF}">
      <dgm:prSet/>
      <dgm:spPr/>
      <dgm:t>
        <a:bodyPr/>
        <a:lstStyle/>
        <a:p>
          <a:endParaRPr lang="en-US"/>
        </a:p>
      </dgm:t>
    </dgm:pt>
    <dgm:pt modelId="{C81E6475-F9D6-4F43-AD8F-6D7C91CADDBE}" type="sibTrans" cxnId="{D3928569-35CD-4CC9-906A-56E54FF5C4DF}">
      <dgm:prSet phldrT="3" phldr="0"/>
      <dgm:spPr/>
      <dgm:t>
        <a:bodyPr/>
        <a:lstStyle/>
        <a:p>
          <a:r>
            <a:rPr lang="en-US"/>
            <a:t>3</a:t>
          </a:r>
        </a:p>
      </dgm:t>
    </dgm:pt>
    <dgm:pt modelId="{6490A8E5-8F96-4A56-8A7C-04EE480FFD12}">
      <dgm:prSet/>
      <dgm:spPr/>
      <dgm:t>
        <a:bodyPr/>
        <a:lstStyle/>
        <a:p>
          <a:r>
            <a:rPr lang="en-US" dirty="0"/>
            <a:t>Confronting, working through and integrating traumatic memories 	</a:t>
          </a:r>
        </a:p>
      </dgm:t>
    </dgm:pt>
    <dgm:pt modelId="{625D0A7F-4454-4768-BC6F-4F093F3B64ED}" type="sibTrans" cxnId="{15B7A049-F856-4484-9870-5BD2FC5A41D2}">
      <dgm:prSet phldrT="2" phldr="0"/>
      <dgm:spPr/>
      <dgm:t>
        <a:bodyPr/>
        <a:lstStyle/>
        <a:p>
          <a:r>
            <a:rPr lang="en-US"/>
            <a:t>2</a:t>
          </a:r>
        </a:p>
      </dgm:t>
    </dgm:pt>
    <dgm:pt modelId="{D0327180-5F8A-44A1-B3B8-99D160395BB2}" type="parTrans" cxnId="{15B7A049-F856-4484-9870-5BD2FC5A41D2}">
      <dgm:prSet/>
      <dgm:spPr/>
      <dgm:t>
        <a:bodyPr/>
        <a:lstStyle/>
        <a:p>
          <a:endParaRPr lang="en-US"/>
        </a:p>
      </dgm:t>
    </dgm:pt>
    <dgm:pt modelId="{7A156147-FE6C-4EB0-858E-95583D6D4D58}" type="pres">
      <dgm:prSet presAssocID="{9B3B1A0E-325A-4274-AD91-EF3F6F12E657}" presName="linearFlow" presStyleCnt="0">
        <dgm:presLayoutVars>
          <dgm:dir/>
          <dgm:animLvl val="lvl"/>
          <dgm:resizeHandles val="exact"/>
        </dgm:presLayoutVars>
      </dgm:prSet>
      <dgm:spPr/>
    </dgm:pt>
    <dgm:pt modelId="{E7303383-1492-47C2-8B91-7756E5A56D58}" type="pres">
      <dgm:prSet presAssocID="{0FFE7FF6-B223-4A40-BCA1-886C44C2E075}" presName="compositeNode" presStyleCnt="0"/>
      <dgm:spPr/>
    </dgm:pt>
    <dgm:pt modelId="{5B7A7292-0177-45D0-85D3-7444CC967690}" type="pres">
      <dgm:prSet presAssocID="{0FFE7FF6-B223-4A40-BCA1-886C44C2E075}" presName="parTx" presStyleLbl="node1" presStyleIdx="0" presStyleCnt="0">
        <dgm:presLayoutVars>
          <dgm:chMax val="0"/>
          <dgm:chPref val="0"/>
          <dgm:bulletEnabled val="1"/>
        </dgm:presLayoutVars>
      </dgm:prSet>
      <dgm:spPr/>
    </dgm:pt>
    <dgm:pt modelId="{8E299DC8-5561-42FD-8220-22CD273DBFBD}" type="pres">
      <dgm:prSet presAssocID="{0FFE7FF6-B223-4A40-BCA1-886C44C2E075}" presName="parSh" presStyleCnt="0"/>
      <dgm:spPr/>
    </dgm:pt>
    <dgm:pt modelId="{C28995A7-5BA1-4C96-8A07-522DF963C6A0}" type="pres">
      <dgm:prSet presAssocID="{0FFE7FF6-B223-4A40-BCA1-886C44C2E075}" presName="lineNode" presStyleLbl="alignAccFollowNode1" presStyleIdx="0" presStyleCnt="9"/>
      <dgm:spPr/>
    </dgm:pt>
    <dgm:pt modelId="{13ADDA24-BD4E-4CF8-AAE9-F2129D280669}" type="pres">
      <dgm:prSet presAssocID="{0FFE7FF6-B223-4A40-BCA1-886C44C2E075}" presName="lineArrowNode" presStyleLbl="alignAccFollowNode1" presStyleIdx="1" presStyleCnt="9" custLinFactNeighborX="27556" custLinFactNeighborY="-5873"/>
      <dgm:spPr/>
    </dgm:pt>
    <dgm:pt modelId="{3BCC2370-868E-464D-A4ED-AFF881C84D79}" type="pres">
      <dgm:prSet presAssocID="{08D12B46-336E-402E-B0C7-1E6B6B2C84AA}" presName="sibTransNodeCircle" presStyleLbl="alignNode1" presStyleIdx="0" presStyleCnt="3">
        <dgm:presLayoutVars>
          <dgm:chMax val="0"/>
          <dgm:bulletEnabled/>
        </dgm:presLayoutVars>
      </dgm:prSet>
      <dgm:spPr/>
    </dgm:pt>
    <dgm:pt modelId="{C499AA6C-2CE5-43FE-ADCD-E39FC7D30C32}" type="pres">
      <dgm:prSet presAssocID="{08D12B46-336E-402E-B0C7-1E6B6B2C84AA}" presName="spacerBetweenCircleAndCallout" presStyleCnt="0">
        <dgm:presLayoutVars/>
      </dgm:prSet>
      <dgm:spPr/>
    </dgm:pt>
    <dgm:pt modelId="{4E632410-1EB3-408D-A439-80C85E16D289}" type="pres">
      <dgm:prSet presAssocID="{0FFE7FF6-B223-4A40-BCA1-886C44C2E075}" presName="nodeText" presStyleLbl="alignAccFollowNode1" presStyleIdx="2" presStyleCnt="9" custLinFactNeighborX="2140" custLinFactNeighborY="3993">
        <dgm:presLayoutVars>
          <dgm:bulletEnabled val="1"/>
        </dgm:presLayoutVars>
      </dgm:prSet>
      <dgm:spPr/>
    </dgm:pt>
    <dgm:pt modelId="{CA366FAE-0B72-448F-9CA4-637C47DB46E9}" type="pres">
      <dgm:prSet presAssocID="{08D12B46-336E-402E-B0C7-1E6B6B2C84AA}" presName="sibTransComposite" presStyleCnt="0"/>
      <dgm:spPr/>
    </dgm:pt>
    <dgm:pt modelId="{9838C0A2-B17A-4874-BC37-1E4C63D39B61}" type="pres">
      <dgm:prSet presAssocID="{6490A8E5-8F96-4A56-8A7C-04EE480FFD12}" presName="compositeNode" presStyleCnt="0"/>
      <dgm:spPr/>
    </dgm:pt>
    <dgm:pt modelId="{F9E5B2FF-98F0-435C-BB0E-C2C61C386EB9}" type="pres">
      <dgm:prSet presAssocID="{6490A8E5-8F96-4A56-8A7C-04EE480FFD12}" presName="parTx" presStyleLbl="node1" presStyleIdx="0" presStyleCnt="0">
        <dgm:presLayoutVars>
          <dgm:chMax val="0"/>
          <dgm:chPref val="0"/>
          <dgm:bulletEnabled val="1"/>
        </dgm:presLayoutVars>
      </dgm:prSet>
      <dgm:spPr/>
    </dgm:pt>
    <dgm:pt modelId="{71F0684B-86F6-422E-A879-4B0E89285BAD}" type="pres">
      <dgm:prSet presAssocID="{6490A8E5-8F96-4A56-8A7C-04EE480FFD12}" presName="parSh" presStyleCnt="0"/>
      <dgm:spPr/>
    </dgm:pt>
    <dgm:pt modelId="{CD3C007B-63EE-4637-9574-6AB611F4ABBC}" type="pres">
      <dgm:prSet presAssocID="{6490A8E5-8F96-4A56-8A7C-04EE480FFD12}" presName="lineNode" presStyleLbl="alignAccFollowNode1" presStyleIdx="3" presStyleCnt="9"/>
      <dgm:spPr/>
    </dgm:pt>
    <dgm:pt modelId="{DB98C2D7-4374-4F9F-836B-E7D67608D394}" type="pres">
      <dgm:prSet presAssocID="{6490A8E5-8F96-4A56-8A7C-04EE480FFD12}" presName="lineArrowNode" presStyleLbl="alignAccFollowNode1" presStyleIdx="4" presStyleCnt="9"/>
      <dgm:spPr/>
    </dgm:pt>
    <dgm:pt modelId="{6A687435-1B53-4CEB-AE19-4A10E0BE7331}" type="pres">
      <dgm:prSet presAssocID="{625D0A7F-4454-4768-BC6F-4F093F3B64ED}" presName="sibTransNodeCircle" presStyleLbl="alignNode1" presStyleIdx="1" presStyleCnt="3">
        <dgm:presLayoutVars>
          <dgm:chMax val="0"/>
          <dgm:bulletEnabled/>
        </dgm:presLayoutVars>
      </dgm:prSet>
      <dgm:spPr/>
    </dgm:pt>
    <dgm:pt modelId="{3CC74104-D2C3-4803-8B4C-D5F3E91C3D90}" type="pres">
      <dgm:prSet presAssocID="{625D0A7F-4454-4768-BC6F-4F093F3B64ED}" presName="spacerBetweenCircleAndCallout" presStyleCnt="0">
        <dgm:presLayoutVars/>
      </dgm:prSet>
      <dgm:spPr/>
    </dgm:pt>
    <dgm:pt modelId="{B90D895B-65C2-4CED-8E43-B263032A44DF}" type="pres">
      <dgm:prSet presAssocID="{6490A8E5-8F96-4A56-8A7C-04EE480FFD12}" presName="nodeText" presStyleLbl="alignAccFollowNode1" presStyleIdx="5" presStyleCnt="9">
        <dgm:presLayoutVars>
          <dgm:bulletEnabled val="1"/>
        </dgm:presLayoutVars>
      </dgm:prSet>
      <dgm:spPr/>
    </dgm:pt>
    <dgm:pt modelId="{BC45BAE0-6278-4ACD-9A32-D5AAB8B81D75}" type="pres">
      <dgm:prSet presAssocID="{625D0A7F-4454-4768-BC6F-4F093F3B64ED}" presName="sibTransComposite" presStyleCnt="0"/>
      <dgm:spPr/>
    </dgm:pt>
    <dgm:pt modelId="{81FC1A6D-2A26-4514-BB7A-B36592FBFDDD}" type="pres">
      <dgm:prSet presAssocID="{7223EB76-4ECE-40EF-AC99-3C6063BA9C24}" presName="compositeNode" presStyleCnt="0"/>
      <dgm:spPr/>
    </dgm:pt>
    <dgm:pt modelId="{A94080A8-733C-46C5-8E9E-33F3D32856BC}" type="pres">
      <dgm:prSet presAssocID="{7223EB76-4ECE-40EF-AC99-3C6063BA9C24}" presName="parTx" presStyleLbl="node1" presStyleIdx="0" presStyleCnt="0">
        <dgm:presLayoutVars>
          <dgm:chMax val="0"/>
          <dgm:chPref val="0"/>
          <dgm:bulletEnabled val="1"/>
        </dgm:presLayoutVars>
      </dgm:prSet>
      <dgm:spPr/>
    </dgm:pt>
    <dgm:pt modelId="{1A0E4D08-E475-448A-8ED2-1008206AE4F5}" type="pres">
      <dgm:prSet presAssocID="{7223EB76-4ECE-40EF-AC99-3C6063BA9C24}" presName="parSh" presStyleCnt="0"/>
      <dgm:spPr/>
    </dgm:pt>
    <dgm:pt modelId="{58094646-312F-4B93-8BBF-794D33A2D718}" type="pres">
      <dgm:prSet presAssocID="{7223EB76-4ECE-40EF-AC99-3C6063BA9C24}" presName="lineNode" presStyleLbl="alignAccFollowNode1" presStyleIdx="6" presStyleCnt="9"/>
      <dgm:spPr/>
    </dgm:pt>
    <dgm:pt modelId="{7AB7C8BC-54AC-45D6-AF6F-679DDAE834F1}" type="pres">
      <dgm:prSet presAssocID="{7223EB76-4ECE-40EF-AC99-3C6063BA9C24}" presName="lineArrowNode" presStyleLbl="alignAccFollowNode1" presStyleIdx="7" presStyleCnt="9"/>
      <dgm:spPr/>
    </dgm:pt>
    <dgm:pt modelId="{EA196D1B-1D8F-45C0-8DD8-DDADA275F91A}" type="pres">
      <dgm:prSet presAssocID="{C81E6475-F9D6-4F43-AD8F-6D7C91CADDBE}" presName="sibTransNodeCircle" presStyleLbl="alignNode1" presStyleIdx="2" presStyleCnt="3">
        <dgm:presLayoutVars>
          <dgm:chMax val="0"/>
          <dgm:bulletEnabled/>
        </dgm:presLayoutVars>
      </dgm:prSet>
      <dgm:spPr/>
    </dgm:pt>
    <dgm:pt modelId="{1E8A5BA7-7C41-4B16-9936-D54D357BF522}" type="pres">
      <dgm:prSet presAssocID="{C81E6475-F9D6-4F43-AD8F-6D7C91CADDBE}" presName="spacerBetweenCircleAndCallout" presStyleCnt="0">
        <dgm:presLayoutVars/>
      </dgm:prSet>
      <dgm:spPr/>
    </dgm:pt>
    <dgm:pt modelId="{06B5D6AF-5019-4E56-84E6-F7763CFBC98B}" type="pres">
      <dgm:prSet presAssocID="{7223EB76-4ECE-40EF-AC99-3C6063BA9C24}" presName="nodeText" presStyleLbl="alignAccFollowNode1" presStyleIdx="8" presStyleCnt="9" custLinFactNeighborX="-2393" custLinFactNeighborY="-1918">
        <dgm:presLayoutVars>
          <dgm:bulletEnabled val="1"/>
        </dgm:presLayoutVars>
      </dgm:prSet>
      <dgm:spPr/>
    </dgm:pt>
  </dgm:ptLst>
  <dgm:cxnLst>
    <dgm:cxn modelId="{60656304-4292-4038-9871-15A334CA8652}" srcId="{9B3B1A0E-325A-4274-AD91-EF3F6F12E657}" destId="{0FFE7FF6-B223-4A40-BCA1-886C44C2E075}" srcOrd="0" destOrd="0" parTransId="{63FAEFB2-B7C6-498D-8F58-1BB234BC1996}" sibTransId="{08D12B46-336E-402E-B0C7-1E6B6B2C84AA}"/>
    <dgm:cxn modelId="{816AD906-E76A-4052-A07E-30EA7F0092D9}" type="presOf" srcId="{08D12B46-336E-402E-B0C7-1E6B6B2C84AA}" destId="{3BCC2370-868E-464D-A4ED-AFF881C84D79}" srcOrd="0" destOrd="0" presId="urn:microsoft.com/office/officeart/2016/7/layout/LinearArrowProcessNumbered"/>
    <dgm:cxn modelId="{E463DB09-1C49-4BCA-A30C-9108B950E78E}" type="presOf" srcId="{625D0A7F-4454-4768-BC6F-4F093F3B64ED}" destId="{6A687435-1B53-4CEB-AE19-4A10E0BE7331}" srcOrd="0" destOrd="0" presId="urn:microsoft.com/office/officeart/2016/7/layout/LinearArrowProcessNumbered"/>
    <dgm:cxn modelId="{94190723-AC61-4BBB-9CB6-469AF4AC8A2F}" type="presOf" srcId="{9B3B1A0E-325A-4274-AD91-EF3F6F12E657}" destId="{7A156147-FE6C-4EB0-858E-95583D6D4D58}" srcOrd="0" destOrd="0" presId="urn:microsoft.com/office/officeart/2016/7/layout/LinearArrowProcessNumbered"/>
    <dgm:cxn modelId="{2877BC2F-2475-47DC-AB4C-B63CF9B29045}" type="presOf" srcId="{7223EB76-4ECE-40EF-AC99-3C6063BA9C24}" destId="{06B5D6AF-5019-4E56-84E6-F7763CFBC98B}" srcOrd="0" destOrd="0" presId="urn:microsoft.com/office/officeart/2016/7/layout/LinearArrowProcessNumbered"/>
    <dgm:cxn modelId="{87733142-0BFE-46C4-8FCD-FDC0BD9B9ABA}" type="presOf" srcId="{6490A8E5-8F96-4A56-8A7C-04EE480FFD12}" destId="{B90D895B-65C2-4CED-8E43-B263032A44DF}" srcOrd="0" destOrd="0" presId="urn:microsoft.com/office/officeart/2016/7/layout/LinearArrowProcessNumbered"/>
    <dgm:cxn modelId="{15B7A049-F856-4484-9870-5BD2FC5A41D2}" srcId="{9B3B1A0E-325A-4274-AD91-EF3F6F12E657}" destId="{6490A8E5-8F96-4A56-8A7C-04EE480FFD12}" srcOrd="1" destOrd="0" parTransId="{D0327180-5F8A-44A1-B3B8-99D160395BB2}" sibTransId="{625D0A7F-4454-4768-BC6F-4F093F3B64ED}"/>
    <dgm:cxn modelId="{D3928569-35CD-4CC9-906A-56E54FF5C4DF}" srcId="{9B3B1A0E-325A-4274-AD91-EF3F6F12E657}" destId="{7223EB76-4ECE-40EF-AC99-3C6063BA9C24}" srcOrd="2" destOrd="0" parTransId="{A93B7383-0DC7-4A5B-8506-1F687C567B2B}" sibTransId="{C81E6475-F9D6-4F43-AD8F-6D7C91CADDBE}"/>
    <dgm:cxn modelId="{486BCA91-6488-4E21-AC9F-B5A2E5F64B61}" type="presOf" srcId="{0FFE7FF6-B223-4A40-BCA1-886C44C2E075}" destId="{4E632410-1EB3-408D-A439-80C85E16D289}" srcOrd="0" destOrd="0" presId="urn:microsoft.com/office/officeart/2016/7/layout/LinearArrowProcessNumbered"/>
    <dgm:cxn modelId="{7DABC0FD-78E6-4811-9ECA-7DBBC048F76E}" type="presOf" srcId="{C81E6475-F9D6-4F43-AD8F-6D7C91CADDBE}" destId="{EA196D1B-1D8F-45C0-8DD8-DDADA275F91A}" srcOrd="0" destOrd="0" presId="urn:microsoft.com/office/officeart/2016/7/layout/LinearArrowProcessNumbered"/>
    <dgm:cxn modelId="{6AD250F3-521C-482E-8E19-60D77E349D1D}" type="presParOf" srcId="{7A156147-FE6C-4EB0-858E-95583D6D4D58}" destId="{E7303383-1492-47C2-8B91-7756E5A56D58}" srcOrd="0" destOrd="0" presId="urn:microsoft.com/office/officeart/2016/7/layout/LinearArrowProcessNumbered"/>
    <dgm:cxn modelId="{D24C6F0F-CCE6-4B28-85D2-17AC2AEF62CE}" type="presParOf" srcId="{E7303383-1492-47C2-8B91-7756E5A56D58}" destId="{5B7A7292-0177-45D0-85D3-7444CC967690}" srcOrd="0" destOrd="0" presId="urn:microsoft.com/office/officeart/2016/7/layout/LinearArrowProcessNumbered"/>
    <dgm:cxn modelId="{86E501FC-ABE9-4755-9F24-11AA337E8AF4}" type="presParOf" srcId="{E7303383-1492-47C2-8B91-7756E5A56D58}" destId="{8E299DC8-5561-42FD-8220-22CD273DBFBD}" srcOrd="1" destOrd="0" presId="urn:microsoft.com/office/officeart/2016/7/layout/LinearArrowProcessNumbered"/>
    <dgm:cxn modelId="{C2B9F9C1-7A78-412E-B91E-B721A8BDE5BB}" type="presParOf" srcId="{8E299DC8-5561-42FD-8220-22CD273DBFBD}" destId="{C28995A7-5BA1-4C96-8A07-522DF963C6A0}" srcOrd="0" destOrd="0" presId="urn:microsoft.com/office/officeart/2016/7/layout/LinearArrowProcessNumbered"/>
    <dgm:cxn modelId="{64FD9732-B4E9-4F98-BA67-D584F980D263}" type="presParOf" srcId="{8E299DC8-5561-42FD-8220-22CD273DBFBD}" destId="{13ADDA24-BD4E-4CF8-AAE9-F2129D280669}" srcOrd="1" destOrd="0" presId="urn:microsoft.com/office/officeart/2016/7/layout/LinearArrowProcessNumbered"/>
    <dgm:cxn modelId="{7B7A91E1-6B83-4F2F-8392-A05423AD8FF3}" type="presParOf" srcId="{8E299DC8-5561-42FD-8220-22CD273DBFBD}" destId="{3BCC2370-868E-464D-A4ED-AFF881C84D79}" srcOrd="2" destOrd="0" presId="urn:microsoft.com/office/officeart/2016/7/layout/LinearArrowProcessNumbered"/>
    <dgm:cxn modelId="{F770F285-87D1-443A-A91D-85635472EDEE}" type="presParOf" srcId="{8E299DC8-5561-42FD-8220-22CD273DBFBD}" destId="{C499AA6C-2CE5-43FE-ADCD-E39FC7D30C32}" srcOrd="3" destOrd="0" presId="urn:microsoft.com/office/officeart/2016/7/layout/LinearArrowProcessNumbered"/>
    <dgm:cxn modelId="{0804A68C-BBA3-48ED-91C9-8E79BF385154}" type="presParOf" srcId="{E7303383-1492-47C2-8B91-7756E5A56D58}" destId="{4E632410-1EB3-408D-A439-80C85E16D289}" srcOrd="2" destOrd="0" presId="urn:microsoft.com/office/officeart/2016/7/layout/LinearArrowProcessNumbered"/>
    <dgm:cxn modelId="{C0662755-4AC3-4421-9BE5-FD584D977075}" type="presParOf" srcId="{7A156147-FE6C-4EB0-858E-95583D6D4D58}" destId="{CA366FAE-0B72-448F-9CA4-637C47DB46E9}" srcOrd="1" destOrd="0" presId="urn:microsoft.com/office/officeart/2016/7/layout/LinearArrowProcessNumbered"/>
    <dgm:cxn modelId="{D9767C41-886B-44EE-B957-5E94084171A2}" type="presParOf" srcId="{7A156147-FE6C-4EB0-858E-95583D6D4D58}" destId="{9838C0A2-B17A-4874-BC37-1E4C63D39B61}" srcOrd="2" destOrd="0" presId="urn:microsoft.com/office/officeart/2016/7/layout/LinearArrowProcessNumbered"/>
    <dgm:cxn modelId="{C62D5E09-D1E4-4BDA-ACF1-2B094A32DCDF}" type="presParOf" srcId="{9838C0A2-B17A-4874-BC37-1E4C63D39B61}" destId="{F9E5B2FF-98F0-435C-BB0E-C2C61C386EB9}" srcOrd="0" destOrd="0" presId="urn:microsoft.com/office/officeart/2016/7/layout/LinearArrowProcessNumbered"/>
    <dgm:cxn modelId="{62C07038-D102-42F3-8516-607BC0395168}" type="presParOf" srcId="{9838C0A2-B17A-4874-BC37-1E4C63D39B61}" destId="{71F0684B-86F6-422E-A879-4B0E89285BAD}" srcOrd="1" destOrd="0" presId="urn:microsoft.com/office/officeart/2016/7/layout/LinearArrowProcessNumbered"/>
    <dgm:cxn modelId="{2A0D5332-8A25-48F2-833E-B3AB656AB5CB}" type="presParOf" srcId="{71F0684B-86F6-422E-A879-4B0E89285BAD}" destId="{CD3C007B-63EE-4637-9574-6AB611F4ABBC}" srcOrd="0" destOrd="0" presId="urn:microsoft.com/office/officeart/2016/7/layout/LinearArrowProcessNumbered"/>
    <dgm:cxn modelId="{4414AEB8-B224-49AF-8B31-16C71889CB48}" type="presParOf" srcId="{71F0684B-86F6-422E-A879-4B0E89285BAD}" destId="{DB98C2D7-4374-4F9F-836B-E7D67608D394}" srcOrd="1" destOrd="0" presId="urn:microsoft.com/office/officeart/2016/7/layout/LinearArrowProcessNumbered"/>
    <dgm:cxn modelId="{87E15747-6E03-4D42-BFB2-B324929598FB}" type="presParOf" srcId="{71F0684B-86F6-422E-A879-4B0E89285BAD}" destId="{6A687435-1B53-4CEB-AE19-4A10E0BE7331}" srcOrd="2" destOrd="0" presId="urn:microsoft.com/office/officeart/2016/7/layout/LinearArrowProcessNumbered"/>
    <dgm:cxn modelId="{85FD1186-BD82-473F-884E-F2A4C0E3C42C}" type="presParOf" srcId="{71F0684B-86F6-422E-A879-4B0E89285BAD}" destId="{3CC74104-D2C3-4803-8B4C-D5F3E91C3D90}" srcOrd="3" destOrd="0" presId="urn:microsoft.com/office/officeart/2016/7/layout/LinearArrowProcessNumbered"/>
    <dgm:cxn modelId="{4C1036B9-EAC9-41E1-9BAD-2A3BA05ED05D}" type="presParOf" srcId="{9838C0A2-B17A-4874-BC37-1E4C63D39B61}" destId="{B90D895B-65C2-4CED-8E43-B263032A44DF}" srcOrd="2" destOrd="0" presId="urn:microsoft.com/office/officeart/2016/7/layout/LinearArrowProcessNumbered"/>
    <dgm:cxn modelId="{0F3D116B-6476-431D-B990-068953AE8D84}" type="presParOf" srcId="{7A156147-FE6C-4EB0-858E-95583D6D4D58}" destId="{BC45BAE0-6278-4ACD-9A32-D5AAB8B81D75}" srcOrd="3" destOrd="0" presId="urn:microsoft.com/office/officeart/2016/7/layout/LinearArrowProcessNumbered"/>
    <dgm:cxn modelId="{D3EAFBE0-AC86-456B-AE61-2E5F22B5539D}" type="presParOf" srcId="{7A156147-FE6C-4EB0-858E-95583D6D4D58}" destId="{81FC1A6D-2A26-4514-BB7A-B36592FBFDDD}" srcOrd="4" destOrd="0" presId="urn:microsoft.com/office/officeart/2016/7/layout/LinearArrowProcessNumbered"/>
    <dgm:cxn modelId="{C9073CD4-8578-4532-96D7-F35215361A24}" type="presParOf" srcId="{81FC1A6D-2A26-4514-BB7A-B36592FBFDDD}" destId="{A94080A8-733C-46C5-8E9E-33F3D32856BC}" srcOrd="0" destOrd="0" presId="urn:microsoft.com/office/officeart/2016/7/layout/LinearArrowProcessNumbered"/>
    <dgm:cxn modelId="{7A1D68F7-A5A9-4362-A454-23EDAA1A5299}" type="presParOf" srcId="{81FC1A6D-2A26-4514-BB7A-B36592FBFDDD}" destId="{1A0E4D08-E475-448A-8ED2-1008206AE4F5}" srcOrd="1" destOrd="0" presId="urn:microsoft.com/office/officeart/2016/7/layout/LinearArrowProcessNumbered"/>
    <dgm:cxn modelId="{A5A8955F-AA4C-4471-9B1D-748B12284056}" type="presParOf" srcId="{1A0E4D08-E475-448A-8ED2-1008206AE4F5}" destId="{58094646-312F-4B93-8BBF-794D33A2D718}" srcOrd="0" destOrd="0" presId="urn:microsoft.com/office/officeart/2016/7/layout/LinearArrowProcessNumbered"/>
    <dgm:cxn modelId="{6D377384-C0DC-4565-BAEB-D9A8FFCCFF78}" type="presParOf" srcId="{1A0E4D08-E475-448A-8ED2-1008206AE4F5}" destId="{7AB7C8BC-54AC-45D6-AF6F-679DDAE834F1}" srcOrd="1" destOrd="0" presId="urn:microsoft.com/office/officeart/2016/7/layout/LinearArrowProcessNumbered"/>
    <dgm:cxn modelId="{6C340054-D757-4FF2-846A-104B2C4C70CD}" type="presParOf" srcId="{1A0E4D08-E475-448A-8ED2-1008206AE4F5}" destId="{EA196D1B-1D8F-45C0-8DD8-DDADA275F91A}" srcOrd="2" destOrd="0" presId="urn:microsoft.com/office/officeart/2016/7/layout/LinearArrowProcessNumbered"/>
    <dgm:cxn modelId="{9635C9CC-5C7F-435C-A2D0-7103F6F82B80}" type="presParOf" srcId="{1A0E4D08-E475-448A-8ED2-1008206AE4F5}" destId="{1E8A5BA7-7C41-4B16-9936-D54D357BF522}" srcOrd="3" destOrd="0" presId="urn:microsoft.com/office/officeart/2016/7/layout/LinearArrowProcessNumbered"/>
    <dgm:cxn modelId="{F8F2EB53-BC6E-41B9-BBE2-C156DA4BDA9E}" type="presParOf" srcId="{81FC1A6D-2A26-4514-BB7A-B36592FBFDDD}" destId="{06B5D6AF-5019-4E56-84E6-F7763CFBC98B}" srcOrd="2" destOrd="0" presId="urn:microsoft.com/office/officeart/2016/7/layout/LinearArrow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052B639-390C-4518-93DE-CF0FE8B17C2A}"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FE66DABE-077C-46E1-8893-BA9676B02C1A}">
      <dgm:prSet custT="1"/>
      <dgm:spPr/>
      <dgm:t>
        <a:bodyPr/>
        <a:lstStyle/>
        <a:p>
          <a:r>
            <a:rPr lang="en-NZ" sz="1400" dirty="0"/>
            <a:t>Intention   =  to create structure so that the client can develop a more internalised framework to make sense of their experience </a:t>
          </a:r>
        </a:p>
        <a:p>
          <a:r>
            <a:rPr lang="en-NZ" sz="1400" dirty="0"/>
            <a:t>May begin by focusing on externalising behaviour</a:t>
          </a:r>
        </a:p>
        <a:p>
          <a:r>
            <a:rPr lang="en-NZ" sz="1400" dirty="0"/>
            <a:t>Dealing with responsivity barriers</a:t>
          </a:r>
        </a:p>
        <a:p>
          <a:r>
            <a:rPr lang="en-NZ" sz="1400" dirty="0"/>
            <a:t>Increasing the capacity to tolerate internal work</a:t>
          </a:r>
        </a:p>
        <a:p>
          <a:r>
            <a:rPr lang="en-NZ" sz="1400" dirty="0"/>
            <a:t>Increasing access to external resources</a:t>
          </a:r>
        </a:p>
        <a:p>
          <a:r>
            <a:rPr lang="en-NZ" sz="1400" dirty="0"/>
            <a:t>Supporting the client to manage the externalising behaviours and build distress tolerance,  affect regulation skills and “phobic avoidance”</a:t>
          </a:r>
        </a:p>
        <a:p>
          <a:r>
            <a:rPr lang="en-NZ" sz="1400" dirty="0"/>
            <a:t>May be brief in a single trauma PTSD or be the only phase of treatment for more severe presentations.</a:t>
          </a:r>
        </a:p>
        <a:p>
          <a:r>
            <a:rPr lang="en-NZ" sz="1400" dirty="0"/>
            <a:t>Jumping into trauma processing too early may result in both client and therapist feeling as if they are drowning </a:t>
          </a:r>
        </a:p>
      </dgm:t>
    </dgm:pt>
    <dgm:pt modelId="{DE51EBCE-4AEB-4D19-B59C-00F9D39BACAA}" type="sibTrans" cxnId="{69B47627-F26C-44BE-A796-4D09D6907C9A}">
      <dgm:prSet phldrT="1" phldr="0"/>
      <dgm:spPr/>
      <dgm:t>
        <a:bodyPr/>
        <a:lstStyle/>
        <a:p>
          <a:r>
            <a:rPr lang="en-US"/>
            <a:t>1</a:t>
          </a:r>
        </a:p>
      </dgm:t>
    </dgm:pt>
    <dgm:pt modelId="{2B59EA76-3219-49C7-AB64-1876B8BD6A62}" type="parTrans" cxnId="{69B47627-F26C-44BE-A796-4D09D6907C9A}">
      <dgm:prSet/>
      <dgm:spPr/>
      <dgm:t>
        <a:bodyPr/>
        <a:lstStyle/>
        <a:p>
          <a:endParaRPr lang="en-US"/>
        </a:p>
      </dgm:t>
    </dgm:pt>
    <dgm:pt modelId="{E00FA609-CB4D-4EF8-B389-E80DA9355DBD}" type="pres">
      <dgm:prSet presAssocID="{D052B639-390C-4518-93DE-CF0FE8B17C2A}" presName="Name0" presStyleCnt="0">
        <dgm:presLayoutVars>
          <dgm:animLvl val="lvl"/>
          <dgm:resizeHandles val="exact"/>
        </dgm:presLayoutVars>
      </dgm:prSet>
      <dgm:spPr/>
    </dgm:pt>
    <dgm:pt modelId="{50C3D005-6825-43C8-969E-763F5969B847}" type="pres">
      <dgm:prSet presAssocID="{FE66DABE-077C-46E1-8893-BA9676B02C1A}" presName="compositeNode" presStyleCnt="0">
        <dgm:presLayoutVars>
          <dgm:bulletEnabled val="1"/>
        </dgm:presLayoutVars>
      </dgm:prSet>
      <dgm:spPr/>
    </dgm:pt>
    <dgm:pt modelId="{CAFD769C-84C8-4D64-B25A-942EDD4E1218}" type="pres">
      <dgm:prSet presAssocID="{FE66DABE-077C-46E1-8893-BA9676B02C1A}" presName="bgRect" presStyleLbl="bgAccFollowNode1" presStyleIdx="0" presStyleCnt="1" custLinFactNeighborX="1659" custLinFactNeighborY="-3196"/>
      <dgm:spPr/>
    </dgm:pt>
    <dgm:pt modelId="{063A67C4-A9E8-4F00-AB47-FED80E5E38F8}" type="pres">
      <dgm:prSet presAssocID="{DE51EBCE-4AEB-4D19-B59C-00F9D39BACAA}" presName="sibTransNodeCircle" presStyleLbl="alignNode1" presStyleIdx="0" presStyleCnt="2" custLinFactNeighborX="-11842" custLinFactNeighborY="-38911">
        <dgm:presLayoutVars>
          <dgm:chMax val="0"/>
          <dgm:bulletEnabled/>
        </dgm:presLayoutVars>
      </dgm:prSet>
      <dgm:spPr/>
    </dgm:pt>
    <dgm:pt modelId="{E92FC269-4CF7-4140-81A0-AE497ECB95EF}" type="pres">
      <dgm:prSet presAssocID="{FE66DABE-077C-46E1-8893-BA9676B02C1A}" presName="bottomLine" presStyleLbl="alignNode1" presStyleIdx="1" presStyleCnt="2">
        <dgm:presLayoutVars/>
      </dgm:prSet>
      <dgm:spPr/>
    </dgm:pt>
    <dgm:pt modelId="{514ECA59-C88F-41E1-BD95-B0541AE19101}" type="pres">
      <dgm:prSet presAssocID="{FE66DABE-077C-46E1-8893-BA9676B02C1A}" presName="nodeText" presStyleLbl="bgAccFollowNode1" presStyleIdx="0" presStyleCnt="1">
        <dgm:presLayoutVars>
          <dgm:bulletEnabled val="1"/>
        </dgm:presLayoutVars>
      </dgm:prSet>
      <dgm:spPr/>
    </dgm:pt>
  </dgm:ptLst>
  <dgm:cxnLst>
    <dgm:cxn modelId="{69B47627-F26C-44BE-A796-4D09D6907C9A}" srcId="{D052B639-390C-4518-93DE-CF0FE8B17C2A}" destId="{FE66DABE-077C-46E1-8893-BA9676B02C1A}" srcOrd="0" destOrd="0" parTransId="{2B59EA76-3219-49C7-AB64-1876B8BD6A62}" sibTransId="{DE51EBCE-4AEB-4D19-B59C-00F9D39BACAA}"/>
    <dgm:cxn modelId="{49D48FB4-DBA3-43B9-9188-557203051B51}" type="presOf" srcId="{FE66DABE-077C-46E1-8893-BA9676B02C1A}" destId="{CAFD769C-84C8-4D64-B25A-942EDD4E1218}" srcOrd="0" destOrd="0" presId="urn:microsoft.com/office/officeart/2016/7/layout/BasicLinearProcessNumbered"/>
    <dgm:cxn modelId="{F2B431E6-47D5-4866-BC65-571952D246C1}" type="presOf" srcId="{DE51EBCE-4AEB-4D19-B59C-00F9D39BACAA}" destId="{063A67C4-A9E8-4F00-AB47-FED80E5E38F8}" srcOrd="0" destOrd="0" presId="urn:microsoft.com/office/officeart/2016/7/layout/BasicLinearProcessNumbered"/>
    <dgm:cxn modelId="{A4BB28F9-C5E5-4597-A7F8-E228D801B3BE}" type="presOf" srcId="{D052B639-390C-4518-93DE-CF0FE8B17C2A}" destId="{E00FA609-CB4D-4EF8-B389-E80DA9355DBD}" srcOrd="0" destOrd="0" presId="urn:microsoft.com/office/officeart/2016/7/layout/BasicLinearProcessNumbered"/>
    <dgm:cxn modelId="{CFE2F2FF-E779-4962-B834-DC3C07BB6A5E}" type="presOf" srcId="{FE66DABE-077C-46E1-8893-BA9676B02C1A}" destId="{514ECA59-C88F-41E1-BD95-B0541AE19101}" srcOrd="1" destOrd="0" presId="urn:microsoft.com/office/officeart/2016/7/layout/BasicLinearProcessNumbered"/>
    <dgm:cxn modelId="{A9EB6348-1EFE-4429-9053-1DD3DC5C3F4E}" type="presParOf" srcId="{E00FA609-CB4D-4EF8-B389-E80DA9355DBD}" destId="{50C3D005-6825-43C8-969E-763F5969B847}" srcOrd="0" destOrd="0" presId="urn:microsoft.com/office/officeart/2016/7/layout/BasicLinearProcessNumbered"/>
    <dgm:cxn modelId="{37E40275-AB78-4B98-B4AD-AD34FF06EF44}" type="presParOf" srcId="{50C3D005-6825-43C8-969E-763F5969B847}" destId="{CAFD769C-84C8-4D64-B25A-942EDD4E1218}" srcOrd="0" destOrd="0" presId="urn:microsoft.com/office/officeart/2016/7/layout/BasicLinearProcessNumbered"/>
    <dgm:cxn modelId="{1FF4AD68-B9F8-48CF-ABAC-A08B5D762B27}" type="presParOf" srcId="{50C3D005-6825-43C8-969E-763F5969B847}" destId="{063A67C4-A9E8-4F00-AB47-FED80E5E38F8}" srcOrd="1" destOrd="0" presId="urn:microsoft.com/office/officeart/2016/7/layout/BasicLinearProcessNumbered"/>
    <dgm:cxn modelId="{05AA8C59-7909-4711-876A-670203C2ADDE}" type="presParOf" srcId="{50C3D005-6825-43C8-969E-763F5969B847}" destId="{E92FC269-4CF7-4140-81A0-AE497ECB95EF}" srcOrd="2" destOrd="0" presId="urn:microsoft.com/office/officeart/2016/7/layout/BasicLinearProcessNumbered"/>
    <dgm:cxn modelId="{EE463911-B3BC-41E5-ABD8-991FB8742FA3}" type="presParOf" srcId="{50C3D005-6825-43C8-969E-763F5969B847}" destId="{514ECA59-C88F-41E1-BD95-B0541AE19101}"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052B639-390C-4518-93DE-CF0FE8B17C2A}"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FE66DABE-077C-46E1-8893-BA9676B02C1A}">
      <dgm:prSet/>
      <dgm:spPr/>
      <dgm:t>
        <a:bodyPr/>
        <a:lstStyle/>
        <a:p>
          <a:r>
            <a:rPr lang="en-NZ" dirty="0"/>
            <a:t>Memory Work</a:t>
          </a:r>
        </a:p>
        <a:p>
          <a:r>
            <a:rPr lang="en-NZ" dirty="0"/>
            <a:t>Evidence suggests the need for longer sessions (90 minutes) </a:t>
          </a:r>
        </a:p>
        <a:p>
          <a:r>
            <a:rPr lang="en-NZ" b="1" dirty="0"/>
            <a:t>Prepare</a:t>
          </a:r>
          <a:r>
            <a:rPr lang="en-NZ" dirty="0"/>
            <a:t> – well established management plan, memory selection differs depending on the client’s resources and life circumstances</a:t>
          </a:r>
        </a:p>
        <a:p>
          <a:r>
            <a:rPr lang="en-NZ" b="1" dirty="0"/>
            <a:t>Process</a:t>
          </a:r>
          <a:r>
            <a:rPr lang="en-NZ" dirty="0"/>
            <a:t> – break the memory up into phases, explore with the client how to approach the memory and decide on the least distressing part of the memory to process</a:t>
          </a:r>
        </a:p>
        <a:p>
          <a:r>
            <a:rPr lang="en-NZ" b="1" dirty="0"/>
            <a:t>Debrief</a:t>
          </a:r>
        </a:p>
        <a:p>
          <a:r>
            <a:rPr lang="en-NZ" dirty="0"/>
            <a:t>Develop a hierarchy of phobic avoidance (memories, emotions, physical sensations) </a:t>
          </a:r>
        </a:p>
      </dgm:t>
    </dgm:pt>
    <dgm:pt modelId="{2B59EA76-3219-49C7-AB64-1876B8BD6A62}" type="parTrans" cxnId="{69B47627-F26C-44BE-A796-4D09D6907C9A}">
      <dgm:prSet/>
      <dgm:spPr/>
      <dgm:t>
        <a:bodyPr/>
        <a:lstStyle/>
        <a:p>
          <a:endParaRPr lang="en-US"/>
        </a:p>
      </dgm:t>
    </dgm:pt>
    <dgm:pt modelId="{DE51EBCE-4AEB-4D19-B59C-00F9D39BACAA}" type="sibTrans" cxnId="{69B47627-F26C-44BE-A796-4D09D6907C9A}">
      <dgm:prSet phldrT="1" phldr="0"/>
      <dgm:spPr/>
      <dgm:t>
        <a:bodyPr/>
        <a:lstStyle/>
        <a:p>
          <a:r>
            <a:rPr lang="en-US" dirty="0"/>
            <a:t>2</a:t>
          </a:r>
        </a:p>
      </dgm:t>
    </dgm:pt>
    <dgm:pt modelId="{E00FA609-CB4D-4EF8-B389-E80DA9355DBD}" type="pres">
      <dgm:prSet presAssocID="{D052B639-390C-4518-93DE-CF0FE8B17C2A}" presName="Name0" presStyleCnt="0">
        <dgm:presLayoutVars>
          <dgm:animLvl val="lvl"/>
          <dgm:resizeHandles val="exact"/>
        </dgm:presLayoutVars>
      </dgm:prSet>
      <dgm:spPr/>
    </dgm:pt>
    <dgm:pt modelId="{50C3D005-6825-43C8-969E-763F5969B847}" type="pres">
      <dgm:prSet presAssocID="{FE66DABE-077C-46E1-8893-BA9676B02C1A}" presName="compositeNode" presStyleCnt="0">
        <dgm:presLayoutVars>
          <dgm:bulletEnabled val="1"/>
        </dgm:presLayoutVars>
      </dgm:prSet>
      <dgm:spPr/>
    </dgm:pt>
    <dgm:pt modelId="{CAFD769C-84C8-4D64-B25A-942EDD4E1218}" type="pres">
      <dgm:prSet presAssocID="{FE66DABE-077C-46E1-8893-BA9676B02C1A}" presName="bgRect" presStyleLbl="bgAccFollowNode1" presStyleIdx="0" presStyleCnt="1"/>
      <dgm:spPr/>
    </dgm:pt>
    <dgm:pt modelId="{063A67C4-A9E8-4F00-AB47-FED80E5E38F8}" type="pres">
      <dgm:prSet presAssocID="{DE51EBCE-4AEB-4D19-B59C-00F9D39BACAA}" presName="sibTransNodeCircle" presStyleLbl="alignNode1" presStyleIdx="0" presStyleCnt="2" custLinFactNeighborX="-1692" custLinFactNeighborY="564">
        <dgm:presLayoutVars>
          <dgm:chMax val="0"/>
          <dgm:bulletEnabled/>
        </dgm:presLayoutVars>
      </dgm:prSet>
      <dgm:spPr/>
    </dgm:pt>
    <dgm:pt modelId="{E92FC269-4CF7-4140-81A0-AE497ECB95EF}" type="pres">
      <dgm:prSet presAssocID="{FE66DABE-077C-46E1-8893-BA9676B02C1A}" presName="bottomLine" presStyleLbl="alignNode1" presStyleIdx="1" presStyleCnt="2">
        <dgm:presLayoutVars/>
      </dgm:prSet>
      <dgm:spPr/>
    </dgm:pt>
    <dgm:pt modelId="{514ECA59-C88F-41E1-BD95-B0541AE19101}" type="pres">
      <dgm:prSet presAssocID="{FE66DABE-077C-46E1-8893-BA9676B02C1A}" presName="nodeText" presStyleLbl="bgAccFollowNode1" presStyleIdx="0" presStyleCnt="1">
        <dgm:presLayoutVars>
          <dgm:bulletEnabled val="1"/>
        </dgm:presLayoutVars>
      </dgm:prSet>
      <dgm:spPr/>
    </dgm:pt>
  </dgm:ptLst>
  <dgm:cxnLst>
    <dgm:cxn modelId="{69B47627-F26C-44BE-A796-4D09D6907C9A}" srcId="{D052B639-390C-4518-93DE-CF0FE8B17C2A}" destId="{FE66DABE-077C-46E1-8893-BA9676B02C1A}" srcOrd="0" destOrd="0" parTransId="{2B59EA76-3219-49C7-AB64-1876B8BD6A62}" sibTransId="{DE51EBCE-4AEB-4D19-B59C-00F9D39BACAA}"/>
    <dgm:cxn modelId="{49D48FB4-DBA3-43B9-9188-557203051B51}" type="presOf" srcId="{FE66DABE-077C-46E1-8893-BA9676B02C1A}" destId="{CAFD769C-84C8-4D64-B25A-942EDD4E1218}" srcOrd="0" destOrd="0" presId="urn:microsoft.com/office/officeart/2016/7/layout/BasicLinearProcessNumbered"/>
    <dgm:cxn modelId="{F2B431E6-47D5-4866-BC65-571952D246C1}" type="presOf" srcId="{DE51EBCE-4AEB-4D19-B59C-00F9D39BACAA}" destId="{063A67C4-A9E8-4F00-AB47-FED80E5E38F8}" srcOrd="0" destOrd="0" presId="urn:microsoft.com/office/officeart/2016/7/layout/BasicLinearProcessNumbered"/>
    <dgm:cxn modelId="{A4BB28F9-C5E5-4597-A7F8-E228D801B3BE}" type="presOf" srcId="{D052B639-390C-4518-93DE-CF0FE8B17C2A}" destId="{E00FA609-CB4D-4EF8-B389-E80DA9355DBD}" srcOrd="0" destOrd="0" presId="urn:microsoft.com/office/officeart/2016/7/layout/BasicLinearProcessNumbered"/>
    <dgm:cxn modelId="{CFE2F2FF-E779-4962-B834-DC3C07BB6A5E}" type="presOf" srcId="{FE66DABE-077C-46E1-8893-BA9676B02C1A}" destId="{514ECA59-C88F-41E1-BD95-B0541AE19101}" srcOrd="1" destOrd="0" presId="urn:microsoft.com/office/officeart/2016/7/layout/BasicLinearProcessNumbered"/>
    <dgm:cxn modelId="{A9EB6348-1EFE-4429-9053-1DD3DC5C3F4E}" type="presParOf" srcId="{E00FA609-CB4D-4EF8-B389-E80DA9355DBD}" destId="{50C3D005-6825-43C8-969E-763F5969B847}" srcOrd="0" destOrd="0" presId="urn:microsoft.com/office/officeart/2016/7/layout/BasicLinearProcessNumbered"/>
    <dgm:cxn modelId="{37E40275-AB78-4B98-B4AD-AD34FF06EF44}" type="presParOf" srcId="{50C3D005-6825-43C8-969E-763F5969B847}" destId="{CAFD769C-84C8-4D64-B25A-942EDD4E1218}" srcOrd="0" destOrd="0" presId="urn:microsoft.com/office/officeart/2016/7/layout/BasicLinearProcessNumbered"/>
    <dgm:cxn modelId="{1FF4AD68-B9F8-48CF-ABAC-A08B5D762B27}" type="presParOf" srcId="{50C3D005-6825-43C8-969E-763F5969B847}" destId="{063A67C4-A9E8-4F00-AB47-FED80E5E38F8}" srcOrd="1" destOrd="0" presId="urn:microsoft.com/office/officeart/2016/7/layout/BasicLinearProcessNumbered"/>
    <dgm:cxn modelId="{05AA8C59-7909-4711-876A-670203C2ADDE}" type="presParOf" srcId="{50C3D005-6825-43C8-969E-763F5969B847}" destId="{E92FC269-4CF7-4140-81A0-AE497ECB95EF}" srcOrd="2" destOrd="0" presId="urn:microsoft.com/office/officeart/2016/7/layout/BasicLinearProcessNumbered"/>
    <dgm:cxn modelId="{EE463911-B3BC-41E5-ABD8-991FB8742FA3}" type="presParOf" srcId="{50C3D005-6825-43C8-969E-763F5969B847}" destId="{514ECA59-C88F-41E1-BD95-B0541AE19101}"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052B639-390C-4518-93DE-CF0FE8B17C2A}"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FE66DABE-077C-46E1-8893-BA9676B02C1A}">
      <dgm:prSet/>
      <dgm:spPr/>
      <dgm:t>
        <a:bodyPr/>
        <a:lstStyle/>
        <a:p>
          <a:pPr algn="l"/>
          <a:r>
            <a:rPr lang="en-NZ" dirty="0"/>
            <a:t>Re-engagement in life </a:t>
          </a:r>
        </a:p>
        <a:p>
          <a:pPr algn="l"/>
          <a:r>
            <a:rPr lang="en-NZ" dirty="0"/>
            <a:t>Focus is to support the client to begin activities that are representative of independence and improved functioning.</a:t>
          </a:r>
        </a:p>
        <a:p>
          <a:pPr algn="l"/>
          <a:r>
            <a:rPr lang="en-NZ" dirty="0"/>
            <a:t>This may look different for different clients</a:t>
          </a:r>
        </a:p>
        <a:p>
          <a:pPr algn="l"/>
          <a:r>
            <a:rPr lang="en-NZ" dirty="0"/>
            <a:t>This may be the goal for some clients without memory work and could involve “living with” the presenting symptomology </a:t>
          </a:r>
          <a:endParaRPr lang="en-US" dirty="0"/>
        </a:p>
      </dgm:t>
    </dgm:pt>
    <dgm:pt modelId="{2B59EA76-3219-49C7-AB64-1876B8BD6A62}" type="parTrans" cxnId="{69B47627-F26C-44BE-A796-4D09D6907C9A}">
      <dgm:prSet/>
      <dgm:spPr/>
      <dgm:t>
        <a:bodyPr/>
        <a:lstStyle/>
        <a:p>
          <a:endParaRPr lang="en-US"/>
        </a:p>
      </dgm:t>
    </dgm:pt>
    <dgm:pt modelId="{DE51EBCE-4AEB-4D19-B59C-00F9D39BACAA}" type="sibTrans" cxnId="{69B47627-F26C-44BE-A796-4D09D6907C9A}">
      <dgm:prSet phldrT="1" phldr="0"/>
      <dgm:spPr/>
      <dgm:t>
        <a:bodyPr/>
        <a:lstStyle/>
        <a:p>
          <a:r>
            <a:rPr lang="en-US" dirty="0"/>
            <a:t>3</a:t>
          </a:r>
        </a:p>
      </dgm:t>
    </dgm:pt>
    <dgm:pt modelId="{E00FA609-CB4D-4EF8-B389-E80DA9355DBD}" type="pres">
      <dgm:prSet presAssocID="{D052B639-390C-4518-93DE-CF0FE8B17C2A}" presName="Name0" presStyleCnt="0">
        <dgm:presLayoutVars>
          <dgm:animLvl val="lvl"/>
          <dgm:resizeHandles val="exact"/>
        </dgm:presLayoutVars>
      </dgm:prSet>
      <dgm:spPr/>
    </dgm:pt>
    <dgm:pt modelId="{50C3D005-6825-43C8-969E-763F5969B847}" type="pres">
      <dgm:prSet presAssocID="{FE66DABE-077C-46E1-8893-BA9676B02C1A}" presName="compositeNode" presStyleCnt="0">
        <dgm:presLayoutVars>
          <dgm:bulletEnabled val="1"/>
        </dgm:presLayoutVars>
      </dgm:prSet>
      <dgm:spPr/>
    </dgm:pt>
    <dgm:pt modelId="{CAFD769C-84C8-4D64-B25A-942EDD4E1218}" type="pres">
      <dgm:prSet presAssocID="{FE66DABE-077C-46E1-8893-BA9676B02C1A}" presName="bgRect" presStyleLbl="bgAccFollowNode1" presStyleIdx="0" presStyleCnt="1" custLinFactNeighborY="-4778"/>
      <dgm:spPr/>
    </dgm:pt>
    <dgm:pt modelId="{063A67C4-A9E8-4F00-AB47-FED80E5E38F8}" type="pres">
      <dgm:prSet presAssocID="{DE51EBCE-4AEB-4D19-B59C-00F9D39BACAA}" presName="sibTransNodeCircle" presStyleLbl="alignNode1" presStyleIdx="0" presStyleCnt="2">
        <dgm:presLayoutVars>
          <dgm:chMax val="0"/>
          <dgm:bulletEnabled/>
        </dgm:presLayoutVars>
      </dgm:prSet>
      <dgm:spPr/>
    </dgm:pt>
    <dgm:pt modelId="{E92FC269-4CF7-4140-81A0-AE497ECB95EF}" type="pres">
      <dgm:prSet presAssocID="{FE66DABE-077C-46E1-8893-BA9676B02C1A}" presName="bottomLine" presStyleLbl="alignNode1" presStyleIdx="1" presStyleCnt="2">
        <dgm:presLayoutVars/>
      </dgm:prSet>
      <dgm:spPr/>
    </dgm:pt>
    <dgm:pt modelId="{514ECA59-C88F-41E1-BD95-B0541AE19101}" type="pres">
      <dgm:prSet presAssocID="{FE66DABE-077C-46E1-8893-BA9676B02C1A}" presName="nodeText" presStyleLbl="bgAccFollowNode1" presStyleIdx="0" presStyleCnt="1">
        <dgm:presLayoutVars>
          <dgm:bulletEnabled val="1"/>
        </dgm:presLayoutVars>
      </dgm:prSet>
      <dgm:spPr/>
    </dgm:pt>
  </dgm:ptLst>
  <dgm:cxnLst>
    <dgm:cxn modelId="{69B47627-F26C-44BE-A796-4D09D6907C9A}" srcId="{D052B639-390C-4518-93DE-CF0FE8B17C2A}" destId="{FE66DABE-077C-46E1-8893-BA9676B02C1A}" srcOrd="0" destOrd="0" parTransId="{2B59EA76-3219-49C7-AB64-1876B8BD6A62}" sibTransId="{DE51EBCE-4AEB-4D19-B59C-00F9D39BACAA}"/>
    <dgm:cxn modelId="{49D48FB4-DBA3-43B9-9188-557203051B51}" type="presOf" srcId="{FE66DABE-077C-46E1-8893-BA9676B02C1A}" destId="{CAFD769C-84C8-4D64-B25A-942EDD4E1218}" srcOrd="0" destOrd="0" presId="urn:microsoft.com/office/officeart/2016/7/layout/BasicLinearProcessNumbered"/>
    <dgm:cxn modelId="{F2B431E6-47D5-4866-BC65-571952D246C1}" type="presOf" srcId="{DE51EBCE-4AEB-4D19-B59C-00F9D39BACAA}" destId="{063A67C4-A9E8-4F00-AB47-FED80E5E38F8}" srcOrd="0" destOrd="0" presId="urn:microsoft.com/office/officeart/2016/7/layout/BasicLinearProcessNumbered"/>
    <dgm:cxn modelId="{A4BB28F9-C5E5-4597-A7F8-E228D801B3BE}" type="presOf" srcId="{D052B639-390C-4518-93DE-CF0FE8B17C2A}" destId="{E00FA609-CB4D-4EF8-B389-E80DA9355DBD}" srcOrd="0" destOrd="0" presId="urn:microsoft.com/office/officeart/2016/7/layout/BasicLinearProcessNumbered"/>
    <dgm:cxn modelId="{CFE2F2FF-E779-4962-B834-DC3C07BB6A5E}" type="presOf" srcId="{FE66DABE-077C-46E1-8893-BA9676B02C1A}" destId="{514ECA59-C88F-41E1-BD95-B0541AE19101}" srcOrd="1" destOrd="0" presId="urn:microsoft.com/office/officeart/2016/7/layout/BasicLinearProcessNumbered"/>
    <dgm:cxn modelId="{A9EB6348-1EFE-4429-9053-1DD3DC5C3F4E}" type="presParOf" srcId="{E00FA609-CB4D-4EF8-B389-E80DA9355DBD}" destId="{50C3D005-6825-43C8-969E-763F5969B847}" srcOrd="0" destOrd="0" presId="urn:microsoft.com/office/officeart/2016/7/layout/BasicLinearProcessNumbered"/>
    <dgm:cxn modelId="{37E40275-AB78-4B98-B4AD-AD34FF06EF44}" type="presParOf" srcId="{50C3D005-6825-43C8-969E-763F5969B847}" destId="{CAFD769C-84C8-4D64-B25A-942EDD4E1218}" srcOrd="0" destOrd="0" presId="urn:microsoft.com/office/officeart/2016/7/layout/BasicLinearProcessNumbered"/>
    <dgm:cxn modelId="{1FF4AD68-B9F8-48CF-ABAC-A08B5D762B27}" type="presParOf" srcId="{50C3D005-6825-43C8-969E-763F5969B847}" destId="{063A67C4-A9E8-4F00-AB47-FED80E5E38F8}" srcOrd="1" destOrd="0" presId="urn:microsoft.com/office/officeart/2016/7/layout/BasicLinearProcessNumbered"/>
    <dgm:cxn modelId="{05AA8C59-7909-4711-876A-670203C2ADDE}" type="presParOf" srcId="{50C3D005-6825-43C8-969E-763F5969B847}" destId="{E92FC269-4CF7-4140-81A0-AE497ECB95EF}" srcOrd="2" destOrd="0" presId="urn:microsoft.com/office/officeart/2016/7/layout/BasicLinearProcessNumbered"/>
    <dgm:cxn modelId="{EE463911-B3BC-41E5-ABD8-991FB8742FA3}" type="presParOf" srcId="{50C3D005-6825-43C8-969E-763F5969B847}" destId="{514ECA59-C88F-41E1-BD95-B0541AE19101}"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8CA6A3-09FE-4B23-B8BD-911EF86F69A5}" type="doc">
      <dgm:prSet loTypeId="urn:microsoft.com/office/officeart/2005/8/layout/vList5" loCatId="Inbox" qsTypeId="urn:microsoft.com/office/officeart/2005/8/quickstyle/simple1" qsCatId="simple" csTypeId="urn:microsoft.com/office/officeart/2005/8/colors/colorful2" csCatId="colorful" phldr="1"/>
      <dgm:spPr/>
      <dgm:t>
        <a:bodyPr/>
        <a:lstStyle/>
        <a:p>
          <a:endParaRPr lang="en-US"/>
        </a:p>
      </dgm:t>
    </dgm:pt>
    <dgm:pt modelId="{A97F04AE-C93B-4441-A67A-933F2E4DAB22}">
      <dgm:prSet/>
      <dgm:spPr/>
      <dgm:t>
        <a:bodyPr/>
        <a:lstStyle/>
        <a:p>
          <a:r>
            <a:rPr lang="en-US" b="1" dirty="0"/>
            <a:t>Amnesia</a:t>
          </a:r>
          <a:r>
            <a:rPr lang="en-US" dirty="0"/>
            <a:t> </a:t>
          </a:r>
        </a:p>
      </dgm:t>
    </dgm:pt>
    <dgm:pt modelId="{B8F7C7A3-C4E7-48AE-BA29-ED86EA521E43}" type="parTrans" cxnId="{376460FF-9FDC-46BE-BFDC-7BCA74FD7768}">
      <dgm:prSet/>
      <dgm:spPr/>
      <dgm:t>
        <a:bodyPr/>
        <a:lstStyle/>
        <a:p>
          <a:endParaRPr lang="en-US"/>
        </a:p>
      </dgm:t>
    </dgm:pt>
    <dgm:pt modelId="{8B0E5BF7-1788-4B79-9472-BD7B2E36842B}" type="sibTrans" cxnId="{376460FF-9FDC-46BE-BFDC-7BCA74FD7768}">
      <dgm:prSet/>
      <dgm:spPr/>
      <dgm:t>
        <a:bodyPr/>
        <a:lstStyle/>
        <a:p>
          <a:endParaRPr lang="en-US"/>
        </a:p>
      </dgm:t>
    </dgm:pt>
    <dgm:pt modelId="{166B93D1-AD83-4D6E-BEB8-B0E113AD1CE9}">
      <dgm:prSet/>
      <dgm:spPr/>
      <dgm:t>
        <a:bodyPr/>
        <a:lstStyle/>
        <a:p>
          <a:r>
            <a:rPr lang="en-US" b="1" dirty="0" err="1"/>
            <a:t>Depersonalisation</a:t>
          </a:r>
          <a:r>
            <a:rPr lang="en-US" dirty="0"/>
            <a:t> </a:t>
          </a:r>
        </a:p>
      </dgm:t>
    </dgm:pt>
    <dgm:pt modelId="{9D1A6C40-3701-4174-B2D6-68F70A9CA96A}" type="parTrans" cxnId="{426E7F86-62B3-4E00-B7E9-9813F3E858C5}">
      <dgm:prSet/>
      <dgm:spPr/>
      <dgm:t>
        <a:bodyPr/>
        <a:lstStyle/>
        <a:p>
          <a:endParaRPr lang="en-US"/>
        </a:p>
      </dgm:t>
    </dgm:pt>
    <dgm:pt modelId="{3D8484CB-D1E4-4A2B-B287-AA663FA1AB41}" type="sibTrans" cxnId="{426E7F86-62B3-4E00-B7E9-9813F3E858C5}">
      <dgm:prSet/>
      <dgm:spPr/>
      <dgm:t>
        <a:bodyPr/>
        <a:lstStyle/>
        <a:p>
          <a:endParaRPr lang="en-US"/>
        </a:p>
      </dgm:t>
    </dgm:pt>
    <dgm:pt modelId="{EFAB376C-8077-4AAB-88B8-1AB2FB259930}">
      <dgm:prSet/>
      <dgm:spPr/>
      <dgm:t>
        <a:bodyPr/>
        <a:lstStyle/>
        <a:p>
          <a:r>
            <a:rPr lang="en-US" b="1"/>
            <a:t>Derealisation</a:t>
          </a:r>
          <a:r>
            <a:rPr lang="en-US"/>
            <a:t> </a:t>
          </a:r>
        </a:p>
      </dgm:t>
    </dgm:pt>
    <dgm:pt modelId="{71B9F12A-E862-4FBA-9A37-3F2F47FB70EA}" type="parTrans" cxnId="{19BB7DE4-1422-4DBC-BB6F-A72D3D8F0F73}">
      <dgm:prSet/>
      <dgm:spPr/>
      <dgm:t>
        <a:bodyPr/>
        <a:lstStyle/>
        <a:p>
          <a:endParaRPr lang="en-US"/>
        </a:p>
      </dgm:t>
    </dgm:pt>
    <dgm:pt modelId="{FA56A54A-7C0F-4EC6-9CB4-7547B983C572}" type="sibTrans" cxnId="{19BB7DE4-1422-4DBC-BB6F-A72D3D8F0F73}">
      <dgm:prSet/>
      <dgm:spPr/>
      <dgm:t>
        <a:bodyPr/>
        <a:lstStyle/>
        <a:p>
          <a:endParaRPr lang="en-US"/>
        </a:p>
      </dgm:t>
    </dgm:pt>
    <dgm:pt modelId="{4E17E461-19ED-4605-8DB7-B0B88049BC17}">
      <dgm:prSet custT="1"/>
      <dgm:spPr/>
      <dgm:t>
        <a:bodyPr/>
        <a:lstStyle/>
        <a:p>
          <a:pPr>
            <a:buFont typeface="Wingdings" panose="05000000000000000000" pitchFamily="2" charset="2"/>
            <a:buNone/>
          </a:pPr>
          <a:r>
            <a:rPr lang="en-US" sz="2000" dirty="0">
              <a:latin typeface="+mj-lt"/>
            </a:rPr>
            <a:t>A sense of disconnection from familiar people or surroundings</a:t>
          </a:r>
        </a:p>
      </dgm:t>
    </dgm:pt>
    <dgm:pt modelId="{DE1F0DF6-4E14-4D29-A751-B43CA169BF5A}" type="parTrans" cxnId="{2256900F-CAAD-4BAD-AAD7-8C64D8ED45A7}">
      <dgm:prSet/>
      <dgm:spPr/>
      <dgm:t>
        <a:bodyPr/>
        <a:lstStyle/>
        <a:p>
          <a:endParaRPr lang="en-US"/>
        </a:p>
      </dgm:t>
    </dgm:pt>
    <dgm:pt modelId="{C06E97AD-E5B4-4CB5-B195-8FCCB9DB5868}" type="sibTrans" cxnId="{2256900F-CAAD-4BAD-AAD7-8C64D8ED45A7}">
      <dgm:prSet/>
      <dgm:spPr/>
      <dgm:t>
        <a:bodyPr/>
        <a:lstStyle/>
        <a:p>
          <a:endParaRPr lang="en-US"/>
        </a:p>
      </dgm:t>
    </dgm:pt>
    <dgm:pt modelId="{C80E3E31-8695-4D74-B28F-BA4785F70917}">
      <dgm:prSet/>
      <dgm:spPr/>
      <dgm:t>
        <a:bodyPr/>
        <a:lstStyle/>
        <a:p>
          <a:r>
            <a:rPr lang="en-US" b="1" dirty="0"/>
            <a:t>Identity Confusion</a:t>
          </a:r>
          <a:r>
            <a:rPr lang="en-US" dirty="0"/>
            <a:t> </a:t>
          </a:r>
        </a:p>
      </dgm:t>
    </dgm:pt>
    <dgm:pt modelId="{6CC587C0-5BEB-433A-AA0C-228279E8759F}" type="parTrans" cxnId="{E39FD945-1C47-4776-83E1-DF2CC2E02A8B}">
      <dgm:prSet/>
      <dgm:spPr/>
      <dgm:t>
        <a:bodyPr/>
        <a:lstStyle/>
        <a:p>
          <a:endParaRPr lang="en-US"/>
        </a:p>
      </dgm:t>
    </dgm:pt>
    <dgm:pt modelId="{3E25DCE9-958B-4926-B048-6A4E2E9D50B4}" type="sibTrans" cxnId="{E39FD945-1C47-4776-83E1-DF2CC2E02A8B}">
      <dgm:prSet/>
      <dgm:spPr/>
      <dgm:t>
        <a:bodyPr/>
        <a:lstStyle/>
        <a:p>
          <a:endParaRPr lang="en-US"/>
        </a:p>
      </dgm:t>
    </dgm:pt>
    <dgm:pt modelId="{78FC3ABD-E456-49D8-8276-9883E894947A}">
      <dgm:prSet/>
      <dgm:spPr/>
      <dgm:t>
        <a:bodyPr/>
        <a:lstStyle/>
        <a:p>
          <a:r>
            <a:rPr lang="en-US" dirty="0"/>
            <a:t>Identity</a:t>
          </a:r>
          <a:r>
            <a:rPr lang="en-US" baseline="0" dirty="0"/>
            <a:t> Alteration</a:t>
          </a:r>
          <a:endParaRPr lang="en-US" dirty="0"/>
        </a:p>
      </dgm:t>
    </dgm:pt>
    <dgm:pt modelId="{0CE5FAB9-A6B4-4AA2-AA61-465BFF4E9E08}" type="parTrans" cxnId="{DDC304C1-FAE0-49F8-9449-EDD0DC1341AB}">
      <dgm:prSet/>
      <dgm:spPr/>
      <dgm:t>
        <a:bodyPr/>
        <a:lstStyle/>
        <a:p>
          <a:endParaRPr lang="en-US"/>
        </a:p>
      </dgm:t>
    </dgm:pt>
    <dgm:pt modelId="{D140A31A-41F8-4062-8126-0CF6DEBB1BF7}" type="sibTrans" cxnId="{DDC304C1-FAE0-49F8-9449-EDD0DC1341AB}">
      <dgm:prSet/>
      <dgm:spPr/>
      <dgm:t>
        <a:bodyPr/>
        <a:lstStyle/>
        <a:p>
          <a:endParaRPr lang="en-US"/>
        </a:p>
      </dgm:t>
    </dgm:pt>
    <dgm:pt modelId="{D6239F74-5F70-4E0F-991D-23162CE6DA09}">
      <dgm:prSet custT="1"/>
      <dgm:spPr/>
      <dgm:t>
        <a:bodyPr/>
        <a:lstStyle/>
        <a:p>
          <a:pPr>
            <a:buFont typeface="Wingdings" panose="05000000000000000000" pitchFamily="2" charset="2"/>
            <a:buNone/>
          </a:pPr>
          <a:r>
            <a:rPr lang="en-US" sz="2000" dirty="0">
              <a:latin typeface="+mj-lt"/>
            </a:rPr>
            <a:t>Sense of detachment/ disconnection from one’s mind body or self. </a:t>
          </a:r>
        </a:p>
      </dgm:t>
    </dgm:pt>
    <dgm:pt modelId="{C1081154-25CD-4AC0-89C4-CF01720541BE}" type="sibTrans" cxnId="{F695D275-D192-4D8B-9367-CC3012AEFCA9}">
      <dgm:prSet/>
      <dgm:spPr/>
      <dgm:t>
        <a:bodyPr/>
        <a:lstStyle/>
        <a:p>
          <a:endParaRPr lang="en-US"/>
        </a:p>
      </dgm:t>
    </dgm:pt>
    <dgm:pt modelId="{1372782E-0555-4C5C-B24A-261ACE900E54}" type="parTrans" cxnId="{F695D275-D192-4D8B-9367-CC3012AEFCA9}">
      <dgm:prSet/>
      <dgm:spPr/>
      <dgm:t>
        <a:bodyPr/>
        <a:lstStyle/>
        <a:p>
          <a:endParaRPr lang="en-US"/>
        </a:p>
      </dgm:t>
    </dgm:pt>
    <dgm:pt modelId="{C9901AD8-CBA8-4191-9E65-DF9A9FA2C987}">
      <dgm:prSet custT="1"/>
      <dgm:spPr/>
      <dgm:t>
        <a:bodyPr/>
        <a:lstStyle/>
        <a:p>
          <a:pPr>
            <a:buFont typeface="Wingdings" panose="05000000000000000000" pitchFamily="2" charset="2"/>
            <a:buNone/>
          </a:pPr>
          <a:r>
            <a:rPr lang="en-US" sz="2000" dirty="0">
              <a:solidFill>
                <a:schemeClr val="tx1"/>
              </a:solidFill>
              <a:latin typeface="+mn-lt"/>
              <a:ea typeface="+mn-ea"/>
              <a:cs typeface="+mn-cs"/>
            </a:rPr>
            <a:t>Inability to recall autobiographical information that is inconsistent with normal memory</a:t>
          </a:r>
          <a:endParaRPr lang="en-US" sz="2000" dirty="0">
            <a:latin typeface="+mj-lt"/>
          </a:endParaRPr>
        </a:p>
      </dgm:t>
    </dgm:pt>
    <dgm:pt modelId="{B86830D2-8ADD-4405-A350-E694B4CB69A1}" type="sibTrans" cxnId="{1AFBD7B5-7262-4AC2-BBA9-ABA789B3F18B}">
      <dgm:prSet/>
      <dgm:spPr/>
      <dgm:t>
        <a:bodyPr/>
        <a:lstStyle/>
        <a:p>
          <a:endParaRPr lang="en-US"/>
        </a:p>
      </dgm:t>
    </dgm:pt>
    <dgm:pt modelId="{16AA3190-0B6B-42B5-A7B7-74A858E875E2}" type="parTrans" cxnId="{1AFBD7B5-7262-4AC2-BBA9-ABA789B3F18B}">
      <dgm:prSet/>
      <dgm:spPr/>
      <dgm:t>
        <a:bodyPr/>
        <a:lstStyle/>
        <a:p>
          <a:endParaRPr lang="en-US"/>
        </a:p>
      </dgm:t>
    </dgm:pt>
    <dgm:pt modelId="{492D8CC5-2807-4B40-B08E-290EC4165F48}" type="pres">
      <dgm:prSet presAssocID="{7B8CA6A3-09FE-4B23-B8BD-911EF86F69A5}" presName="Name0" presStyleCnt="0">
        <dgm:presLayoutVars>
          <dgm:dir/>
          <dgm:animLvl val="lvl"/>
          <dgm:resizeHandles val="exact"/>
        </dgm:presLayoutVars>
      </dgm:prSet>
      <dgm:spPr/>
    </dgm:pt>
    <dgm:pt modelId="{F6F42F53-DA48-47D7-9BA8-332B3E037D12}" type="pres">
      <dgm:prSet presAssocID="{A97F04AE-C93B-4441-A67A-933F2E4DAB22}" presName="linNode" presStyleCnt="0"/>
      <dgm:spPr/>
    </dgm:pt>
    <dgm:pt modelId="{96742AB4-7F22-4D73-AF37-A3A785E977E3}" type="pres">
      <dgm:prSet presAssocID="{A97F04AE-C93B-4441-A67A-933F2E4DAB22}" presName="parentText" presStyleLbl="node1" presStyleIdx="0" presStyleCnt="5" custLinFactNeighborX="0" custLinFactNeighborY="-229">
        <dgm:presLayoutVars>
          <dgm:chMax val="1"/>
          <dgm:bulletEnabled val="1"/>
        </dgm:presLayoutVars>
      </dgm:prSet>
      <dgm:spPr/>
    </dgm:pt>
    <dgm:pt modelId="{8C37B09B-287E-4A6D-84C8-BFBE91C5B60A}" type="pres">
      <dgm:prSet presAssocID="{A97F04AE-C93B-4441-A67A-933F2E4DAB22}" presName="descendantText" presStyleLbl="alignAccFollowNode1" presStyleIdx="0" presStyleCnt="3" custLinFactNeighborX="92" custLinFactNeighborY="5793">
        <dgm:presLayoutVars>
          <dgm:bulletEnabled val="1"/>
        </dgm:presLayoutVars>
      </dgm:prSet>
      <dgm:spPr/>
    </dgm:pt>
    <dgm:pt modelId="{9A8441B4-6A56-4443-AB91-E7026458B70B}" type="pres">
      <dgm:prSet presAssocID="{8B0E5BF7-1788-4B79-9472-BD7B2E36842B}" presName="sp" presStyleCnt="0"/>
      <dgm:spPr/>
    </dgm:pt>
    <dgm:pt modelId="{4FF26AA6-5378-4917-984B-D30EEC59E092}" type="pres">
      <dgm:prSet presAssocID="{C80E3E31-8695-4D74-B28F-BA4785F70917}" presName="linNode" presStyleCnt="0"/>
      <dgm:spPr/>
    </dgm:pt>
    <dgm:pt modelId="{B097A74C-61CE-47E4-B25C-17795BC5C43F}" type="pres">
      <dgm:prSet presAssocID="{C80E3E31-8695-4D74-B28F-BA4785F70917}" presName="parentText" presStyleLbl="node1" presStyleIdx="1" presStyleCnt="5" custLinFactNeighborY="-4146">
        <dgm:presLayoutVars>
          <dgm:chMax val="1"/>
          <dgm:bulletEnabled val="1"/>
        </dgm:presLayoutVars>
      </dgm:prSet>
      <dgm:spPr/>
    </dgm:pt>
    <dgm:pt modelId="{52E4C1C5-5E2A-4CC5-AFF4-E5558CB64131}" type="pres">
      <dgm:prSet presAssocID="{3E25DCE9-958B-4926-B048-6A4E2E9D50B4}" presName="sp" presStyleCnt="0"/>
      <dgm:spPr/>
    </dgm:pt>
    <dgm:pt modelId="{90438CDC-67A7-47A0-AE01-6CD28DEA320F}" type="pres">
      <dgm:prSet presAssocID="{166B93D1-AD83-4D6E-BEB8-B0E113AD1CE9}" presName="linNode" presStyleCnt="0"/>
      <dgm:spPr/>
    </dgm:pt>
    <dgm:pt modelId="{55F4DDA9-C5C2-45B8-8873-77C746CB6F81}" type="pres">
      <dgm:prSet presAssocID="{166B93D1-AD83-4D6E-BEB8-B0E113AD1CE9}" presName="parentText" presStyleLbl="node1" presStyleIdx="2" presStyleCnt="5" custLinFactNeighborX="264" custLinFactNeighborY="-3317">
        <dgm:presLayoutVars>
          <dgm:chMax val="1"/>
          <dgm:bulletEnabled val="1"/>
        </dgm:presLayoutVars>
      </dgm:prSet>
      <dgm:spPr/>
    </dgm:pt>
    <dgm:pt modelId="{1B6DB76D-2964-4D16-A81C-D56297325CF3}" type="pres">
      <dgm:prSet presAssocID="{166B93D1-AD83-4D6E-BEB8-B0E113AD1CE9}" presName="descendantText" presStyleLbl="alignAccFollowNode1" presStyleIdx="1" presStyleCnt="3" custLinFactNeighborX="2583">
        <dgm:presLayoutVars>
          <dgm:bulletEnabled val="1"/>
        </dgm:presLayoutVars>
      </dgm:prSet>
      <dgm:spPr/>
    </dgm:pt>
    <dgm:pt modelId="{0021AEC0-C8C1-4916-BDB3-42B0031C0EE4}" type="pres">
      <dgm:prSet presAssocID="{3D8484CB-D1E4-4A2B-B287-AA663FA1AB41}" presName="sp" presStyleCnt="0"/>
      <dgm:spPr/>
    </dgm:pt>
    <dgm:pt modelId="{6375CD8A-763B-4993-B717-E7590F17CACE}" type="pres">
      <dgm:prSet presAssocID="{78FC3ABD-E456-49D8-8276-9883E894947A}" presName="linNode" presStyleCnt="0"/>
      <dgm:spPr/>
    </dgm:pt>
    <dgm:pt modelId="{350CAA42-99DD-4B74-8E05-6879535D8DA8}" type="pres">
      <dgm:prSet presAssocID="{78FC3ABD-E456-49D8-8276-9883E894947A}" presName="parentText" presStyleLbl="node1" presStyleIdx="3" presStyleCnt="5" custLinFactNeighborY="-2687">
        <dgm:presLayoutVars>
          <dgm:chMax val="1"/>
          <dgm:bulletEnabled val="1"/>
        </dgm:presLayoutVars>
      </dgm:prSet>
      <dgm:spPr/>
    </dgm:pt>
    <dgm:pt modelId="{98B9A0FE-5D06-4F8E-A4B1-63347E5CE2FC}" type="pres">
      <dgm:prSet presAssocID="{D140A31A-41F8-4062-8126-0CF6DEBB1BF7}" presName="sp" presStyleCnt="0"/>
      <dgm:spPr/>
    </dgm:pt>
    <dgm:pt modelId="{33E9AE59-1834-4DF5-8965-73CECCDDCF8A}" type="pres">
      <dgm:prSet presAssocID="{EFAB376C-8077-4AAB-88B8-1AB2FB259930}" presName="linNode" presStyleCnt="0"/>
      <dgm:spPr/>
    </dgm:pt>
    <dgm:pt modelId="{D5C9201F-B6B4-431B-9622-EEA9EF8F6236}" type="pres">
      <dgm:prSet presAssocID="{EFAB376C-8077-4AAB-88B8-1AB2FB259930}" presName="parentText" presStyleLbl="node1" presStyleIdx="4" presStyleCnt="5">
        <dgm:presLayoutVars>
          <dgm:chMax val="1"/>
          <dgm:bulletEnabled val="1"/>
        </dgm:presLayoutVars>
      </dgm:prSet>
      <dgm:spPr/>
    </dgm:pt>
    <dgm:pt modelId="{BFE9F77B-E113-4D62-AA13-9BBE3A5934F3}" type="pres">
      <dgm:prSet presAssocID="{EFAB376C-8077-4AAB-88B8-1AB2FB259930}" presName="descendantText" presStyleLbl="alignAccFollowNode1" presStyleIdx="2" presStyleCnt="3" custLinFactNeighborX="-1686" custLinFactNeighborY="0">
        <dgm:presLayoutVars>
          <dgm:bulletEnabled val="1"/>
        </dgm:presLayoutVars>
      </dgm:prSet>
      <dgm:spPr/>
    </dgm:pt>
  </dgm:ptLst>
  <dgm:cxnLst>
    <dgm:cxn modelId="{2256900F-CAAD-4BAD-AAD7-8C64D8ED45A7}" srcId="{EFAB376C-8077-4AAB-88B8-1AB2FB259930}" destId="{4E17E461-19ED-4605-8DB7-B0B88049BC17}" srcOrd="0" destOrd="0" parTransId="{DE1F0DF6-4E14-4D29-A751-B43CA169BF5A}" sibTransId="{C06E97AD-E5B4-4CB5-B195-8FCCB9DB5868}"/>
    <dgm:cxn modelId="{395DFD25-7254-4039-BBAB-D49E596E6DC9}" type="presOf" srcId="{78FC3ABD-E456-49D8-8276-9883E894947A}" destId="{350CAA42-99DD-4B74-8E05-6879535D8DA8}" srcOrd="0" destOrd="0" presId="urn:microsoft.com/office/officeart/2005/8/layout/vList5"/>
    <dgm:cxn modelId="{47BEC629-CEEA-474A-B470-5AF3724B72B9}" type="presOf" srcId="{7B8CA6A3-09FE-4B23-B8BD-911EF86F69A5}" destId="{492D8CC5-2807-4B40-B08E-290EC4165F48}" srcOrd="0" destOrd="0" presId="urn:microsoft.com/office/officeart/2005/8/layout/vList5"/>
    <dgm:cxn modelId="{8C35C73A-B4BE-453F-9EA2-A1B7E42C1CF4}" type="presOf" srcId="{C80E3E31-8695-4D74-B28F-BA4785F70917}" destId="{B097A74C-61CE-47E4-B25C-17795BC5C43F}" srcOrd="0" destOrd="0" presId="urn:microsoft.com/office/officeart/2005/8/layout/vList5"/>
    <dgm:cxn modelId="{DE39F63A-189D-4AD5-AEB3-85D4961C130C}" type="presOf" srcId="{166B93D1-AD83-4D6E-BEB8-B0E113AD1CE9}" destId="{55F4DDA9-C5C2-45B8-8873-77C746CB6F81}" srcOrd="0" destOrd="0" presId="urn:microsoft.com/office/officeart/2005/8/layout/vList5"/>
    <dgm:cxn modelId="{24E8E83E-9B7B-4ECD-AC96-BDE7ED330556}" type="presOf" srcId="{A97F04AE-C93B-4441-A67A-933F2E4DAB22}" destId="{96742AB4-7F22-4D73-AF37-A3A785E977E3}" srcOrd="0" destOrd="0" presId="urn:microsoft.com/office/officeart/2005/8/layout/vList5"/>
    <dgm:cxn modelId="{E39FD945-1C47-4776-83E1-DF2CC2E02A8B}" srcId="{7B8CA6A3-09FE-4B23-B8BD-911EF86F69A5}" destId="{C80E3E31-8695-4D74-B28F-BA4785F70917}" srcOrd="1" destOrd="0" parTransId="{6CC587C0-5BEB-433A-AA0C-228279E8759F}" sibTransId="{3E25DCE9-958B-4926-B048-6A4E2E9D50B4}"/>
    <dgm:cxn modelId="{E7256B48-B444-41A2-86C7-8F7D9FA057F4}" type="presOf" srcId="{EFAB376C-8077-4AAB-88B8-1AB2FB259930}" destId="{D5C9201F-B6B4-431B-9622-EEA9EF8F6236}" srcOrd="0" destOrd="0" presId="urn:microsoft.com/office/officeart/2005/8/layout/vList5"/>
    <dgm:cxn modelId="{D1856756-D6A8-443A-9A72-9E42470B642B}" type="presOf" srcId="{C9901AD8-CBA8-4191-9E65-DF9A9FA2C987}" destId="{8C37B09B-287E-4A6D-84C8-BFBE91C5B60A}" srcOrd="0" destOrd="0" presId="urn:microsoft.com/office/officeart/2005/8/layout/vList5"/>
    <dgm:cxn modelId="{F695D275-D192-4D8B-9367-CC3012AEFCA9}" srcId="{166B93D1-AD83-4D6E-BEB8-B0E113AD1CE9}" destId="{D6239F74-5F70-4E0F-991D-23162CE6DA09}" srcOrd="0" destOrd="0" parTransId="{1372782E-0555-4C5C-B24A-261ACE900E54}" sibTransId="{C1081154-25CD-4AC0-89C4-CF01720541BE}"/>
    <dgm:cxn modelId="{426E7F86-62B3-4E00-B7E9-9813F3E858C5}" srcId="{7B8CA6A3-09FE-4B23-B8BD-911EF86F69A5}" destId="{166B93D1-AD83-4D6E-BEB8-B0E113AD1CE9}" srcOrd="2" destOrd="0" parTransId="{9D1A6C40-3701-4174-B2D6-68F70A9CA96A}" sibTransId="{3D8484CB-D1E4-4A2B-B287-AA663FA1AB41}"/>
    <dgm:cxn modelId="{8E25909E-9A91-4328-951D-654A15D6D84A}" type="presOf" srcId="{4E17E461-19ED-4605-8DB7-B0B88049BC17}" destId="{BFE9F77B-E113-4D62-AA13-9BBE3A5934F3}" srcOrd="0" destOrd="0" presId="urn:microsoft.com/office/officeart/2005/8/layout/vList5"/>
    <dgm:cxn modelId="{1AFBD7B5-7262-4AC2-BBA9-ABA789B3F18B}" srcId="{A97F04AE-C93B-4441-A67A-933F2E4DAB22}" destId="{C9901AD8-CBA8-4191-9E65-DF9A9FA2C987}" srcOrd="0" destOrd="0" parTransId="{16AA3190-0B6B-42B5-A7B7-74A858E875E2}" sibTransId="{B86830D2-8ADD-4405-A350-E694B4CB69A1}"/>
    <dgm:cxn modelId="{14BA47B9-4F60-4ED3-AC9B-44EFAE2CCE86}" type="presOf" srcId="{D6239F74-5F70-4E0F-991D-23162CE6DA09}" destId="{1B6DB76D-2964-4D16-A81C-D56297325CF3}" srcOrd="0" destOrd="0" presId="urn:microsoft.com/office/officeart/2005/8/layout/vList5"/>
    <dgm:cxn modelId="{DDC304C1-FAE0-49F8-9449-EDD0DC1341AB}" srcId="{7B8CA6A3-09FE-4B23-B8BD-911EF86F69A5}" destId="{78FC3ABD-E456-49D8-8276-9883E894947A}" srcOrd="3" destOrd="0" parTransId="{0CE5FAB9-A6B4-4AA2-AA61-465BFF4E9E08}" sibTransId="{D140A31A-41F8-4062-8126-0CF6DEBB1BF7}"/>
    <dgm:cxn modelId="{19BB7DE4-1422-4DBC-BB6F-A72D3D8F0F73}" srcId="{7B8CA6A3-09FE-4B23-B8BD-911EF86F69A5}" destId="{EFAB376C-8077-4AAB-88B8-1AB2FB259930}" srcOrd="4" destOrd="0" parTransId="{71B9F12A-E862-4FBA-9A37-3F2F47FB70EA}" sibTransId="{FA56A54A-7C0F-4EC6-9CB4-7547B983C572}"/>
    <dgm:cxn modelId="{376460FF-9FDC-46BE-BFDC-7BCA74FD7768}" srcId="{7B8CA6A3-09FE-4B23-B8BD-911EF86F69A5}" destId="{A97F04AE-C93B-4441-A67A-933F2E4DAB22}" srcOrd="0" destOrd="0" parTransId="{B8F7C7A3-C4E7-48AE-BA29-ED86EA521E43}" sibTransId="{8B0E5BF7-1788-4B79-9472-BD7B2E36842B}"/>
    <dgm:cxn modelId="{C19D35EB-6D99-4927-8839-2AA9161BE70C}" type="presParOf" srcId="{492D8CC5-2807-4B40-B08E-290EC4165F48}" destId="{F6F42F53-DA48-47D7-9BA8-332B3E037D12}" srcOrd="0" destOrd="0" presId="urn:microsoft.com/office/officeart/2005/8/layout/vList5"/>
    <dgm:cxn modelId="{929681CD-C500-41E2-8F21-DE360C916CCB}" type="presParOf" srcId="{F6F42F53-DA48-47D7-9BA8-332B3E037D12}" destId="{96742AB4-7F22-4D73-AF37-A3A785E977E3}" srcOrd="0" destOrd="0" presId="urn:microsoft.com/office/officeart/2005/8/layout/vList5"/>
    <dgm:cxn modelId="{5648FFB8-24BE-4D4B-8ECF-D8FB19A14044}" type="presParOf" srcId="{F6F42F53-DA48-47D7-9BA8-332B3E037D12}" destId="{8C37B09B-287E-4A6D-84C8-BFBE91C5B60A}" srcOrd="1" destOrd="0" presId="urn:microsoft.com/office/officeart/2005/8/layout/vList5"/>
    <dgm:cxn modelId="{03C172A4-A470-4481-B57F-16D4147D6324}" type="presParOf" srcId="{492D8CC5-2807-4B40-B08E-290EC4165F48}" destId="{9A8441B4-6A56-4443-AB91-E7026458B70B}" srcOrd="1" destOrd="0" presId="urn:microsoft.com/office/officeart/2005/8/layout/vList5"/>
    <dgm:cxn modelId="{F19113DF-C797-42DA-B8C8-5909842F0AC5}" type="presParOf" srcId="{492D8CC5-2807-4B40-B08E-290EC4165F48}" destId="{4FF26AA6-5378-4917-984B-D30EEC59E092}" srcOrd="2" destOrd="0" presId="urn:microsoft.com/office/officeart/2005/8/layout/vList5"/>
    <dgm:cxn modelId="{34D39DD0-7E2C-4359-BD83-5C92CE8FFDF0}" type="presParOf" srcId="{4FF26AA6-5378-4917-984B-D30EEC59E092}" destId="{B097A74C-61CE-47E4-B25C-17795BC5C43F}" srcOrd="0" destOrd="0" presId="urn:microsoft.com/office/officeart/2005/8/layout/vList5"/>
    <dgm:cxn modelId="{4BE0F7B5-A753-4ED8-8ACF-87677E1E9F2B}" type="presParOf" srcId="{492D8CC5-2807-4B40-B08E-290EC4165F48}" destId="{52E4C1C5-5E2A-4CC5-AFF4-E5558CB64131}" srcOrd="3" destOrd="0" presId="urn:microsoft.com/office/officeart/2005/8/layout/vList5"/>
    <dgm:cxn modelId="{4D193E2C-F6BE-4A53-B4A0-DDBBE9F6E757}" type="presParOf" srcId="{492D8CC5-2807-4B40-B08E-290EC4165F48}" destId="{90438CDC-67A7-47A0-AE01-6CD28DEA320F}" srcOrd="4" destOrd="0" presId="urn:microsoft.com/office/officeart/2005/8/layout/vList5"/>
    <dgm:cxn modelId="{B3B4E3D7-C053-4339-B3F6-FA65F14A2CA0}" type="presParOf" srcId="{90438CDC-67A7-47A0-AE01-6CD28DEA320F}" destId="{55F4DDA9-C5C2-45B8-8873-77C746CB6F81}" srcOrd="0" destOrd="0" presId="urn:microsoft.com/office/officeart/2005/8/layout/vList5"/>
    <dgm:cxn modelId="{AFD851B2-5C80-4DE7-A7AC-BEB0B0215667}" type="presParOf" srcId="{90438CDC-67A7-47A0-AE01-6CD28DEA320F}" destId="{1B6DB76D-2964-4D16-A81C-D56297325CF3}" srcOrd="1" destOrd="0" presId="urn:microsoft.com/office/officeart/2005/8/layout/vList5"/>
    <dgm:cxn modelId="{3770083F-8119-4287-9ADC-20E1199BA917}" type="presParOf" srcId="{492D8CC5-2807-4B40-B08E-290EC4165F48}" destId="{0021AEC0-C8C1-4916-BDB3-42B0031C0EE4}" srcOrd="5" destOrd="0" presId="urn:microsoft.com/office/officeart/2005/8/layout/vList5"/>
    <dgm:cxn modelId="{291FC747-ECAF-49F3-8E8F-5B17174A162F}" type="presParOf" srcId="{492D8CC5-2807-4B40-B08E-290EC4165F48}" destId="{6375CD8A-763B-4993-B717-E7590F17CACE}" srcOrd="6" destOrd="0" presId="urn:microsoft.com/office/officeart/2005/8/layout/vList5"/>
    <dgm:cxn modelId="{606C2DB9-AF08-4766-A6AB-DB31F11CCE9E}" type="presParOf" srcId="{6375CD8A-763B-4993-B717-E7590F17CACE}" destId="{350CAA42-99DD-4B74-8E05-6879535D8DA8}" srcOrd="0" destOrd="0" presId="urn:microsoft.com/office/officeart/2005/8/layout/vList5"/>
    <dgm:cxn modelId="{3CCE6DC5-153F-44F9-B33F-2B684C2F6E86}" type="presParOf" srcId="{492D8CC5-2807-4B40-B08E-290EC4165F48}" destId="{98B9A0FE-5D06-4F8E-A4B1-63347E5CE2FC}" srcOrd="7" destOrd="0" presId="urn:microsoft.com/office/officeart/2005/8/layout/vList5"/>
    <dgm:cxn modelId="{09EEDA9D-3079-47A8-8D2F-A0B10AC5C41E}" type="presParOf" srcId="{492D8CC5-2807-4B40-B08E-290EC4165F48}" destId="{33E9AE59-1834-4DF5-8965-73CECCDDCF8A}" srcOrd="8" destOrd="0" presId="urn:microsoft.com/office/officeart/2005/8/layout/vList5"/>
    <dgm:cxn modelId="{D4EFAFBD-8441-4387-AA82-8D0BFA1F2004}" type="presParOf" srcId="{33E9AE59-1834-4DF5-8965-73CECCDDCF8A}" destId="{D5C9201F-B6B4-431B-9622-EEA9EF8F6236}" srcOrd="0" destOrd="0" presId="urn:microsoft.com/office/officeart/2005/8/layout/vList5"/>
    <dgm:cxn modelId="{F198884F-A999-4108-9D73-3D5691DF1CBA}" type="presParOf" srcId="{33E9AE59-1834-4DF5-8965-73CECCDDCF8A}" destId="{BFE9F77B-E113-4D62-AA13-9BBE3A5934F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661AE4-30B4-4CE7-A194-DAED3B42815F}"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6B77831C-A6CA-452A-9954-5717DF6DCE61}">
      <dgm:prSet custT="1"/>
      <dgm:spPr/>
      <dgm:t>
        <a:bodyPr/>
        <a:lstStyle/>
        <a:p>
          <a:r>
            <a:rPr lang="en-NZ" sz="2400" dirty="0"/>
            <a:t>Dissociative Identity Disorder (DID)</a:t>
          </a:r>
          <a:endParaRPr lang="en-US" sz="2400" dirty="0"/>
        </a:p>
      </dgm:t>
    </dgm:pt>
    <dgm:pt modelId="{DBF06447-67E0-4ABD-AB63-F4A3A193A8C8}" type="parTrans" cxnId="{44FFABC1-86F6-4A0F-955A-A810BFFFBC29}">
      <dgm:prSet/>
      <dgm:spPr/>
      <dgm:t>
        <a:bodyPr/>
        <a:lstStyle/>
        <a:p>
          <a:endParaRPr lang="en-US"/>
        </a:p>
      </dgm:t>
    </dgm:pt>
    <dgm:pt modelId="{AF000A6A-9505-4E94-9DE0-A9FF94501A08}" type="sibTrans" cxnId="{44FFABC1-86F6-4A0F-955A-A810BFFFBC29}">
      <dgm:prSet phldrT="1" phldr="0"/>
      <dgm:spPr/>
      <dgm:t>
        <a:bodyPr/>
        <a:lstStyle/>
        <a:p>
          <a:r>
            <a:rPr lang="en-US"/>
            <a:t>1</a:t>
          </a:r>
        </a:p>
      </dgm:t>
    </dgm:pt>
    <dgm:pt modelId="{2EB167B9-A130-4953-8D96-0A91A5A434C2}">
      <dgm:prSet custT="1"/>
      <dgm:spPr/>
      <dgm:t>
        <a:bodyPr/>
        <a:lstStyle/>
        <a:p>
          <a:r>
            <a:rPr lang="en-NZ" sz="2400" dirty="0"/>
            <a:t>Depersonalisation/Derealisation Disorder</a:t>
          </a:r>
          <a:endParaRPr lang="en-US" sz="2400" dirty="0"/>
        </a:p>
      </dgm:t>
    </dgm:pt>
    <dgm:pt modelId="{8B1ACB30-8986-4BE8-B52F-A88A7FAF3A75}" type="parTrans" cxnId="{A97F3719-4D35-45E0-B72D-8A72850E83EA}">
      <dgm:prSet/>
      <dgm:spPr/>
      <dgm:t>
        <a:bodyPr/>
        <a:lstStyle/>
        <a:p>
          <a:endParaRPr lang="en-US"/>
        </a:p>
      </dgm:t>
    </dgm:pt>
    <dgm:pt modelId="{D90A8CC4-8392-4375-A2A3-A3B493B4B9E2}" type="sibTrans" cxnId="{A97F3719-4D35-45E0-B72D-8A72850E83EA}">
      <dgm:prSet phldrT="2" phldr="0"/>
      <dgm:spPr/>
      <dgm:t>
        <a:bodyPr/>
        <a:lstStyle/>
        <a:p>
          <a:r>
            <a:rPr lang="en-US" dirty="0"/>
            <a:t>2</a:t>
          </a:r>
        </a:p>
      </dgm:t>
    </dgm:pt>
    <dgm:pt modelId="{C152239B-B40A-4BB0-8B8F-F98EC63F515F}">
      <dgm:prSet custT="1"/>
      <dgm:spPr/>
      <dgm:t>
        <a:bodyPr/>
        <a:lstStyle/>
        <a:p>
          <a:r>
            <a:rPr lang="en-US" sz="2400" dirty="0"/>
            <a:t>Dissociative Amnesia </a:t>
          </a:r>
        </a:p>
      </dgm:t>
    </dgm:pt>
    <dgm:pt modelId="{FE840EF7-5075-4887-8476-E919BF65FBD2}" type="parTrans" cxnId="{506635DD-FF47-41DE-8936-5E57B5350A9C}">
      <dgm:prSet/>
      <dgm:spPr/>
      <dgm:t>
        <a:bodyPr/>
        <a:lstStyle/>
        <a:p>
          <a:endParaRPr lang="en-US"/>
        </a:p>
      </dgm:t>
    </dgm:pt>
    <dgm:pt modelId="{9C71DD84-14E3-4E6C-BD8F-E54DEC992315}" type="sibTrans" cxnId="{506635DD-FF47-41DE-8936-5E57B5350A9C}">
      <dgm:prSet phldrT="3" phldr="0"/>
      <dgm:spPr/>
      <dgm:t>
        <a:bodyPr/>
        <a:lstStyle/>
        <a:p>
          <a:r>
            <a:rPr lang="en-US"/>
            <a:t>3</a:t>
          </a:r>
        </a:p>
      </dgm:t>
    </dgm:pt>
    <dgm:pt modelId="{5B16F589-7481-4627-897C-EAD5132BC06E}">
      <dgm:prSet/>
      <dgm:spPr/>
      <dgm:t>
        <a:bodyPr/>
        <a:lstStyle/>
        <a:p>
          <a:r>
            <a:rPr lang="en-NZ" dirty="0"/>
            <a:t>Other or Unspecified Dissociative Disorder</a:t>
          </a:r>
          <a:endParaRPr lang="en-US" dirty="0"/>
        </a:p>
      </dgm:t>
    </dgm:pt>
    <dgm:pt modelId="{A8FA49F2-C6C0-48CB-8689-0960C98142E6}" type="parTrans" cxnId="{5E56484B-F7B4-4C3A-8DDD-7F00EC6A9FD9}">
      <dgm:prSet/>
      <dgm:spPr/>
      <dgm:t>
        <a:bodyPr/>
        <a:lstStyle/>
        <a:p>
          <a:endParaRPr lang="en-US"/>
        </a:p>
      </dgm:t>
    </dgm:pt>
    <dgm:pt modelId="{87EE03A6-8448-4F0F-9417-788331249E94}" type="sibTrans" cxnId="{5E56484B-F7B4-4C3A-8DDD-7F00EC6A9FD9}">
      <dgm:prSet phldrT="4" phldr="0"/>
      <dgm:spPr/>
      <dgm:t>
        <a:bodyPr/>
        <a:lstStyle/>
        <a:p>
          <a:r>
            <a:rPr lang="en-US"/>
            <a:t>4</a:t>
          </a:r>
        </a:p>
      </dgm:t>
    </dgm:pt>
    <dgm:pt modelId="{6E9E9FDA-0F3F-4153-A022-B92BCDD78A32}" type="pres">
      <dgm:prSet presAssocID="{B1661AE4-30B4-4CE7-A194-DAED3B42815F}" presName="Name0" presStyleCnt="0">
        <dgm:presLayoutVars>
          <dgm:animLvl val="lvl"/>
          <dgm:resizeHandles val="exact"/>
        </dgm:presLayoutVars>
      </dgm:prSet>
      <dgm:spPr/>
    </dgm:pt>
    <dgm:pt modelId="{60AC898F-F8C3-4E5D-902A-DBCA534C8FAB}" type="pres">
      <dgm:prSet presAssocID="{6B77831C-A6CA-452A-9954-5717DF6DCE61}" presName="compositeNode" presStyleCnt="0">
        <dgm:presLayoutVars>
          <dgm:bulletEnabled val="1"/>
        </dgm:presLayoutVars>
      </dgm:prSet>
      <dgm:spPr/>
    </dgm:pt>
    <dgm:pt modelId="{110F8A53-C932-4538-9378-ED380EEF4099}" type="pres">
      <dgm:prSet presAssocID="{6B77831C-A6CA-452A-9954-5717DF6DCE61}" presName="bgRect" presStyleLbl="bgAccFollowNode1" presStyleIdx="0" presStyleCnt="4"/>
      <dgm:spPr/>
    </dgm:pt>
    <dgm:pt modelId="{095DF9E7-19AE-44C0-93BE-A001B9770C7D}" type="pres">
      <dgm:prSet presAssocID="{AF000A6A-9505-4E94-9DE0-A9FF94501A08}" presName="sibTransNodeCircle" presStyleLbl="alignNode1" presStyleIdx="0" presStyleCnt="8">
        <dgm:presLayoutVars>
          <dgm:chMax val="0"/>
          <dgm:bulletEnabled/>
        </dgm:presLayoutVars>
      </dgm:prSet>
      <dgm:spPr/>
    </dgm:pt>
    <dgm:pt modelId="{2E9B8F01-5223-49F3-9D04-64211330C18B}" type="pres">
      <dgm:prSet presAssocID="{6B77831C-A6CA-452A-9954-5717DF6DCE61}" presName="bottomLine" presStyleLbl="alignNode1" presStyleIdx="1" presStyleCnt="8">
        <dgm:presLayoutVars/>
      </dgm:prSet>
      <dgm:spPr/>
    </dgm:pt>
    <dgm:pt modelId="{80A3F940-3D31-475D-821B-A385F61A3C6D}" type="pres">
      <dgm:prSet presAssocID="{6B77831C-A6CA-452A-9954-5717DF6DCE61}" presName="nodeText" presStyleLbl="bgAccFollowNode1" presStyleIdx="0" presStyleCnt="4">
        <dgm:presLayoutVars>
          <dgm:bulletEnabled val="1"/>
        </dgm:presLayoutVars>
      </dgm:prSet>
      <dgm:spPr/>
    </dgm:pt>
    <dgm:pt modelId="{B51E6477-0564-4A95-A9E9-9926F63D3A2A}" type="pres">
      <dgm:prSet presAssocID="{AF000A6A-9505-4E94-9DE0-A9FF94501A08}" presName="sibTrans" presStyleCnt="0"/>
      <dgm:spPr/>
    </dgm:pt>
    <dgm:pt modelId="{785BCEF0-995D-4E28-A843-86512D9AB97C}" type="pres">
      <dgm:prSet presAssocID="{2EB167B9-A130-4953-8D96-0A91A5A434C2}" presName="compositeNode" presStyleCnt="0">
        <dgm:presLayoutVars>
          <dgm:bulletEnabled val="1"/>
        </dgm:presLayoutVars>
      </dgm:prSet>
      <dgm:spPr/>
    </dgm:pt>
    <dgm:pt modelId="{379835EC-653D-4510-8356-ECBA302907AA}" type="pres">
      <dgm:prSet presAssocID="{2EB167B9-A130-4953-8D96-0A91A5A434C2}" presName="bgRect" presStyleLbl="bgAccFollowNode1" presStyleIdx="1" presStyleCnt="4" custScaleX="117679"/>
      <dgm:spPr/>
    </dgm:pt>
    <dgm:pt modelId="{B036EA78-C989-4349-A437-C48A69E64610}" type="pres">
      <dgm:prSet presAssocID="{D90A8CC4-8392-4375-A2A3-A3B493B4B9E2}" presName="sibTransNodeCircle" presStyleLbl="alignNode1" presStyleIdx="2" presStyleCnt="8">
        <dgm:presLayoutVars>
          <dgm:chMax val="0"/>
          <dgm:bulletEnabled/>
        </dgm:presLayoutVars>
      </dgm:prSet>
      <dgm:spPr/>
    </dgm:pt>
    <dgm:pt modelId="{16086255-0F75-40E0-95D1-8084955504A7}" type="pres">
      <dgm:prSet presAssocID="{2EB167B9-A130-4953-8D96-0A91A5A434C2}" presName="bottomLine" presStyleLbl="alignNode1" presStyleIdx="3" presStyleCnt="8">
        <dgm:presLayoutVars/>
      </dgm:prSet>
      <dgm:spPr/>
    </dgm:pt>
    <dgm:pt modelId="{6704F0B8-211E-4F24-9000-90763CFC18CF}" type="pres">
      <dgm:prSet presAssocID="{2EB167B9-A130-4953-8D96-0A91A5A434C2}" presName="nodeText" presStyleLbl="bgAccFollowNode1" presStyleIdx="1" presStyleCnt="4">
        <dgm:presLayoutVars>
          <dgm:bulletEnabled val="1"/>
        </dgm:presLayoutVars>
      </dgm:prSet>
      <dgm:spPr/>
    </dgm:pt>
    <dgm:pt modelId="{46003B68-5774-430C-96FA-5613AAE03139}" type="pres">
      <dgm:prSet presAssocID="{D90A8CC4-8392-4375-A2A3-A3B493B4B9E2}" presName="sibTrans" presStyleCnt="0"/>
      <dgm:spPr/>
    </dgm:pt>
    <dgm:pt modelId="{F4AF994E-CDCD-4427-A72E-8233016D6371}" type="pres">
      <dgm:prSet presAssocID="{C152239B-B40A-4BB0-8B8F-F98EC63F515F}" presName="compositeNode" presStyleCnt="0">
        <dgm:presLayoutVars>
          <dgm:bulletEnabled val="1"/>
        </dgm:presLayoutVars>
      </dgm:prSet>
      <dgm:spPr/>
    </dgm:pt>
    <dgm:pt modelId="{E36510BD-C928-4804-8371-5F845333A8FC}" type="pres">
      <dgm:prSet presAssocID="{C152239B-B40A-4BB0-8B8F-F98EC63F515F}" presName="bgRect" presStyleLbl="bgAccFollowNode1" presStyleIdx="2" presStyleCnt="4" custScaleX="109881"/>
      <dgm:spPr/>
    </dgm:pt>
    <dgm:pt modelId="{98FCC575-F3AA-4B1F-887B-6F2D3177F34D}" type="pres">
      <dgm:prSet presAssocID="{9C71DD84-14E3-4E6C-BD8F-E54DEC992315}" presName="sibTransNodeCircle" presStyleLbl="alignNode1" presStyleIdx="4" presStyleCnt="8">
        <dgm:presLayoutVars>
          <dgm:chMax val="0"/>
          <dgm:bulletEnabled/>
        </dgm:presLayoutVars>
      </dgm:prSet>
      <dgm:spPr/>
    </dgm:pt>
    <dgm:pt modelId="{08374546-E646-49F9-9094-6875DFEB06FF}" type="pres">
      <dgm:prSet presAssocID="{C152239B-B40A-4BB0-8B8F-F98EC63F515F}" presName="bottomLine" presStyleLbl="alignNode1" presStyleIdx="5" presStyleCnt="8">
        <dgm:presLayoutVars/>
      </dgm:prSet>
      <dgm:spPr/>
    </dgm:pt>
    <dgm:pt modelId="{A3011FAE-5D76-448A-9FF1-B5721946A8D4}" type="pres">
      <dgm:prSet presAssocID="{C152239B-B40A-4BB0-8B8F-F98EC63F515F}" presName="nodeText" presStyleLbl="bgAccFollowNode1" presStyleIdx="2" presStyleCnt="4">
        <dgm:presLayoutVars>
          <dgm:bulletEnabled val="1"/>
        </dgm:presLayoutVars>
      </dgm:prSet>
      <dgm:spPr/>
    </dgm:pt>
    <dgm:pt modelId="{2BE1258B-263B-4948-B56B-D837CE320626}" type="pres">
      <dgm:prSet presAssocID="{9C71DD84-14E3-4E6C-BD8F-E54DEC992315}" presName="sibTrans" presStyleCnt="0"/>
      <dgm:spPr/>
    </dgm:pt>
    <dgm:pt modelId="{9A6F51A3-7855-4E5A-8277-E75AE3245664}" type="pres">
      <dgm:prSet presAssocID="{5B16F589-7481-4627-897C-EAD5132BC06E}" presName="compositeNode" presStyleCnt="0">
        <dgm:presLayoutVars>
          <dgm:bulletEnabled val="1"/>
        </dgm:presLayoutVars>
      </dgm:prSet>
      <dgm:spPr/>
    </dgm:pt>
    <dgm:pt modelId="{89FAA748-BFAA-45DF-823D-B88BC224C0B1}" type="pres">
      <dgm:prSet presAssocID="{5B16F589-7481-4627-897C-EAD5132BC06E}" presName="bgRect" presStyleLbl="bgAccFollowNode1" presStyleIdx="3" presStyleCnt="4"/>
      <dgm:spPr/>
    </dgm:pt>
    <dgm:pt modelId="{29614B40-2A24-4548-9914-DAC8F3DA2815}" type="pres">
      <dgm:prSet presAssocID="{87EE03A6-8448-4F0F-9417-788331249E94}" presName="sibTransNodeCircle" presStyleLbl="alignNode1" presStyleIdx="6" presStyleCnt="8">
        <dgm:presLayoutVars>
          <dgm:chMax val="0"/>
          <dgm:bulletEnabled/>
        </dgm:presLayoutVars>
      </dgm:prSet>
      <dgm:spPr/>
    </dgm:pt>
    <dgm:pt modelId="{6631AF09-70A3-4D3D-AF80-42132DD9714B}" type="pres">
      <dgm:prSet presAssocID="{5B16F589-7481-4627-897C-EAD5132BC06E}" presName="bottomLine" presStyleLbl="alignNode1" presStyleIdx="7" presStyleCnt="8">
        <dgm:presLayoutVars/>
      </dgm:prSet>
      <dgm:spPr/>
    </dgm:pt>
    <dgm:pt modelId="{C095ED4B-F519-4625-A7BA-04AE9D42EF08}" type="pres">
      <dgm:prSet presAssocID="{5B16F589-7481-4627-897C-EAD5132BC06E}" presName="nodeText" presStyleLbl="bgAccFollowNode1" presStyleIdx="3" presStyleCnt="4">
        <dgm:presLayoutVars>
          <dgm:bulletEnabled val="1"/>
        </dgm:presLayoutVars>
      </dgm:prSet>
      <dgm:spPr/>
    </dgm:pt>
  </dgm:ptLst>
  <dgm:cxnLst>
    <dgm:cxn modelId="{84C73B05-2D7A-407B-A6DD-801B7CB070EB}" type="presOf" srcId="{C152239B-B40A-4BB0-8B8F-F98EC63F515F}" destId="{E36510BD-C928-4804-8371-5F845333A8FC}" srcOrd="0" destOrd="0" presId="urn:microsoft.com/office/officeart/2016/7/layout/BasicLinearProcessNumbered"/>
    <dgm:cxn modelId="{8C0D310F-5C36-48D2-BDEF-5EFD3FFFADC4}" type="presOf" srcId="{2EB167B9-A130-4953-8D96-0A91A5A434C2}" destId="{379835EC-653D-4510-8356-ECBA302907AA}" srcOrd="0" destOrd="0" presId="urn:microsoft.com/office/officeart/2016/7/layout/BasicLinearProcessNumbered"/>
    <dgm:cxn modelId="{24E14510-D74B-4BFE-9D38-B9B23162EEC2}" type="presOf" srcId="{AF000A6A-9505-4E94-9DE0-A9FF94501A08}" destId="{095DF9E7-19AE-44C0-93BE-A001B9770C7D}" srcOrd="0" destOrd="0" presId="urn:microsoft.com/office/officeart/2016/7/layout/BasicLinearProcessNumbered"/>
    <dgm:cxn modelId="{A97F3719-4D35-45E0-B72D-8A72850E83EA}" srcId="{B1661AE4-30B4-4CE7-A194-DAED3B42815F}" destId="{2EB167B9-A130-4953-8D96-0A91A5A434C2}" srcOrd="1" destOrd="0" parTransId="{8B1ACB30-8986-4BE8-B52F-A88A7FAF3A75}" sibTransId="{D90A8CC4-8392-4375-A2A3-A3B493B4B9E2}"/>
    <dgm:cxn modelId="{5E56484B-F7B4-4C3A-8DDD-7F00EC6A9FD9}" srcId="{B1661AE4-30B4-4CE7-A194-DAED3B42815F}" destId="{5B16F589-7481-4627-897C-EAD5132BC06E}" srcOrd="3" destOrd="0" parTransId="{A8FA49F2-C6C0-48CB-8689-0960C98142E6}" sibTransId="{87EE03A6-8448-4F0F-9417-788331249E94}"/>
    <dgm:cxn modelId="{AB011754-454C-4475-ADA8-389C6ABF8B66}" type="presOf" srcId="{D90A8CC4-8392-4375-A2A3-A3B493B4B9E2}" destId="{B036EA78-C989-4349-A437-C48A69E64610}" srcOrd="0" destOrd="0" presId="urn:microsoft.com/office/officeart/2016/7/layout/BasicLinearProcessNumbered"/>
    <dgm:cxn modelId="{AF639C74-7586-4E9E-9DBB-929CCE5213ED}" type="presOf" srcId="{C152239B-B40A-4BB0-8B8F-F98EC63F515F}" destId="{A3011FAE-5D76-448A-9FF1-B5721946A8D4}" srcOrd="1" destOrd="0" presId="urn:microsoft.com/office/officeart/2016/7/layout/BasicLinearProcessNumbered"/>
    <dgm:cxn modelId="{95AE1277-5376-4A2D-97DB-BC4566BD7FEE}" type="presOf" srcId="{87EE03A6-8448-4F0F-9417-788331249E94}" destId="{29614B40-2A24-4548-9914-DAC8F3DA2815}" srcOrd="0" destOrd="0" presId="urn:microsoft.com/office/officeart/2016/7/layout/BasicLinearProcessNumbered"/>
    <dgm:cxn modelId="{DDA69193-90CF-43F2-B77E-8E90A66C33BC}" type="presOf" srcId="{B1661AE4-30B4-4CE7-A194-DAED3B42815F}" destId="{6E9E9FDA-0F3F-4153-A022-B92BCDD78A32}" srcOrd="0" destOrd="0" presId="urn:microsoft.com/office/officeart/2016/7/layout/BasicLinearProcessNumbered"/>
    <dgm:cxn modelId="{95C32698-9517-4CEE-B8FF-E01BF60F32D6}" type="presOf" srcId="{5B16F589-7481-4627-897C-EAD5132BC06E}" destId="{C095ED4B-F519-4625-A7BA-04AE9D42EF08}" srcOrd="1" destOrd="0" presId="urn:microsoft.com/office/officeart/2016/7/layout/BasicLinearProcessNumbered"/>
    <dgm:cxn modelId="{9D75A3A7-698D-43AF-A325-31605E001EA3}" type="presOf" srcId="{2EB167B9-A130-4953-8D96-0A91A5A434C2}" destId="{6704F0B8-211E-4F24-9000-90763CFC18CF}" srcOrd="1" destOrd="0" presId="urn:microsoft.com/office/officeart/2016/7/layout/BasicLinearProcessNumbered"/>
    <dgm:cxn modelId="{2E5926AE-2788-4F5F-A6D1-C70B21DFD8A8}" type="presOf" srcId="{6B77831C-A6CA-452A-9954-5717DF6DCE61}" destId="{110F8A53-C932-4538-9378-ED380EEF4099}" srcOrd="0" destOrd="0" presId="urn:microsoft.com/office/officeart/2016/7/layout/BasicLinearProcessNumbered"/>
    <dgm:cxn modelId="{B44EF1B8-BB91-4164-9C72-BCC200AD9832}" type="presOf" srcId="{5B16F589-7481-4627-897C-EAD5132BC06E}" destId="{89FAA748-BFAA-45DF-823D-B88BC224C0B1}" srcOrd="0" destOrd="0" presId="urn:microsoft.com/office/officeart/2016/7/layout/BasicLinearProcessNumbered"/>
    <dgm:cxn modelId="{8727DBBD-0B31-48FE-8AB1-3F7E3CC42B0B}" type="presOf" srcId="{9C71DD84-14E3-4E6C-BD8F-E54DEC992315}" destId="{98FCC575-F3AA-4B1F-887B-6F2D3177F34D}" srcOrd="0" destOrd="0" presId="urn:microsoft.com/office/officeart/2016/7/layout/BasicLinearProcessNumbered"/>
    <dgm:cxn modelId="{44FFABC1-86F6-4A0F-955A-A810BFFFBC29}" srcId="{B1661AE4-30B4-4CE7-A194-DAED3B42815F}" destId="{6B77831C-A6CA-452A-9954-5717DF6DCE61}" srcOrd="0" destOrd="0" parTransId="{DBF06447-67E0-4ABD-AB63-F4A3A193A8C8}" sibTransId="{AF000A6A-9505-4E94-9DE0-A9FF94501A08}"/>
    <dgm:cxn modelId="{EA919CD7-E4D7-4DD8-905C-DFF849626723}" type="presOf" srcId="{6B77831C-A6CA-452A-9954-5717DF6DCE61}" destId="{80A3F940-3D31-475D-821B-A385F61A3C6D}" srcOrd="1" destOrd="0" presId="urn:microsoft.com/office/officeart/2016/7/layout/BasicLinearProcessNumbered"/>
    <dgm:cxn modelId="{506635DD-FF47-41DE-8936-5E57B5350A9C}" srcId="{B1661AE4-30B4-4CE7-A194-DAED3B42815F}" destId="{C152239B-B40A-4BB0-8B8F-F98EC63F515F}" srcOrd="2" destOrd="0" parTransId="{FE840EF7-5075-4887-8476-E919BF65FBD2}" sibTransId="{9C71DD84-14E3-4E6C-BD8F-E54DEC992315}"/>
    <dgm:cxn modelId="{B0520635-5954-401D-923E-74D1692A97BE}" type="presParOf" srcId="{6E9E9FDA-0F3F-4153-A022-B92BCDD78A32}" destId="{60AC898F-F8C3-4E5D-902A-DBCA534C8FAB}" srcOrd="0" destOrd="0" presId="urn:microsoft.com/office/officeart/2016/7/layout/BasicLinearProcessNumbered"/>
    <dgm:cxn modelId="{02279D1E-287A-43E1-9C5A-E55FA76AD2C0}" type="presParOf" srcId="{60AC898F-F8C3-4E5D-902A-DBCA534C8FAB}" destId="{110F8A53-C932-4538-9378-ED380EEF4099}" srcOrd="0" destOrd="0" presId="urn:microsoft.com/office/officeart/2016/7/layout/BasicLinearProcessNumbered"/>
    <dgm:cxn modelId="{FC106016-6594-42A5-8FC9-EAFE5430679E}" type="presParOf" srcId="{60AC898F-F8C3-4E5D-902A-DBCA534C8FAB}" destId="{095DF9E7-19AE-44C0-93BE-A001B9770C7D}" srcOrd="1" destOrd="0" presId="urn:microsoft.com/office/officeart/2016/7/layout/BasicLinearProcessNumbered"/>
    <dgm:cxn modelId="{02D95144-85A6-4C50-B553-DB5899401AC4}" type="presParOf" srcId="{60AC898F-F8C3-4E5D-902A-DBCA534C8FAB}" destId="{2E9B8F01-5223-49F3-9D04-64211330C18B}" srcOrd="2" destOrd="0" presId="urn:microsoft.com/office/officeart/2016/7/layout/BasicLinearProcessNumbered"/>
    <dgm:cxn modelId="{A8B5F261-44DA-43C5-9DF6-8B26CAF8049A}" type="presParOf" srcId="{60AC898F-F8C3-4E5D-902A-DBCA534C8FAB}" destId="{80A3F940-3D31-475D-821B-A385F61A3C6D}" srcOrd="3" destOrd="0" presId="urn:microsoft.com/office/officeart/2016/7/layout/BasicLinearProcessNumbered"/>
    <dgm:cxn modelId="{44DEDE5A-6780-4CDB-927F-BA8DB4DD7969}" type="presParOf" srcId="{6E9E9FDA-0F3F-4153-A022-B92BCDD78A32}" destId="{B51E6477-0564-4A95-A9E9-9926F63D3A2A}" srcOrd="1" destOrd="0" presId="urn:microsoft.com/office/officeart/2016/7/layout/BasicLinearProcessNumbered"/>
    <dgm:cxn modelId="{1BAFD97B-16C6-46FC-881C-94FE2AAAE3BD}" type="presParOf" srcId="{6E9E9FDA-0F3F-4153-A022-B92BCDD78A32}" destId="{785BCEF0-995D-4E28-A843-86512D9AB97C}" srcOrd="2" destOrd="0" presId="urn:microsoft.com/office/officeart/2016/7/layout/BasicLinearProcessNumbered"/>
    <dgm:cxn modelId="{AC5F2054-DF9F-4168-BDCA-A9F5C98F0BC9}" type="presParOf" srcId="{785BCEF0-995D-4E28-A843-86512D9AB97C}" destId="{379835EC-653D-4510-8356-ECBA302907AA}" srcOrd="0" destOrd="0" presId="urn:microsoft.com/office/officeart/2016/7/layout/BasicLinearProcessNumbered"/>
    <dgm:cxn modelId="{E8492549-F53A-4DBC-BD4E-F1AEBC746B0F}" type="presParOf" srcId="{785BCEF0-995D-4E28-A843-86512D9AB97C}" destId="{B036EA78-C989-4349-A437-C48A69E64610}" srcOrd="1" destOrd="0" presId="urn:microsoft.com/office/officeart/2016/7/layout/BasicLinearProcessNumbered"/>
    <dgm:cxn modelId="{EF287E3B-7309-4F65-B19D-58F82DD33272}" type="presParOf" srcId="{785BCEF0-995D-4E28-A843-86512D9AB97C}" destId="{16086255-0F75-40E0-95D1-8084955504A7}" srcOrd="2" destOrd="0" presId="urn:microsoft.com/office/officeart/2016/7/layout/BasicLinearProcessNumbered"/>
    <dgm:cxn modelId="{7F857EC0-5A7F-4B60-89BA-284245315F6D}" type="presParOf" srcId="{785BCEF0-995D-4E28-A843-86512D9AB97C}" destId="{6704F0B8-211E-4F24-9000-90763CFC18CF}" srcOrd="3" destOrd="0" presId="urn:microsoft.com/office/officeart/2016/7/layout/BasicLinearProcessNumbered"/>
    <dgm:cxn modelId="{079A1A61-9EE7-4241-A339-D6BF2F8637C3}" type="presParOf" srcId="{6E9E9FDA-0F3F-4153-A022-B92BCDD78A32}" destId="{46003B68-5774-430C-96FA-5613AAE03139}" srcOrd="3" destOrd="0" presId="urn:microsoft.com/office/officeart/2016/7/layout/BasicLinearProcessNumbered"/>
    <dgm:cxn modelId="{B80D2B9A-56D2-448A-9389-94F5533F0F49}" type="presParOf" srcId="{6E9E9FDA-0F3F-4153-A022-B92BCDD78A32}" destId="{F4AF994E-CDCD-4427-A72E-8233016D6371}" srcOrd="4" destOrd="0" presId="urn:microsoft.com/office/officeart/2016/7/layout/BasicLinearProcessNumbered"/>
    <dgm:cxn modelId="{52313A3D-9770-4178-91A6-788B14337F2E}" type="presParOf" srcId="{F4AF994E-CDCD-4427-A72E-8233016D6371}" destId="{E36510BD-C928-4804-8371-5F845333A8FC}" srcOrd="0" destOrd="0" presId="urn:microsoft.com/office/officeart/2016/7/layout/BasicLinearProcessNumbered"/>
    <dgm:cxn modelId="{972B3342-6014-41F4-A124-44F6988065E0}" type="presParOf" srcId="{F4AF994E-CDCD-4427-A72E-8233016D6371}" destId="{98FCC575-F3AA-4B1F-887B-6F2D3177F34D}" srcOrd="1" destOrd="0" presId="urn:microsoft.com/office/officeart/2016/7/layout/BasicLinearProcessNumbered"/>
    <dgm:cxn modelId="{B0ECE53E-2589-49B5-952F-07A461C5F857}" type="presParOf" srcId="{F4AF994E-CDCD-4427-A72E-8233016D6371}" destId="{08374546-E646-49F9-9094-6875DFEB06FF}" srcOrd="2" destOrd="0" presId="urn:microsoft.com/office/officeart/2016/7/layout/BasicLinearProcessNumbered"/>
    <dgm:cxn modelId="{2D6F74BB-ACFA-4B60-BDF4-9F712D50A44B}" type="presParOf" srcId="{F4AF994E-CDCD-4427-A72E-8233016D6371}" destId="{A3011FAE-5D76-448A-9FF1-B5721946A8D4}" srcOrd="3" destOrd="0" presId="urn:microsoft.com/office/officeart/2016/7/layout/BasicLinearProcessNumbered"/>
    <dgm:cxn modelId="{0DFCEFD4-D609-4533-8C66-74F859962BB9}" type="presParOf" srcId="{6E9E9FDA-0F3F-4153-A022-B92BCDD78A32}" destId="{2BE1258B-263B-4948-B56B-D837CE320626}" srcOrd="5" destOrd="0" presId="urn:microsoft.com/office/officeart/2016/7/layout/BasicLinearProcessNumbered"/>
    <dgm:cxn modelId="{1574D1E1-154C-47CE-9691-77AAFEC391B8}" type="presParOf" srcId="{6E9E9FDA-0F3F-4153-A022-B92BCDD78A32}" destId="{9A6F51A3-7855-4E5A-8277-E75AE3245664}" srcOrd="6" destOrd="0" presId="urn:microsoft.com/office/officeart/2016/7/layout/BasicLinearProcessNumbered"/>
    <dgm:cxn modelId="{07AB9560-AE4D-4B68-86ED-8BF0CD3ED971}" type="presParOf" srcId="{9A6F51A3-7855-4E5A-8277-E75AE3245664}" destId="{89FAA748-BFAA-45DF-823D-B88BC224C0B1}" srcOrd="0" destOrd="0" presId="urn:microsoft.com/office/officeart/2016/7/layout/BasicLinearProcessNumbered"/>
    <dgm:cxn modelId="{4CEEDEEA-92E8-416E-A06E-1DCF198309E5}" type="presParOf" srcId="{9A6F51A3-7855-4E5A-8277-E75AE3245664}" destId="{29614B40-2A24-4548-9914-DAC8F3DA2815}" srcOrd="1" destOrd="0" presId="urn:microsoft.com/office/officeart/2016/7/layout/BasicLinearProcessNumbered"/>
    <dgm:cxn modelId="{8F77619E-87D0-4B57-B7A0-55D885D62523}" type="presParOf" srcId="{9A6F51A3-7855-4E5A-8277-E75AE3245664}" destId="{6631AF09-70A3-4D3D-AF80-42132DD9714B}" srcOrd="2" destOrd="0" presId="urn:microsoft.com/office/officeart/2016/7/layout/BasicLinearProcessNumbered"/>
    <dgm:cxn modelId="{1A9AC4B9-F221-4981-8550-FBCD6D404A79}" type="presParOf" srcId="{9A6F51A3-7855-4E5A-8277-E75AE3245664}" destId="{C095ED4B-F519-4625-A7BA-04AE9D42EF08}"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528B71-CF35-42B7-BEFE-9A99536CBB1A}" type="doc">
      <dgm:prSet loTypeId="urn:microsoft.com/office/officeart/2008/layout/LinedList" loCatId="Inbox" qsTypeId="urn:microsoft.com/office/officeart/2005/8/quickstyle/simple1" qsCatId="simple" csTypeId="urn:microsoft.com/office/officeart/2005/8/colors/colorful2" csCatId="colorful" phldr="1"/>
      <dgm:spPr/>
      <dgm:t>
        <a:bodyPr/>
        <a:lstStyle/>
        <a:p>
          <a:endParaRPr lang="en-US"/>
        </a:p>
      </dgm:t>
    </dgm:pt>
    <dgm:pt modelId="{884939EE-5DC3-4121-BCFE-AC214337D384}">
      <dgm:prSet/>
      <dgm:spPr/>
      <dgm:t>
        <a:bodyPr/>
        <a:lstStyle/>
        <a:p>
          <a:r>
            <a:rPr lang="en-NZ"/>
            <a:t>Conceptualized as a childhood onset, posttraumatic developmental disorder in which the child is unable to consolidate a unified sense of self. </a:t>
          </a:r>
          <a:endParaRPr lang="en-US"/>
        </a:p>
      </dgm:t>
    </dgm:pt>
    <dgm:pt modelId="{891C7E26-BCC1-49EC-993A-D8E0CC1B419B}" type="parTrans" cxnId="{52FAFC61-6081-4BC9-9240-F2F8EDFD7335}">
      <dgm:prSet/>
      <dgm:spPr/>
      <dgm:t>
        <a:bodyPr/>
        <a:lstStyle/>
        <a:p>
          <a:endParaRPr lang="en-US"/>
        </a:p>
      </dgm:t>
    </dgm:pt>
    <dgm:pt modelId="{2CB093A8-B2A9-41F5-81F4-692C799372EF}" type="sibTrans" cxnId="{52FAFC61-6081-4BC9-9240-F2F8EDFD7335}">
      <dgm:prSet/>
      <dgm:spPr/>
      <dgm:t>
        <a:bodyPr/>
        <a:lstStyle/>
        <a:p>
          <a:endParaRPr lang="en-US"/>
        </a:p>
      </dgm:t>
    </dgm:pt>
    <dgm:pt modelId="{CE650364-77B1-4CCC-82FE-2C903E4A0675}">
      <dgm:prSet/>
      <dgm:spPr/>
      <dgm:t>
        <a:bodyPr/>
        <a:lstStyle/>
        <a:p>
          <a:r>
            <a:rPr lang="en-NZ" dirty="0"/>
            <a:t>Detachment from emotional and physical pain during trauma can result in alterations in memory encoding and storage. </a:t>
          </a:r>
          <a:endParaRPr lang="en-US" dirty="0"/>
        </a:p>
      </dgm:t>
    </dgm:pt>
    <dgm:pt modelId="{8D85FE6A-5D71-4817-931E-8AA2426957A2}" type="parTrans" cxnId="{E6F2959C-F7B9-4698-B3EE-CCCC5E119472}">
      <dgm:prSet/>
      <dgm:spPr/>
      <dgm:t>
        <a:bodyPr/>
        <a:lstStyle/>
        <a:p>
          <a:endParaRPr lang="en-US"/>
        </a:p>
      </dgm:t>
    </dgm:pt>
    <dgm:pt modelId="{5710FC97-1A7F-41D6-90DC-6251DC4DEA6D}" type="sibTrans" cxnId="{E6F2959C-F7B9-4698-B3EE-CCCC5E119472}">
      <dgm:prSet/>
      <dgm:spPr/>
      <dgm:t>
        <a:bodyPr/>
        <a:lstStyle/>
        <a:p>
          <a:endParaRPr lang="en-US"/>
        </a:p>
      </dgm:t>
    </dgm:pt>
    <dgm:pt modelId="{CBFEDEC4-7B51-457B-B697-9BFCE9215B4B}">
      <dgm:prSet/>
      <dgm:spPr/>
      <dgm:t>
        <a:bodyPr/>
        <a:lstStyle/>
        <a:p>
          <a:r>
            <a:rPr lang="en-NZ"/>
            <a:t>Fragmentation and compartmentalization of memory and impairments in retrieving memory.</a:t>
          </a:r>
          <a:endParaRPr lang="en-US"/>
        </a:p>
      </dgm:t>
    </dgm:pt>
    <dgm:pt modelId="{02ACBF45-B06B-4894-B002-E00A685333FF}" type="parTrans" cxnId="{72EE6F7C-F514-4BBB-A21F-F055E1D87BA6}">
      <dgm:prSet/>
      <dgm:spPr/>
      <dgm:t>
        <a:bodyPr/>
        <a:lstStyle/>
        <a:p>
          <a:endParaRPr lang="en-US"/>
        </a:p>
      </dgm:t>
    </dgm:pt>
    <dgm:pt modelId="{CDB9A139-34DC-46E0-8EB5-35FE0E479405}" type="sibTrans" cxnId="{72EE6F7C-F514-4BBB-A21F-F055E1D87BA6}">
      <dgm:prSet/>
      <dgm:spPr/>
      <dgm:t>
        <a:bodyPr/>
        <a:lstStyle/>
        <a:p>
          <a:endParaRPr lang="en-US"/>
        </a:p>
      </dgm:t>
    </dgm:pt>
    <dgm:pt modelId="{847A5FAD-B454-4E8E-A0F5-91F5275D0A63}">
      <dgm:prSet/>
      <dgm:spPr/>
      <dgm:t>
        <a:bodyPr/>
        <a:lstStyle/>
        <a:p>
          <a:r>
            <a:rPr lang="en-NZ" dirty="0"/>
            <a:t>Florid presentations occur in only about 5% of patients with dissociative identity disorder.</a:t>
          </a:r>
          <a:endParaRPr lang="en-US" dirty="0"/>
        </a:p>
      </dgm:t>
    </dgm:pt>
    <dgm:pt modelId="{32E2876C-FEF2-463F-9C1A-782CC0CB666E}" type="parTrans" cxnId="{E5672F83-3DF1-4116-9044-EE366F45BCB8}">
      <dgm:prSet/>
      <dgm:spPr/>
      <dgm:t>
        <a:bodyPr/>
        <a:lstStyle/>
        <a:p>
          <a:endParaRPr lang="en-US"/>
        </a:p>
      </dgm:t>
    </dgm:pt>
    <dgm:pt modelId="{26ACFB7C-2689-46A3-9E6F-456C51115AD2}" type="sibTrans" cxnId="{E5672F83-3DF1-4116-9044-EE366F45BCB8}">
      <dgm:prSet/>
      <dgm:spPr/>
      <dgm:t>
        <a:bodyPr/>
        <a:lstStyle/>
        <a:p>
          <a:endParaRPr lang="en-US"/>
        </a:p>
      </dgm:t>
    </dgm:pt>
    <dgm:pt modelId="{21E4D389-1C02-41D7-806F-F389244A9B90}">
      <dgm:prSet/>
      <dgm:spPr/>
      <dgm:t>
        <a:bodyPr/>
        <a:lstStyle/>
        <a:p>
          <a:r>
            <a:rPr lang="en-NZ" dirty="0"/>
            <a:t>Most people with a DID present as “</a:t>
          </a:r>
          <a:r>
            <a:rPr lang="en-NZ" dirty="0" err="1"/>
            <a:t>polysymptomatic</a:t>
          </a:r>
          <a:r>
            <a:rPr lang="en-NZ" dirty="0"/>
            <a:t>” </a:t>
          </a:r>
          <a:endParaRPr lang="en-US" dirty="0"/>
        </a:p>
      </dgm:t>
    </dgm:pt>
    <dgm:pt modelId="{E2E75B6F-B512-4271-A052-6821064C1EF1}" type="parTrans" cxnId="{D5160AB8-3D39-4D8D-B3C2-D815D80F8B78}">
      <dgm:prSet/>
      <dgm:spPr/>
      <dgm:t>
        <a:bodyPr/>
        <a:lstStyle/>
        <a:p>
          <a:endParaRPr lang="en-US"/>
        </a:p>
      </dgm:t>
    </dgm:pt>
    <dgm:pt modelId="{73248686-DC3F-4A2C-88DF-DFF554D2C440}" type="sibTrans" cxnId="{D5160AB8-3D39-4D8D-B3C2-D815D80F8B78}">
      <dgm:prSet/>
      <dgm:spPr/>
      <dgm:t>
        <a:bodyPr/>
        <a:lstStyle/>
        <a:p>
          <a:endParaRPr lang="en-US"/>
        </a:p>
      </dgm:t>
    </dgm:pt>
    <dgm:pt modelId="{7DDFD492-AE6D-4395-9F33-060A2B370ACB}">
      <dgm:prSet/>
      <dgm:spPr/>
      <dgm:t>
        <a:bodyPr/>
        <a:lstStyle/>
        <a:p>
          <a:r>
            <a:rPr lang="en-NZ" dirty="0"/>
            <a:t>A history of  multiple treatment providers, hospitalizations, and medication trials with partial or limited benefit</a:t>
          </a:r>
          <a:endParaRPr lang="en-US" dirty="0"/>
        </a:p>
      </dgm:t>
    </dgm:pt>
    <dgm:pt modelId="{E288ECA4-7096-4E5F-B28F-E38C856A4C37}" type="parTrans" cxnId="{01BD5175-6058-4438-9217-BF1520616899}">
      <dgm:prSet/>
      <dgm:spPr/>
      <dgm:t>
        <a:bodyPr/>
        <a:lstStyle/>
        <a:p>
          <a:endParaRPr lang="en-US"/>
        </a:p>
      </dgm:t>
    </dgm:pt>
    <dgm:pt modelId="{CE860753-D2B2-49D5-9AB2-35B868EF865D}" type="sibTrans" cxnId="{01BD5175-6058-4438-9217-BF1520616899}">
      <dgm:prSet/>
      <dgm:spPr/>
      <dgm:t>
        <a:bodyPr/>
        <a:lstStyle/>
        <a:p>
          <a:endParaRPr lang="en-US"/>
        </a:p>
      </dgm:t>
    </dgm:pt>
    <dgm:pt modelId="{FD213FF2-74D1-413C-96D5-AC74ECED6E0A}">
      <dgm:prSet/>
      <dgm:spPr/>
      <dgm:t>
        <a:bodyPr/>
        <a:lstStyle/>
        <a:p>
          <a:r>
            <a:rPr lang="en-US" dirty="0"/>
            <a:t>Patients rarely volunteer information about their trauma </a:t>
          </a:r>
          <a:r>
            <a:rPr lang="en-US" dirty="0" err="1"/>
            <a:t>hx</a:t>
          </a:r>
          <a:endParaRPr lang="en-US" dirty="0"/>
        </a:p>
      </dgm:t>
    </dgm:pt>
    <dgm:pt modelId="{D30CFEDF-4A32-40DB-AA16-C267B6A0BD2C}" type="parTrans" cxnId="{351B4C84-19DD-4F8B-B9DB-E4D3C0EBA8AD}">
      <dgm:prSet/>
      <dgm:spPr/>
      <dgm:t>
        <a:bodyPr/>
        <a:lstStyle/>
        <a:p>
          <a:endParaRPr lang="en-US"/>
        </a:p>
      </dgm:t>
    </dgm:pt>
    <dgm:pt modelId="{202BE6A1-38A8-4CA1-BB63-6B0B503BBBD0}" type="sibTrans" cxnId="{351B4C84-19DD-4F8B-B9DB-E4D3C0EBA8AD}">
      <dgm:prSet/>
      <dgm:spPr/>
      <dgm:t>
        <a:bodyPr/>
        <a:lstStyle/>
        <a:p>
          <a:endParaRPr lang="en-US"/>
        </a:p>
      </dgm:t>
    </dgm:pt>
    <dgm:pt modelId="{46340E66-2C9C-4957-8A22-A3E8B9D25974}" type="pres">
      <dgm:prSet presAssocID="{0B528B71-CF35-42B7-BEFE-9A99536CBB1A}" presName="vert0" presStyleCnt="0">
        <dgm:presLayoutVars>
          <dgm:dir/>
          <dgm:animOne val="branch"/>
          <dgm:animLvl val="lvl"/>
        </dgm:presLayoutVars>
      </dgm:prSet>
      <dgm:spPr/>
    </dgm:pt>
    <dgm:pt modelId="{D8C6009F-B2C3-433C-A9F9-2B55D19E27E3}" type="pres">
      <dgm:prSet presAssocID="{884939EE-5DC3-4121-BCFE-AC214337D384}" presName="thickLine" presStyleLbl="alignNode1" presStyleIdx="0" presStyleCnt="7"/>
      <dgm:spPr/>
    </dgm:pt>
    <dgm:pt modelId="{9297AF9B-BD07-40EF-95B4-F71C4862A93D}" type="pres">
      <dgm:prSet presAssocID="{884939EE-5DC3-4121-BCFE-AC214337D384}" presName="horz1" presStyleCnt="0"/>
      <dgm:spPr/>
    </dgm:pt>
    <dgm:pt modelId="{06538059-5E03-46B0-A7B7-6C66FC681FD8}" type="pres">
      <dgm:prSet presAssocID="{884939EE-5DC3-4121-BCFE-AC214337D384}" presName="tx1" presStyleLbl="revTx" presStyleIdx="0" presStyleCnt="7"/>
      <dgm:spPr/>
    </dgm:pt>
    <dgm:pt modelId="{B0E61162-2AB3-4261-88F1-714675DC80E6}" type="pres">
      <dgm:prSet presAssocID="{884939EE-5DC3-4121-BCFE-AC214337D384}" presName="vert1" presStyleCnt="0"/>
      <dgm:spPr/>
    </dgm:pt>
    <dgm:pt modelId="{F256FC9C-EE3E-4299-A181-5EF3A5FF7E91}" type="pres">
      <dgm:prSet presAssocID="{CE650364-77B1-4CCC-82FE-2C903E4A0675}" presName="thickLine" presStyleLbl="alignNode1" presStyleIdx="1" presStyleCnt="7"/>
      <dgm:spPr/>
    </dgm:pt>
    <dgm:pt modelId="{EB990477-6E44-40FD-B749-3342A0BB1D1A}" type="pres">
      <dgm:prSet presAssocID="{CE650364-77B1-4CCC-82FE-2C903E4A0675}" presName="horz1" presStyleCnt="0"/>
      <dgm:spPr/>
    </dgm:pt>
    <dgm:pt modelId="{ED59AA85-64FE-44CB-9318-24AF1D3BCD75}" type="pres">
      <dgm:prSet presAssocID="{CE650364-77B1-4CCC-82FE-2C903E4A0675}" presName="tx1" presStyleLbl="revTx" presStyleIdx="1" presStyleCnt="7"/>
      <dgm:spPr/>
    </dgm:pt>
    <dgm:pt modelId="{43E3941B-C72B-42A7-9D8D-F504FA12A35E}" type="pres">
      <dgm:prSet presAssocID="{CE650364-77B1-4CCC-82FE-2C903E4A0675}" presName="vert1" presStyleCnt="0"/>
      <dgm:spPr/>
    </dgm:pt>
    <dgm:pt modelId="{0BF63A53-0B1E-4929-A946-1B532079096A}" type="pres">
      <dgm:prSet presAssocID="{CBFEDEC4-7B51-457B-B697-9BFCE9215B4B}" presName="thickLine" presStyleLbl="alignNode1" presStyleIdx="2" presStyleCnt="7"/>
      <dgm:spPr/>
    </dgm:pt>
    <dgm:pt modelId="{CDABE30B-A847-426E-9ABF-64BB0927CE07}" type="pres">
      <dgm:prSet presAssocID="{CBFEDEC4-7B51-457B-B697-9BFCE9215B4B}" presName="horz1" presStyleCnt="0"/>
      <dgm:spPr/>
    </dgm:pt>
    <dgm:pt modelId="{1F7613F7-6F38-4C71-BBD3-BAD1E2659705}" type="pres">
      <dgm:prSet presAssocID="{CBFEDEC4-7B51-457B-B697-9BFCE9215B4B}" presName="tx1" presStyleLbl="revTx" presStyleIdx="2" presStyleCnt="7"/>
      <dgm:spPr/>
    </dgm:pt>
    <dgm:pt modelId="{6E638AB7-14EF-4F9C-9A88-C910D1314773}" type="pres">
      <dgm:prSet presAssocID="{CBFEDEC4-7B51-457B-B697-9BFCE9215B4B}" presName="vert1" presStyleCnt="0"/>
      <dgm:spPr/>
    </dgm:pt>
    <dgm:pt modelId="{D7A210E6-1075-4C81-A6BC-1428FAF444B4}" type="pres">
      <dgm:prSet presAssocID="{847A5FAD-B454-4E8E-A0F5-91F5275D0A63}" presName="thickLine" presStyleLbl="alignNode1" presStyleIdx="3" presStyleCnt="7"/>
      <dgm:spPr/>
    </dgm:pt>
    <dgm:pt modelId="{40F31B2A-A154-4FD0-983D-BF851CA478D2}" type="pres">
      <dgm:prSet presAssocID="{847A5FAD-B454-4E8E-A0F5-91F5275D0A63}" presName="horz1" presStyleCnt="0"/>
      <dgm:spPr/>
    </dgm:pt>
    <dgm:pt modelId="{88B2E3CD-5172-40FE-A008-6201968F0C83}" type="pres">
      <dgm:prSet presAssocID="{847A5FAD-B454-4E8E-A0F5-91F5275D0A63}" presName="tx1" presStyleLbl="revTx" presStyleIdx="3" presStyleCnt="7"/>
      <dgm:spPr/>
    </dgm:pt>
    <dgm:pt modelId="{C37F8F48-796D-414D-AD45-EA2D9661775F}" type="pres">
      <dgm:prSet presAssocID="{847A5FAD-B454-4E8E-A0F5-91F5275D0A63}" presName="vert1" presStyleCnt="0"/>
      <dgm:spPr/>
    </dgm:pt>
    <dgm:pt modelId="{B5F8E812-6CCF-47BF-BFDA-4B8544D456C6}" type="pres">
      <dgm:prSet presAssocID="{21E4D389-1C02-41D7-806F-F389244A9B90}" presName="thickLine" presStyleLbl="alignNode1" presStyleIdx="4" presStyleCnt="7"/>
      <dgm:spPr/>
    </dgm:pt>
    <dgm:pt modelId="{A8465D12-49DD-4D39-89C5-6C3AECA81A72}" type="pres">
      <dgm:prSet presAssocID="{21E4D389-1C02-41D7-806F-F389244A9B90}" presName="horz1" presStyleCnt="0"/>
      <dgm:spPr/>
    </dgm:pt>
    <dgm:pt modelId="{8B6C61FA-5F7E-4EFF-8C27-835C38A06D66}" type="pres">
      <dgm:prSet presAssocID="{21E4D389-1C02-41D7-806F-F389244A9B90}" presName="tx1" presStyleLbl="revTx" presStyleIdx="4" presStyleCnt="7"/>
      <dgm:spPr/>
    </dgm:pt>
    <dgm:pt modelId="{0F56C606-12EB-4FA2-8520-0B82CFB4DB09}" type="pres">
      <dgm:prSet presAssocID="{21E4D389-1C02-41D7-806F-F389244A9B90}" presName="vert1" presStyleCnt="0"/>
      <dgm:spPr/>
    </dgm:pt>
    <dgm:pt modelId="{B7655182-D825-4FC3-9AEA-8D4B8D318FEC}" type="pres">
      <dgm:prSet presAssocID="{7DDFD492-AE6D-4395-9F33-060A2B370ACB}" presName="thickLine" presStyleLbl="alignNode1" presStyleIdx="5" presStyleCnt="7"/>
      <dgm:spPr/>
    </dgm:pt>
    <dgm:pt modelId="{9A25449B-1750-4C23-9D21-DD8076A8DB21}" type="pres">
      <dgm:prSet presAssocID="{7DDFD492-AE6D-4395-9F33-060A2B370ACB}" presName="horz1" presStyleCnt="0"/>
      <dgm:spPr/>
    </dgm:pt>
    <dgm:pt modelId="{9483B487-7A79-4B8A-98EB-917FE920370F}" type="pres">
      <dgm:prSet presAssocID="{7DDFD492-AE6D-4395-9F33-060A2B370ACB}" presName="tx1" presStyleLbl="revTx" presStyleIdx="5" presStyleCnt="7"/>
      <dgm:spPr/>
    </dgm:pt>
    <dgm:pt modelId="{99B2F6C4-F5E9-4E9E-B955-DBDA156095AE}" type="pres">
      <dgm:prSet presAssocID="{7DDFD492-AE6D-4395-9F33-060A2B370ACB}" presName="vert1" presStyleCnt="0"/>
      <dgm:spPr/>
    </dgm:pt>
    <dgm:pt modelId="{0E5EB13A-B999-4B96-89DD-DA96557039C2}" type="pres">
      <dgm:prSet presAssocID="{FD213FF2-74D1-413C-96D5-AC74ECED6E0A}" presName="thickLine" presStyleLbl="alignNode1" presStyleIdx="6" presStyleCnt="7"/>
      <dgm:spPr/>
    </dgm:pt>
    <dgm:pt modelId="{FEE9EAA2-F977-459A-A017-87D0A0B64DF2}" type="pres">
      <dgm:prSet presAssocID="{FD213FF2-74D1-413C-96D5-AC74ECED6E0A}" presName="horz1" presStyleCnt="0"/>
      <dgm:spPr/>
    </dgm:pt>
    <dgm:pt modelId="{F5FD03FB-85A3-401D-9B8E-5C5083D8B72B}" type="pres">
      <dgm:prSet presAssocID="{FD213FF2-74D1-413C-96D5-AC74ECED6E0A}" presName="tx1" presStyleLbl="revTx" presStyleIdx="6" presStyleCnt="7"/>
      <dgm:spPr/>
    </dgm:pt>
    <dgm:pt modelId="{D9FF9DC7-37CF-4F4B-8DEC-34270CEFFD69}" type="pres">
      <dgm:prSet presAssocID="{FD213FF2-74D1-413C-96D5-AC74ECED6E0A}" presName="vert1" presStyleCnt="0"/>
      <dgm:spPr/>
    </dgm:pt>
  </dgm:ptLst>
  <dgm:cxnLst>
    <dgm:cxn modelId="{DE63920E-07C7-4CB8-8917-DA7A64074340}" type="presOf" srcId="{CE650364-77B1-4CCC-82FE-2C903E4A0675}" destId="{ED59AA85-64FE-44CB-9318-24AF1D3BCD75}" srcOrd="0" destOrd="0" presId="urn:microsoft.com/office/officeart/2008/layout/LinedList"/>
    <dgm:cxn modelId="{B2E10136-CF29-44C4-ACEB-A4DF95525796}" type="presOf" srcId="{0B528B71-CF35-42B7-BEFE-9A99536CBB1A}" destId="{46340E66-2C9C-4957-8A22-A3E8B9D25974}" srcOrd="0" destOrd="0" presId="urn:microsoft.com/office/officeart/2008/layout/LinedList"/>
    <dgm:cxn modelId="{52FAFC61-6081-4BC9-9240-F2F8EDFD7335}" srcId="{0B528B71-CF35-42B7-BEFE-9A99536CBB1A}" destId="{884939EE-5DC3-4121-BCFE-AC214337D384}" srcOrd="0" destOrd="0" parTransId="{891C7E26-BCC1-49EC-993A-D8E0CC1B419B}" sibTransId="{2CB093A8-B2A9-41F5-81F4-692C799372EF}"/>
    <dgm:cxn modelId="{39CAAA68-D0AF-403B-B75D-C4E4AE5D3325}" type="presOf" srcId="{884939EE-5DC3-4121-BCFE-AC214337D384}" destId="{06538059-5E03-46B0-A7B7-6C66FC681FD8}" srcOrd="0" destOrd="0" presId="urn:microsoft.com/office/officeart/2008/layout/LinedList"/>
    <dgm:cxn modelId="{01BD5175-6058-4438-9217-BF1520616899}" srcId="{0B528B71-CF35-42B7-BEFE-9A99536CBB1A}" destId="{7DDFD492-AE6D-4395-9F33-060A2B370ACB}" srcOrd="5" destOrd="0" parTransId="{E288ECA4-7096-4E5F-B28F-E38C856A4C37}" sibTransId="{CE860753-D2B2-49D5-9AB2-35B868EF865D}"/>
    <dgm:cxn modelId="{72EE6F7C-F514-4BBB-A21F-F055E1D87BA6}" srcId="{0B528B71-CF35-42B7-BEFE-9A99536CBB1A}" destId="{CBFEDEC4-7B51-457B-B697-9BFCE9215B4B}" srcOrd="2" destOrd="0" parTransId="{02ACBF45-B06B-4894-B002-E00A685333FF}" sibTransId="{CDB9A139-34DC-46E0-8EB5-35FE0E479405}"/>
    <dgm:cxn modelId="{7786D27D-0B6C-4429-8430-117F5E7661A6}" type="presOf" srcId="{21E4D389-1C02-41D7-806F-F389244A9B90}" destId="{8B6C61FA-5F7E-4EFF-8C27-835C38A06D66}" srcOrd="0" destOrd="0" presId="urn:microsoft.com/office/officeart/2008/layout/LinedList"/>
    <dgm:cxn modelId="{E5672F83-3DF1-4116-9044-EE366F45BCB8}" srcId="{0B528B71-CF35-42B7-BEFE-9A99536CBB1A}" destId="{847A5FAD-B454-4E8E-A0F5-91F5275D0A63}" srcOrd="3" destOrd="0" parTransId="{32E2876C-FEF2-463F-9C1A-782CC0CB666E}" sibTransId="{26ACFB7C-2689-46A3-9E6F-456C51115AD2}"/>
    <dgm:cxn modelId="{351B4C84-19DD-4F8B-B9DB-E4D3C0EBA8AD}" srcId="{0B528B71-CF35-42B7-BEFE-9A99536CBB1A}" destId="{FD213FF2-74D1-413C-96D5-AC74ECED6E0A}" srcOrd="6" destOrd="0" parTransId="{D30CFEDF-4A32-40DB-AA16-C267B6A0BD2C}" sibTransId="{202BE6A1-38A8-4CA1-BB63-6B0B503BBBD0}"/>
    <dgm:cxn modelId="{E6F2959C-F7B9-4698-B3EE-CCCC5E119472}" srcId="{0B528B71-CF35-42B7-BEFE-9A99536CBB1A}" destId="{CE650364-77B1-4CCC-82FE-2C903E4A0675}" srcOrd="1" destOrd="0" parTransId="{8D85FE6A-5D71-4817-931E-8AA2426957A2}" sibTransId="{5710FC97-1A7F-41D6-90DC-6251DC4DEA6D}"/>
    <dgm:cxn modelId="{4F8D709E-0EDB-46AD-80E1-91B6E7094306}" type="presOf" srcId="{7DDFD492-AE6D-4395-9F33-060A2B370ACB}" destId="{9483B487-7A79-4B8A-98EB-917FE920370F}" srcOrd="0" destOrd="0" presId="urn:microsoft.com/office/officeart/2008/layout/LinedList"/>
    <dgm:cxn modelId="{8DDE50A7-4CDA-49F3-B383-00E8B1CFA339}" type="presOf" srcId="{847A5FAD-B454-4E8E-A0F5-91F5275D0A63}" destId="{88B2E3CD-5172-40FE-A008-6201968F0C83}" srcOrd="0" destOrd="0" presId="urn:microsoft.com/office/officeart/2008/layout/LinedList"/>
    <dgm:cxn modelId="{204693B1-638A-45F4-8A0F-1542C1A5CBE2}" type="presOf" srcId="{FD213FF2-74D1-413C-96D5-AC74ECED6E0A}" destId="{F5FD03FB-85A3-401D-9B8E-5C5083D8B72B}" srcOrd="0" destOrd="0" presId="urn:microsoft.com/office/officeart/2008/layout/LinedList"/>
    <dgm:cxn modelId="{D5160AB8-3D39-4D8D-B3C2-D815D80F8B78}" srcId="{0B528B71-CF35-42B7-BEFE-9A99536CBB1A}" destId="{21E4D389-1C02-41D7-806F-F389244A9B90}" srcOrd="4" destOrd="0" parTransId="{E2E75B6F-B512-4271-A052-6821064C1EF1}" sibTransId="{73248686-DC3F-4A2C-88DF-DFF554D2C440}"/>
    <dgm:cxn modelId="{4B8E9DE0-C12B-4854-A63E-4F88DE967799}" type="presOf" srcId="{CBFEDEC4-7B51-457B-B697-9BFCE9215B4B}" destId="{1F7613F7-6F38-4C71-BBD3-BAD1E2659705}" srcOrd="0" destOrd="0" presId="urn:microsoft.com/office/officeart/2008/layout/LinedList"/>
    <dgm:cxn modelId="{3CC10683-AA2C-4BB3-A3D9-3ADDD38AFA55}" type="presParOf" srcId="{46340E66-2C9C-4957-8A22-A3E8B9D25974}" destId="{D8C6009F-B2C3-433C-A9F9-2B55D19E27E3}" srcOrd="0" destOrd="0" presId="urn:microsoft.com/office/officeart/2008/layout/LinedList"/>
    <dgm:cxn modelId="{C512C6EA-7F2D-4DFA-A80B-9039C7DF2BA4}" type="presParOf" srcId="{46340E66-2C9C-4957-8A22-A3E8B9D25974}" destId="{9297AF9B-BD07-40EF-95B4-F71C4862A93D}" srcOrd="1" destOrd="0" presId="urn:microsoft.com/office/officeart/2008/layout/LinedList"/>
    <dgm:cxn modelId="{D813DD8D-4782-493D-AB7A-053EF6213A71}" type="presParOf" srcId="{9297AF9B-BD07-40EF-95B4-F71C4862A93D}" destId="{06538059-5E03-46B0-A7B7-6C66FC681FD8}" srcOrd="0" destOrd="0" presId="urn:microsoft.com/office/officeart/2008/layout/LinedList"/>
    <dgm:cxn modelId="{588B632D-AF1D-4266-B5F5-B68E60E429CF}" type="presParOf" srcId="{9297AF9B-BD07-40EF-95B4-F71C4862A93D}" destId="{B0E61162-2AB3-4261-88F1-714675DC80E6}" srcOrd="1" destOrd="0" presId="urn:microsoft.com/office/officeart/2008/layout/LinedList"/>
    <dgm:cxn modelId="{99BE9CFD-EAE6-4832-AE65-B2B981664F47}" type="presParOf" srcId="{46340E66-2C9C-4957-8A22-A3E8B9D25974}" destId="{F256FC9C-EE3E-4299-A181-5EF3A5FF7E91}" srcOrd="2" destOrd="0" presId="urn:microsoft.com/office/officeart/2008/layout/LinedList"/>
    <dgm:cxn modelId="{C605EFAC-6A56-484D-B528-49A2C59E3E0E}" type="presParOf" srcId="{46340E66-2C9C-4957-8A22-A3E8B9D25974}" destId="{EB990477-6E44-40FD-B749-3342A0BB1D1A}" srcOrd="3" destOrd="0" presId="urn:microsoft.com/office/officeart/2008/layout/LinedList"/>
    <dgm:cxn modelId="{03835CC1-6A84-4D50-B484-A31E4F2C0CA1}" type="presParOf" srcId="{EB990477-6E44-40FD-B749-3342A0BB1D1A}" destId="{ED59AA85-64FE-44CB-9318-24AF1D3BCD75}" srcOrd="0" destOrd="0" presId="urn:microsoft.com/office/officeart/2008/layout/LinedList"/>
    <dgm:cxn modelId="{A6782E22-6773-4526-AA00-972F7111BE2B}" type="presParOf" srcId="{EB990477-6E44-40FD-B749-3342A0BB1D1A}" destId="{43E3941B-C72B-42A7-9D8D-F504FA12A35E}" srcOrd="1" destOrd="0" presId="urn:microsoft.com/office/officeart/2008/layout/LinedList"/>
    <dgm:cxn modelId="{881BD0F6-61F9-4173-B561-8CA36EF581FC}" type="presParOf" srcId="{46340E66-2C9C-4957-8A22-A3E8B9D25974}" destId="{0BF63A53-0B1E-4929-A946-1B532079096A}" srcOrd="4" destOrd="0" presId="urn:microsoft.com/office/officeart/2008/layout/LinedList"/>
    <dgm:cxn modelId="{B9DA9FE0-F8BD-4703-A492-A9DA633A47DC}" type="presParOf" srcId="{46340E66-2C9C-4957-8A22-A3E8B9D25974}" destId="{CDABE30B-A847-426E-9ABF-64BB0927CE07}" srcOrd="5" destOrd="0" presId="urn:microsoft.com/office/officeart/2008/layout/LinedList"/>
    <dgm:cxn modelId="{9A70F1D4-2CCA-474E-9F15-1A745DBC4D13}" type="presParOf" srcId="{CDABE30B-A847-426E-9ABF-64BB0927CE07}" destId="{1F7613F7-6F38-4C71-BBD3-BAD1E2659705}" srcOrd="0" destOrd="0" presId="urn:microsoft.com/office/officeart/2008/layout/LinedList"/>
    <dgm:cxn modelId="{698BDA86-12A5-48AF-A9E4-01C95D13E91D}" type="presParOf" srcId="{CDABE30B-A847-426E-9ABF-64BB0927CE07}" destId="{6E638AB7-14EF-4F9C-9A88-C910D1314773}" srcOrd="1" destOrd="0" presId="urn:microsoft.com/office/officeart/2008/layout/LinedList"/>
    <dgm:cxn modelId="{E2E6F35F-73B0-41DA-BE2A-71021B5D3262}" type="presParOf" srcId="{46340E66-2C9C-4957-8A22-A3E8B9D25974}" destId="{D7A210E6-1075-4C81-A6BC-1428FAF444B4}" srcOrd="6" destOrd="0" presId="urn:microsoft.com/office/officeart/2008/layout/LinedList"/>
    <dgm:cxn modelId="{25FD4C1C-63EF-4E90-A0DA-04445F97D3D9}" type="presParOf" srcId="{46340E66-2C9C-4957-8A22-A3E8B9D25974}" destId="{40F31B2A-A154-4FD0-983D-BF851CA478D2}" srcOrd="7" destOrd="0" presId="urn:microsoft.com/office/officeart/2008/layout/LinedList"/>
    <dgm:cxn modelId="{3D3A18DC-AA4E-41BF-93BF-8643E23EA1AE}" type="presParOf" srcId="{40F31B2A-A154-4FD0-983D-BF851CA478D2}" destId="{88B2E3CD-5172-40FE-A008-6201968F0C83}" srcOrd="0" destOrd="0" presId="urn:microsoft.com/office/officeart/2008/layout/LinedList"/>
    <dgm:cxn modelId="{B6A3003F-51BA-4FE8-9654-809CD17DD4C6}" type="presParOf" srcId="{40F31B2A-A154-4FD0-983D-BF851CA478D2}" destId="{C37F8F48-796D-414D-AD45-EA2D9661775F}" srcOrd="1" destOrd="0" presId="urn:microsoft.com/office/officeart/2008/layout/LinedList"/>
    <dgm:cxn modelId="{871A3372-B8D5-427D-B628-B4B78C8976EC}" type="presParOf" srcId="{46340E66-2C9C-4957-8A22-A3E8B9D25974}" destId="{B5F8E812-6CCF-47BF-BFDA-4B8544D456C6}" srcOrd="8" destOrd="0" presId="urn:microsoft.com/office/officeart/2008/layout/LinedList"/>
    <dgm:cxn modelId="{1D15A784-587B-467E-867E-16E5DE729C55}" type="presParOf" srcId="{46340E66-2C9C-4957-8A22-A3E8B9D25974}" destId="{A8465D12-49DD-4D39-89C5-6C3AECA81A72}" srcOrd="9" destOrd="0" presId="urn:microsoft.com/office/officeart/2008/layout/LinedList"/>
    <dgm:cxn modelId="{50EE75FE-EA7A-4432-A545-61E0CFDD4203}" type="presParOf" srcId="{A8465D12-49DD-4D39-89C5-6C3AECA81A72}" destId="{8B6C61FA-5F7E-4EFF-8C27-835C38A06D66}" srcOrd="0" destOrd="0" presId="urn:microsoft.com/office/officeart/2008/layout/LinedList"/>
    <dgm:cxn modelId="{56E52292-B6CE-4EA3-A6B5-B9D453CF1687}" type="presParOf" srcId="{A8465D12-49DD-4D39-89C5-6C3AECA81A72}" destId="{0F56C606-12EB-4FA2-8520-0B82CFB4DB09}" srcOrd="1" destOrd="0" presId="urn:microsoft.com/office/officeart/2008/layout/LinedList"/>
    <dgm:cxn modelId="{CCE52110-CCD2-43C8-A757-70AEFE29A58E}" type="presParOf" srcId="{46340E66-2C9C-4957-8A22-A3E8B9D25974}" destId="{B7655182-D825-4FC3-9AEA-8D4B8D318FEC}" srcOrd="10" destOrd="0" presId="urn:microsoft.com/office/officeart/2008/layout/LinedList"/>
    <dgm:cxn modelId="{43F6BF4F-1520-4BF7-8B92-2B69A2572B04}" type="presParOf" srcId="{46340E66-2C9C-4957-8A22-A3E8B9D25974}" destId="{9A25449B-1750-4C23-9D21-DD8076A8DB21}" srcOrd="11" destOrd="0" presId="urn:microsoft.com/office/officeart/2008/layout/LinedList"/>
    <dgm:cxn modelId="{8F3CEC07-8C98-45FA-8AB4-BB78046DA9F6}" type="presParOf" srcId="{9A25449B-1750-4C23-9D21-DD8076A8DB21}" destId="{9483B487-7A79-4B8A-98EB-917FE920370F}" srcOrd="0" destOrd="0" presId="urn:microsoft.com/office/officeart/2008/layout/LinedList"/>
    <dgm:cxn modelId="{C36497EA-030A-42FE-B0A9-A400CA501D71}" type="presParOf" srcId="{9A25449B-1750-4C23-9D21-DD8076A8DB21}" destId="{99B2F6C4-F5E9-4E9E-B955-DBDA156095AE}" srcOrd="1" destOrd="0" presId="urn:microsoft.com/office/officeart/2008/layout/LinedList"/>
    <dgm:cxn modelId="{3DE928D0-2DFE-423C-8AC7-EB3283550AF3}" type="presParOf" srcId="{46340E66-2C9C-4957-8A22-A3E8B9D25974}" destId="{0E5EB13A-B999-4B96-89DD-DA96557039C2}" srcOrd="12" destOrd="0" presId="urn:microsoft.com/office/officeart/2008/layout/LinedList"/>
    <dgm:cxn modelId="{FCF4AB26-35D7-4880-B726-EF8F99FE10BC}" type="presParOf" srcId="{46340E66-2C9C-4957-8A22-A3E8B9D25974}" destId="{FEE9EAA2-F977-459A-A017-87D0A0B64DF2}" srcOrd="13" destOrd="0" presId="urn:microsoft.com/office/officeart/2008/layout/LinedList"/>
    <dgm:cxn modelId="{9051D6C9-A0B8-4443-80FA-27B2DE88042A}" type="presParOf" srcId="{FEE9EAA2-F977-459A-A017-87D0A0B64DF2}" destId="{F5FD03FB-85A3-401D-9B8E-5C5083D8B72B}" srcOrd="0" destOrd="0" presId="urn:microsoft.com/office/officeart/2008/layout/LinedList"/>
    <dgm:cxn modelId="{EECDE6ED-0D7F-4CE0-A663-67E5F7861F8A}" type="presParOf" srcId="{FEE9EAA2-F977-459A-A017-87D0A0B64DF2}" destId="{D9FF9DC7-37CF-4F4B-8DEC-34270CEFFD6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528B71-CF35-42B7-BEFE-9A99536CBB1A}" type="doc">
      <dgm:prSet loTypeId="urn:microsoft.com/office/officeart/2008/layout/LinedList" loCatId="Inbox" qsTypeId="urn:microsoft.com/office/officeart/2005/8/quickstyle/simple1" qsCatId="simple" csTypeId="urn:microsoft.com/office/officeart/2005/8/colors/colorful2" csCatId="colorful" phldr="1"/>
      <dgm:spPr/>
      <dgm:t>
        <a:bodyPr/>
        <a:lstStyle/>
        <a:p>
          <a:endParaRPr lang="en-US"/>
        </a:p>
      </dgm:t>
    </dgm:pt>
    <dgm:pt modelId="{884939EE-5DC3-4121-BCFE-AC214337D384}">
      <dgm:prSet custT="1"/>
      <dgm:spPr/>
      <dgm:t>
        <a:bodyPr/>
        <a:lstStyle/>
        <a:p>
          <a:r>
            <a:rPr lang="en-NZ" sz="2000" dirty="0"/>
            <a:t>Feeling robotic, unreal and or strange or detached or disconnected from one self. </a:t>
          </a:r>
          <a:endParaRPr lang="en-US" sz="2000" dirty="0"/>
        </a:p>
      </dgm:t>
    </dgm:pt>
    <dgm:pt modelId="{891C7E26-BCC1-49EC-993A-D8E0CC1B419B}" type="parTrans" cxnId="{52FAFC61-6081-4BC9-9240-F2F8EDFD7335}">
      <dgm:prSet/>
      <dgm:spPr/>
      <dgm:t>
        <a:bodyPr/>
        <a:lstStyle/>
        <a:p>
          <a:endParaRPr lang="en-US"/>
        </a:p>
      </dgm:t>
    </dgm:pt>
    <dgm:pt modelId="{2CB093A8-B2A9-41F5-81F4-692C799372EF}" type="sibTrans" cxnId="{52FAFC61-6081-4BC9-9240-F2F8EDFD7335}">
      <dgm:prSet/>
      <dgm:spPr/>
      <dgm:t>
        <a:bodyPr/>
        <a:lstStyle/>
        <a:p>
          <a:endParaRPr lang="en-US"/>
        </a:p>
      </dgm:t>
    </dgm:pt>
    <dgm:pt modelId="{CE650364-77B1-4CCC-82FE-2C903E4A0675}">
      <dgm:prSet custT="1"/>
      <dgm:spPr/>
      <dgm:t>
        <a:bodyPr/>
        <a:lstStyle/>
        <a:p>
          <a:r>
            <a:rPr lang="en-US" sz="2000" dirty="0"/>
            <a:t>Sense that one’s body or self is unreal</a:t>
          </a:r>
        </a:p>
      </dgm:t>
    </dgm:pt>
    <dgm:pt modelId="{8D85FE6A-5D71-4817-931E-8AA2426957A2}" type="parTrans" cxnId="{E6F2959C-F7B9-4698-B3EE-CCCC5E119472}">
      <dgm:prSet/>
      <dgm:spPr/>
      <dgm:t>
        <a:bodyPr/>
        <a:lstStyle/>
        <a:p>
          <a:endParaRPr lang="en-US"/>
        </a:p>
      </dgm:t>
    </dgm:pt>
    <dgm:pt modelId="{5710FC97-1A7F-41D6-90DC-6251DC4DEA6D}" type="sibTrans" cxnId="{E6F2959C-F7B9-4698-B3EE-CCCC5E119472}">
      <dgm:prSet/>
      <dgm:spPr/>
      <dgm:t>
        <a:bodyPr/>
        <a:lstStyle/>
        <a:p>
          <a:endParaRPr lang="en-US"/>
        </a:p>
      </dgm:t>
    </dgm:pt>
    <dgm:pt modelId="{CBFEDEC4-7B51-457B-B697-9BFCE9215B4B}">
      <dgm:prSet/>
      <dgm:spPr/>
      <dgm:t>
        <a:bodyPr/>
        <a:lstStyle/>
        <a:p>
          <a:r>
            <a:rPr lang="en-NZ" dirty="0"/>
            <a:t>Often report impairment in attention and concentration .</a:t>
          </a:r>
          <a:endParaRPr lang="en-US" dirty="0"/>
        </a:p>
      </dgm:t>
    </dgm:pt>
    <dgm:pt modelId="{02ACBF45-B06B-4894-B002-E00A685333FF}" type="parTrans" cxnId="{72EE6F7C-F514-4BBB-A21F-F055E1D87BA6}">
      <dgm:prSet/>
      <dgm:spPr/>
      <dgm:t>
        <a:bodyPr/>
        <a:lstStyle/>
        <a:p>
          <a:endParaRPr lang="en-US"/>
        </a:p>
      </dgm:t>
    </dgm:pt>
    <dgm:pt modelId="{CDB9A139-34DC-46E0-8EB5-35FE0E479405}" type="sibTrans" cxnId="{72EE6F7C-F514-4BBB-A21F-F055E1D87BA6}">
      <dgm:prSet/>
      <dgm:spPr/>
      <dgm:t>
        <a:bodyPr/>
        <a:lstStyle/>
        <a:p>
          <a:endParaRPr lang="en-US"/>
        </a:p>
      </dgm:t>
    </dgm:pt>
    <dgm:pt modelId="{847A5FAD-B454-4E8E-A0F5-91F5275D0A63}">
      <dgm:prSet custT="1"/>
      <dgm:spPr/>
      <dgm:t>
        <a:bodyPr/>
        <a:lstStyle/>
        <a:p>
          <a:r>
            <a:rPr lang="en-US" sz="2000" dirty="0"/>
            <a:t>Severe stress and or later life traumatic experiences  = associated with the onset of depersonalization in 25% of cases </a:t>
          </a:r>
        </a:p>
        <a:p>
          <a:endParaRPr lang="en-US" sz="2000" dirty="0"/>
        </a:p>
      </dgm:t>
    </dgm:pt>
    <dgm:pt modelId="{32E2876C-FEF2-463F-9C1A-782CC0CB666E}" type="parTrans" cxnId="{E5672F83-3DF1-4116-9044-EE366F45BCB8}">
      <dgm:prSet/>
      <dgm:spPr/>
      <dgm:t>
        <a:bodyPr/>
        <a:lstStyle/>
        <a:p>
          <a:endParaRPr lang="en-US"/>
        </a:p>
      </dgm:t>
    </dgm:pt>
    <dgm:pt modelId="{26ACFB7C-2689-46A3-9E6F-456C51115AD2}" type="sibTrans" cxnId="{E5672F83-3DF1-4116-9044-EE366F45BCB8}">
      <dgm:prSet/>
      <dgm:spPr/>
      <dgm:t>
        <a:bodyPr/>
        <a:lstStyle/>
        <a:p>
          <a:endParaRPr lang="en-US"/>
        </a:p>
      </dgm:t>
    </dgm:pt>
    <dgm:pt modelId="{21E4D389-1C02-41D7-806F-F389244A9B90}">
      <dgm:prSet/>
      <dgm:spPr/>
      <dgm:t>
        <a:bodyPr/>
        <a:lstStyle/>
        <a:p>
          <a:r>
            <a:rPr lang="en-US" dirty="0"/>
            <a:t>Typical age of onset = adolescence or early adulthood. </a:t>
          </a:r>
        </a:p>
      </dgm:t>
    </dgm:pt>
    <dgm:pt modelId="{E2E75B6F-B512-4271-A052-6821064C1EF1}" type="parTrans" cxnId="{D5160AB8-3D39-4D8D-B3C2-D815D80F8B78}">
      <dgm:prSet/>
      <dgm:spPr/>
      <dgm:t>
        <a:bodyPr/>
        <a:lstStyle/>
        <a:p>
          <a:endParaRPr lang="en-US"/>
        </a:p>
      </dgm:t>
    </dgm:pt>
    <dgm:pt modelId="{73248686-DC3F-4A2C-88DF-DFF554D2C440}" type="sibTrans" cxnId="{D5160AB8-3D39-4D8D-B3C2-D815D80F8B78}">
      <dgm:prSet/>
      <dgm:spPr/>
      <dgm:t>
        <a:bodyPr/>
        <a:lstStyle/>
        <a:p>
          <a:endParaRPr lang="en-US"/>
        </a:p>
      </dgm:t>
    </dgm:pt>
    <dgm:pt modelId="{7DDFD492-AE6D-4395-9F33-060A2B370ACB}">
      <dgm:prSet custT="1"/>
      <dgm:spPr/>
      <dgm:t>
        <a:bodyPr/>
        <a:lstStyle/>
        <a:p>
          <a:r>
            <a:rPr lang="en-US" sz="2000" dirty="0"/>
            <a:t>A severity spectrum  of dissociative disorders hypothesized with Depersonalization disorder representing a “milder” end of the continuum with DID associated with more extremes forms of early trauma.</a:t>
          </a:r>
        </a:p>
      </dgm:t>
    </dgm:pt>
    <dgm:pt modelId="{E288ECA4-7096-4E5F-B28F-E38C856A4C37}" type="parTrans" cxnId="{01BD5175-6058-4438-9217-BF1520616899}">
      <dgm:prSet/>
      <dgm:spPr/>
      <dgm:t>
        <a:bodyPr/>
        <a:lstStyle/>
        <a:p>
          <a:endParaRPr lang="en-US"/>
        </a:p>
      </dgm:t>
    </dgm:pt>
    <dgm:pt modelId="{CE860753-D2B2-49D5-9AB2-35B868EF865D}" type="sibTrans" cxnId="{01BD5175-6058-4438-9217-BF1520616899}">
      <dgm:prSet/>
      <dgm:spPr/>
      <dgm:t>
        <a:bodyPr/>
        <a:lstStyle/>
        <a:p>
          <a:endParaRPr lang="en-US"/>
        </a:p>
      </dgm:t>
    </dgm:pt>
    <dgm:pt modelId="{FD213FF2-74D1-413C-96D5-AC74ECED6E0A}">
      <dgm:prSet/>
      <dgm:spPr/>
      <dgm:t>
        <a:bodyPr/>
        <a:lstStyle/>
        <a:p>
          <a:endParaRPr lang="en-US" dirty="0"/>
        </a:p>
      </dgm:t>
    </dgm:pt>
    <dgm:pt modelId="{D30CFEDF-4A32-40DB-AA16-C267B6A0BD2C}" type="parTrans" cxnId="{351B4C84-19DD-4F8B-B9DB-E4D3C0EBA8AD}">
      <dgm:prSet/>
      <dgm:spPr/>
      <dgm:t>
        <a:bodyPr/>
        <a:lstStyle/>
        <a:p>
          <a:endParaRPr lang="en-US"/>
        </a:p>
      </dgm:t>
    </dgm:pt>
    <dgm:pt modelId="{202BE6A1-38A8-4CA1-BB63-6B0B503BBBD0}" type="sibTrans" cxnId="{351B4C84-19DD-4F8B-B9DB-E4D3C0EBA8AD}">
      <dgm:prSet/>
      <dgm:spPr/>
      <dgm:t>
        <a:bodyPr/>
        <a:lstStyle/>
        <a:p>
          <a:endParaRPr lang="en-US"/>
        </a:p>
      </dgm:t>
    </dgm:pt>
    <dgm:pt modelId="{46340E66-2C9C-4957-8A22-A3E8B9D25974}" type="pres">
      <dgm:prSet presAssocID="{0B528B71-CF35-42B7-BEFE-9A99536CBB1A}" presName="vert0" presStyleCnt="0">
        <dgm:presLayoutVars>
          <dgm:dir/>
          <dgm:animOne val="branch"/>
          <dgm:animLvl val="lvl"/>
        </dgm:presLayoutVars>
      </dgm:prSet>
      <dgm:spPr/>
    </dgm:pt>
    <dgm:pt modelId="{D8C6009F-B2C3-433C-A9F9-2B55D19E27E3}" type="pres">
      <dgm:prSet presAssocID="{884939EE-5DC3-4121-BCFE-AC214337D384}" presName="thickLine" presStyleLbl="alignNode1" presStyleIdx="0" presStyleCnt="7"/>
      <dgm:spPr/>
    </dgm:pt>
    <dgm:pt modelId="{9297AF9B-BD07-40EF-95B4-F71C4862A93D}" type="pres">
      <dgm:prSet presAssocID="{884939EE-5DC3-4121-BCFE-AC214337D384}" presName="horz1" presStyleCnt="0"/>
      <dgm:spPr/>
    </dgm:pt>
    <dgm:pt modelId="{06538059-5E03-46B0-A7B7-6C66FC681FD8}" type="pres">
      <dgm:prSet presAssocID="{884939EE-5DC3-4121-BCFE-AC214337D384}" presName="tx1" presStyleLbl="revTx" presStyleIdx="0" presStyleCnt="7"/>
      <dgm:spPr/>
    </dgm:pt>
    <dgm:pt modelId="{B0E61162-2AB3-4261-88F1-714675DC80E6}" type="pres">
      <dgm:prSet presAssocID="{884939EE-5DC3-4121-BCFE-AC214337D384}" presName="vert1" presStyleCnt="0"/>
      <dgm:spPr/>
    </dgm:pt>
    <dgm:pt modelId="{F256FC9C-EE3E-4299-A181-5EF3A5FF7E91}" type="pres">
      <dgm:prSet presAssocID="{CE650364-77B1-4CCC-82FE-2C903E4A0675}" presName="thickLine" presStyleLbl="alignNode1" presStyleIdx="1" presStyleCnt="7"/>
      <dgm:spPr/>
    </dgm:pt>
    <dgm:pt modelId="{EB990477-6E44-40FD-B749-3342A0BB1D1A}" type="pres">
      <dgm:prSet presAssocID="{CE650364-77B1-4CCC-82FE-2C903E4A0675}" presName="horz1" presStyleCnt="0"/>
      <dgm:spPr/>
    </dgm:pt>
    <dgm:pt modelId="{ED59AA85-64FE-44CB-9318-24AF1D3BCD75}" type="pres">
      <dgm:prSet presAssocID="{CE650364-77B1-4CCC-82FE-2C903E4A0675}" presName="tx1" presStyleLbl="revTx" presStyleIdx="1" presStyleCnt="7"/>
      <dgm:spPr/>
    </dgm:pt>
    <dgm:pt modelId="{43E3941B-C72B-42A7-9D8D-F504FA12A35E}" type="pres">
      <dgm:prSet presAssocID="{CE650364-77B1-4CCC-82FE-2C903E4A0675}" presName="vert1" presStyleCnt="0"/>
      <dgm:spPr/>
    </dgm:pt>
    <dgm:pt modelId="{0BF63A53-0B1E-4929-A946-1B532079096A}" type="pres">
      <dgm:prSet presAssocID="{CBFEDEC4-7B51-457B-B697-9BFCE9215B4B}" presName="thickLine" presStyleLbl="alignNode1" presStyleIdx="2" presStyleCnt="7"/>
      <dgm:spPr/>
    </dgm:pt>
    <dgm:pt modelId="{CDABE30B-A847-426E-9ABF-64BB0927CE07}" type="pres">
      <dgm:prSet presAssocID="{CBFEDEC4-7B51-457B-B697-9BFCE9215B4B}" presName="horz1" presStyleCnt="0"/>
      <dgm:spPr/>
    </dgm:pt>
    <dgm:pt modelId="{1F7613F7-6F38-4C71-BBD3-BAD1E2659705}" type="pres">
      <dgm:prSet presAssocID="{CBFEDEC4-7B51-457B-B697-9BFCE9215B4B}" presName="tx1" presStyleLbl="revTx" presStyleIdx="2" presStyleCnt="7"/>
      <dgm:spPr/>
    </dgm:pt>
    <dgm:pt modelId="{6E638AB7-14EF-4F9C-9A88-C910D1314773}" type="pres">
      <dgm:prSet presAssocID="{CBFEDEC4-7B51-457B-B697-9BFCE9215B4B}" presName="vert1" presStyleCnt="0"/>
      <dgm:spPr/>
    </dgm:pt>
    <dgm:pt modelId="{D7A210E6-1075-4C81-A6BC-1428FAF444B4}" type="pres">
      <dgm:prSet presAssocID="{847A5FAD-B454-4E8E-A0F5-91F5275D0A63}" presName="thickLine" presStyleLbl="alignNode1" presStyleIdx="3" presStyleCnt="7"/>
      <dgm:spPr/>
    </dgm:pt>
    <dgm:pt modelId="{40F31B2A-A154-4FD0-983D-BF851CA478D2}" type="pres">
      <dgm:prSet presAssocID="{847A5FAD-B454-4E8E-A0F5-91F5275D0A63}" presName="horz1" presStyleCnt="0"/>
      <dgm:spPr/>
    </dgm:pt>
    <dgm:pt modelId="{88B2E3CD-5172-40FE-A008-6201968F0C83}" type="pres">
      <dgm:prSet presAssocID="{847A5FAD-B454-4E8E-A0F5-91F5275D0A63}" presName="tx1" presStyleLbl="revTx" presStyleIdx="3" presStyleCnt="7" custScaleY="146627"/>
      <dgm:spPr/>
    </dgm:pt>
    <dgm:pt modelId="{C37F8F48-796D-414D-AD45-EA2D9661775F}" type="pres">
      <dgm:prSet presAssocID="{847A5FAD-B454-4E8E-A0F5-91F5275D0A63}" presName="vert1" presStyleCnt="0"/>
      <dgm:spPr/>
    </dgm:pt>
    <dgm:pt modelId="{B5F8E812-6CCF-47BF-BFDA-4B8544D456C6}" type="pres">
      <dgm:prSet presAssocID="{21E4D389-1C02-41D7-806F-F389244A9B90}" presName="thickLine" presStyleLbl="alignNode1" presStyleIdx="4" presStyleCnt="7"/>
      <dgm:spPr/>
    </dgm:pt>
    <dgm:pt modelId="{A8465D12-49DD-4D39-89C5-6C3AECA81A72}" type="pres">
      <dgm:prSet presAssocID="{21E4D389-1C02-41D7-806F-F389244A9B90}" presName="horz1" presStyleCnt="0"/>
      <dgm:spPr/>
    </dgm:pt>
    <dgm:pt modelId="{8B6C61FA-5F7E-4EFF-8C27-835C38A06D66}" type="pres">
      <dgm:prSet presAssocID="{21E4D389-1C02-41D7-806F-F389244A9B90}" presName="tx1" presStyleLbl="revTx" presStyleIdx="4" presStyleCnt="7"/>
      <dgm:spPr/>
    </dgm:pt>
    <dgm:pt modelId="{0F56C606-12EB-4FA2-8520-0B82CFB4DB09}" type="pres">
      <dgm:prSet presAssocID="{21E4D389-1C02-41D7-806F-F389244A9B90}" presName="vert1" presStyleCnt="0"/>
      <dgm:spPr/>
    </dgm:pt>
    <dgm:pt modelId="{B7655182-D825-4FC3-9AEA-8D4B8D318FEC}" type="pres">
      <dgm:prSet presAssocID="{7DDFD492-AE6D-4395-9F33-060A2B370ACB}" presName="thickLine" presStyleLbl="alignNode1" presStyleIdx="5" presStyleCnt="7"/>
      <dgm:spPr/>
    </dgm:pt>
    <dgm:pt modelId="{9A25449B-1750-4C23-9D21-DD8076A8DB21}" type="pres">
      <dgm:prSet presAssocID="{7DDFD492-AE6D-4395-9F33-060A2B370ACB}" presName="horz1" presStyleCnt="0"/>
      <dgm:spPr/>
    </dgm:pt>
    <dgm:pt modelId="{9483B487-7A79-4B8A-98EB-917FE920370F}" type="pres">
      <dgm:prSet presAssocID="{7DDFD492-AE6D-4395-9F33-060A2B370ACB}" presName="tx1" presStyleLbl="revTx" presStyleIdx="5" presStyleCnt="7" custScaleY="178821"/>
      <dgm:spPr/>
    </dgm:pt>
    <dgm:pt modelId="{99B2F6C4-F5E9-4E9E-B955-DBDA156095AE}" type="pres">
      <dgm:prSet presAssocID="{7DDFD492-AE6D-4395-9F33-060A2B370ACB}" presName="vert1" presStyleCnt="0"/>
      <dgm:spPr/>
    </dgm:pt>
    <dgm:pt modelId="{0E5EB13A-B999-4B96-89DD-DA96557039C2}" type="pres">
      <dgm:prSet presAssocID="{FD213FF2-74D1-413C-96D5-AC74ECED6E0A}" presName="thickLine" presStyleLbl="alignNode1" presStyleIdx="6" presStyleCnt="7"/>
      <dgm:spPr/>
    </dgm:pt>
    <dgm:pt modelId="{FEE9EAA2-F977-459A-A017-87D0A0B64DF2}" type="pres">
      <dgm:prSet presAssocID="{FD213FF2-74D1-413C-96D5-AC74ECED6E0A}" presName="horz1" presStyleCnt="0"/>
      <dgm:spPr/>
    </dgm:pt>
    <dgm:pt modelId="{F5FD03FB-85A3-401D-9B8E-5C5083D8B72B}" type="pres">
      <dgm:prSet presAssocID="{FD213FF2-74D1-413C-96D5-AC74ECED6E0A}" presName="tx1" presStyleLbl="revTx" presStyleIdx="6" presStyleCnt="7"/>
      <dgm:spPr/>
    </dgm:pt>
    <dgm:pt modelId="{D9FF9DC7-37CF-4F4B-8DEC-34270CEFFD69}" type="pres">
      <dgm:prSet presAssocID="{FD213FF2-74D1-413C-96D5-AC74ECED6E0A}" presName="vert1" presStyleCnt="0"/>
      <dgm:spPr/>
    </dgm:pt>
  </dgm:ptLst>
  <dgm:cxnLst>
    <dgm:cxn modelId="{DE63920E-07C7-4CB8-8917-DA7A64074340}" type="presOf" srcId="{CE650364-77B1-4CCC-82FE-2C903E4A0675}" destId="{ED59AA85-64FE-44CB-9318-24AF1D3BCD75}" srcOrd="0" destOrd="0" presId="urn:microsoft.com/office/officeart/2008/layout/LinedList"/>
    <dgm:cxn modelId="{B2E10136-CF29-44C4-ACEB-A4DF95525796}" type="presOf" srcId="{0B528B71-CF35-42B7-BEFE-9A99536CBB1A}" destId="{46340E66-2C9C-4957-8A22-A3E8B9D25974}" srcOrd="0" destOrd="0" presId="urn:microsoft.com/office/officeart/2008/layout/LinedList"/>
    <dgm:cxn modelId="{52FAFC61-6081-4BC9-9240-F2F8EDFD7335}" srcId="{0B528B71-CF35-42B7-BEFE-9A99536CBB1A}" destId="{884939EE-5DC3-4121-BCFE-AC214337D384}" srcOrd="0" destOrd="0" parTransId="{891C7E26-BCC1-49EC-993A-D8E0CC1B419B}" sibTransId="{2CB093A8-B2A9-41F5-81F4-692C799372EF}"/>
    <dgm:cxn modelId="{39CAAA68-D0AF-403B-B75D-C4E4AE5D3325}" type="presOf" srcId="{884939EE-5DC3-4121-BCFE-AC214337D384}" destId="{06538059-5E03-46B0-A7B7-6C66FC681FD8}" srcOrd="0" destOrd="0" presId="urn:microsoft.com/office/officeart/2008/layout/LinedList"/>
    <dgm:cxn modelId="{01BD5175-6058-4438-9217-BF1520616899}" srcId="{0B528B71-CF35-42B7-BEFE-9A99536CBB1A}" destId="{7DDFD492-AE6D-4395-9F33-060A2B370ACB}" srcOrd="5" destOrd="0" parTransId="{E288ECA4-7096-4E5F-B28F-E38C856A4C37}" sibTransId="{CE860753-D2B2-49D5-9AB2-35B868EF865D}"/>
    <dgm:cxn modelId="{72EE6F7C-F514-4BBB-A21F-F055E1D87BA6}" srcId="{0B528B71-CF35-42B7-BEFE-9A99536CBB1A}" destId="{CBFEDEC4-7B51-457B-B697-9BFCE9215B4B}" srcOrd="2" destOrd="0" parTransId="{02ACBF45-B06B-4894-B002-E00A685333FF}" sibTransId="{CDB9A139-34DC-46E0-8EB5-35FE0E479405}"/>
    <dgm:cxn modelId="{7786D27D-0B6C-4429-8430-117F5E7661A6}" type="presOf" srcId="{21E4D389-1C02-41D7-806F-F389244A9B90}" destId="{8B6C61FA-5F7E-4EFF-8C27-835C38A06D66}" srcOrd="0" destOrd="0" presId="urn:microsoft.com/office/officeart/2008/layout/LinedList"/>
    <dgm:cxn modelId="{E5672F83-3DF1-4116-9044-EE366F45BCB8}" srcId="{0B528B71-CF35-42B7-BEFE-9A99536CBB1A}" destId="{847A5FAD-B454-4E8E-A0F5-91F5275D0A63}" srcOrd="3" destOrd="0" parTransId="{32E2876C-FEF2-463F-9C1A-782CC0CB666E}" sibTransId="{26ACFB7C-2689-46A3-9E6F-456C51115AD2}"/>
    <dgm:cxn modelId="{351B4C84-19DD-4F8B-B9DB-E4D3C0EBA8AD}" srcId="{0B528B71-CF35-42B7-BEFE-9A99536CBB1A}" destId="{FD213FF2-74D1-413C-96D5-AC74ECED6E0A}" srcOrd="6" destOrd="0" parTransId="{D30CFEDF-4A32-40DB-AA16-C267B6A0BD2C}" sibTransId="{202BE6A1-38A8-4CA1-BB63-6B0B503BBBD0}"/>
    <dgm:cxn modelId="{E6F2959C-F7B9-4698-B3EE-CCCC5E119472}" srcId="{0B528B71-CF35-42B7-BEFE-9A99536CBB1A}" destId="{CE650364-77B1-4CCC-82FE-2C903E4A0675}" srcOrd="1" destOrd="0" parTransId="{8D85FE6A-5D71-4817-931E-8AA2426957A2}" sibTransId="{5710FC97-1A7F-41D6-90DC-6251DC4DEA6D}"/>
    <dgm:cxn modelId="{4F8D709E-0EDB-46AD-80E1-91B6E7094306}" type="presOf" srcId="{7DDFD492-AE6D-4395-9F33-060A2B370ACB}" destId="{9483B487-7A79-4B8A-98EB-917FE920370F}" srcOrd="0" destOrd="0" presId="urn:microsoft.com/office/officeart/2008/layout/LinedList"/>
    <dgm:cxn modelId="{8DDE50A7-4CDA-49F3-B383-00E8B1CFA339}" type="presOf" srcId="{847A5FAD-B454-4E8E-A0F5-91F5275D0A63}" destId="{88B2E3CD-5172-40FE-A008-6201968F0C83}" srcOrd="0" destOrd="0" presId="urn:microsoft.com/office/officeart/2008/layout/LinedList"/>
    <dgm:cxn modelId="{204693B1-638A-45F4-8A0F-1542C1A5CBE2}" type="presOf" srcId="{FD213FF2-74D1-413C-96D5-AC74ECED6E0A}" destId="{F5FD03FB-85A3-401D-9B8E-5C5083D8B72B}" srcOrd="0" destOrd="0" presId="urn:microsoft.com/office/officeart/2008/layout/LinedList"/>
    <dgm:cxn modelId="{D5160AB8-3D39-4D8D-B3C2-D815D80F8B78}" srcId="{0B528B71-CF35-42B7-BEFE-9A99536CBB1A}" destId="{21E4D389-1C02-41D7-806F-F389244A9B90}" srcOrd="4" destOrd="0" parTransId="{E2E75B6F-B512-4271-A052-6821064C1EF1}" sibTransId="{73248686-DC3F-4A2C-88DF-DFF554D2C440}"/>
    <dgm:cxn modelId="{4B8E9DE0-C12B-4854-A63E-4F88DE967799}" type="presOf" srcId="{CBFEDEC4-7B51-457B-B697-9BFCE9215B4B}" destId="{1F7613F7-6F38-4C71-BBD3-BAD1E2659705}" srcOrd="0" destOrd="0" presId="urn:microsoft.com/office/officeart/2008/layout/LinedList"/>
    <dgm:cxn modelId="{3CC10683-AA2C-4BB3-A3D9-3ADDD38AFA55}" type="presParOf" srcId="{46340E66-2C9C-4957-8A22-A3E8B9D25974}" destId="{D8C6009F-B2C3-433C-A9F9-2B55D19E27E3}" srcOrd="0" destOrd="0" presId="urn:microsoft.com/office/officeart/2008/layout/LinedList"/>
    <dgm:cxn modelId="{C512C6EA-7F2D-4DFA-A80B-9039C7DF2BA4}" type="presParOf" srcId="{46340E66-2C9C-4957-8A22-A3E8B9D25974}" destId="{9297AF9B-BD07-40EF-95B4-F71C4862A93D}" srcOrd="1" destOrd="0" presId="urn:microsoft.com/office/officeart/2008/layout/LinedList"/>
    <dgm:cxn modelId="{D813DD8D-4782-493D-AB7A-053EF6213A71}" type="presParOf" srcId="{9297AF9B-BD07-40EF-95B4-F71C4862A93D}" destId="{06538059-5E03-46B0-A7B7-6C66FC681FD8}" srcOrd="0" destOrd="0" presId="urn:microsoft.com/office/officeart/2008/layout/LinedList"/>
    <dgm:cxn modelId="{588B632D-AF1D-4266-B5F5-B68E60E429CF}" type="presParOf" srcId="{9297AF9B-BD07-40EF-95B4-F71C4862A93D}" destId="{B0E61162-2AB3-4261-88F1-714675DC80E6}" srcOrd="1" destOrd="0" presId="urn:microsoft.com/office/officeart/2008/layout/LinedList"/>
    <dgm:cxn modelId="{99BE9CFD-EAE6-4832-AE65-B2B981664F47}" type="presParOf" srcId="{46340E66-2C9C-4957-8A22-A3E8B9D25974}" destId="{F256FC9C-EE3E-4299-A181-5EF3A5FF7E91}" srcOrd="2" destOrd="0" presId="urn:microsoft.com/office/officeart/2008/layout/LinedList"/>
    <dgm:cxn modelId="{C605EFAC-6A56-484D-B528-49A2C59E3E0E}" type="presParOf" srcId="{46340E66-2C9C-4957-8A22-A3E8B9D25974}" destId="{EB990477-6E44-40FD-B749-3342A0BB1D1A}" srcOrd="3" destOrd="0" presId="urn:microsoft.com/office/officeart/2008/layout/LinedList"/>
    <dgm:cxn modelId="{03835CC1-6A84-4D50-B484-A31E4F2C0CA1}" type="presParOf" srcId="{EB990477-6E44-40FD-B749-3342A0BB1D1A}" destId="{ED59AA85-64FE-44CB-9318-24AF1D3BCD75}" srcOrd="0" destOrd="0" presId="urn:microsoft.com/office/officeart/2008/layout/LinedList"/>
    <dgm:cxn modelId="{A6782E22-6773-4526-AA00-972F7111BE2B}" type="presParOf" srcId="{EB990477-6E44-40FD-B749-3342A0BB1D1A}" destId="{43E3941B-C72B-42A7-9D8D-F504FA12A35E}" srcOrd="1" destOrd="0" presId="urn:microsoft.com/office/officeart/2008/layout/LinedList"/>
    <dgm:cxn modelId="{881BD0F6-61F9-4173-B561-8CA36EF581FC}" type="presParOf" srcId="{46340E66-2C9C-4957-8A22-A3E8B9D25974}" destId="{0BF63A53-0B1E-4929-A946-1B532079096A}" srcOrd="4" destOrd="0" presId="urn:microsoft.com/office/officeart/2008/layout/LinedList"/>
    <dgm:cxn modelId="{B9DA9FE0-F8BD-4703-A492-A9DA633A47DC}" type="presParOf" srcId="{46340E66-2C9C-4957-8A22-A3E8B9D25974}" destId="{CDABE30B-A847-426E-9ABF-64BB0927CE07}" srcOrd="5" destOrd="0" presId="urn:microsoft.com/office/officeart/2008/layout/LinedList"/>
    <dgm:cxn modelId="{9A70F1D4-2CCA-474E-9F15-1A745DBC4D13}" type="presParOf" srcId="{CDABE30B-A847-426E-9ABF-64BB0927CE07}" destId="{1F7613F7-6F38-4C71-BBD3-BAD1E2659705}" srcOrd="0" destOrd="0" presId="urn:microsoft.com/office/officeart/2008/layout/LinedList"/>
    <dgm:cxn modelId="{698BDA86-12A5-48AF-A9E4-01C95D13E91D}" type="presParOf" srcId="{CDABE30B-A847-426E-9ABF-64BB0927CE07}" destId="{6E638AB7-14EF-4F9C-9A88-C910D1314773}" srcOrd="1" destOrd="0" presId="urn:microsoft.com/office/officeart/2008/layout/LinedList"/>
    <dgm:cxn modelId="{E2E6F35F-73B0-41DA-BE2A-71021B5D3262}" type="presParOf" srcId="{46340E66-2C9C-4957-8A22-A3E8B9D25974}" destId="{D7A210E6-1075-4C81-A6BC-1428FAF444B4}" srcOrd="6" destOrd="0" presId="urn:microsoft.com/office/officeart/2008/layout/LinedList"/>
    <dgm:cxn modelId="{25FD4C1C-63EF-4E90-A0DA-04445F97D3D9}" type="presParOf" srcId="{46340E66-2C9C-4957-8A22-A3E8B9D25974}" destId="{40F31B2A-A154-4FD0-983D-BF851CA478D2}" srcOrd="7" destOrd="0" presId="urn:microsoft.com/office/officeart/2008/layout/LinedList"/>
    <dgm:cxn modelId="{3D3A18DC-AA4E-41BF-93BF-8643E23EA1AE}" type="presParOf" srcId="{40F31B2A-A154-4FD0-983D-BF851CA478D2}" destId="{88B2E3CD-5172-40FE-A008-6201968F0C83}" srcOrd="0" destOrd="0" presId="urn:microsoft.com/office/officeart/2008/layout/LinedList"/>
    <dgm:cxn modelId="{B6A3003F-51BA-4FE8-9654-809CD17DD4C6}" type="presParOf" srcId="{40F31B2A-A154-4FD0-983D-BF851CA478D2}" destId="{C37F8F48-796D-414D-AD45-EA2D9661775F}" srcOrd="1" destOrd="0" presId="urn:microsoft.com/office/officeart/2008/layout/LinedList"/>
    <dgm:cxn modelId="{871A3372-B8D5-427D-B628-B4B78C8976EC}" type="presParOf" srcId="{46340E66-2C9C-4957-8A22-A3E8B9D25974}" destId="{B5F8E812-6CCF-47BF-BFDA-4B8544D456C6}" srcOrd="8" destOrd="0" presId="urn:microsoft.com/office/officeart/2008/layout/LinedList"/>
    <dgm:cxn modelId="{1D15A784-587B-467E-867E-16E5DE729C55}" type="presParOf" srcId="{46340E66-2C9C-4957-8A22-A3E8B9D25974}" destId="{A8465D12-49DD-4D39-89C5-6C3AECA81A72}" srcOrd="9" destOrd="0" presId="urn:microsoft.com/office/officeart/2008/layout/LinedList"/>
    <dgm:cxn modelId="{50EE75FE-EA7A-4432-A545-61E0CFDD4203}" type="presParOf" srcId="{A8465D12-49DD-4D39-89C5-6C3AECA81A72}" destId="{8B6C61FA-5F7E-4EFF-8C27-835C38A06D66}" srcOrd="0" destOrd="0" presId="urn:microsoft.com/office/officeart/2008/layout/LinedList"/>
    <dgm:cxn modelId="{56E52292-B6CE-4EA3-A6B5-B9D453CF1687}" type="presParOf" srcId="{A8465D12-49DD-4D39-89C5-6C3AECA81A72}" destId="{0F56C606-12EB-4FA2-8520-0B82CFB4DB09}" srcOrd="1" destOrd="0" presId="urn:microsoft.com/office/officeart/2008/layout/LinedList"/>
    <dgm:cxn modelId="{CCE52110-CCD2-43C8-A757-70AEFE29A58E}" type="presParOf" srcId="{46340E66-2C9C-4957-8A22-A3E8B9D25974}" destId="{B7655182-D825-4FC3-9AEA-8D4B8D318FEC}" srcOrd="10" destOrd="0" presId="urn:microsoft.com/office/officeart/2008/layout/LinedList"/>
    <dgm:cxn modelId="{43F6BF4F-1520-4BF7-8B92-2B69A2572B04}" type="presParOf" srcId="{46340E66-2C9C-4957-8A22-A3E8B9D25974}" destId="{9A25449B-1750-4C23-9D21-DD8076A8DB21}" srcOrd="11" destOrd="0" presId="urn:microsoft.com/office/officeart/2008/layout/LinedList"/>
    <dgm:cxn modelId="{8F3CEC07-8C98-45FA-8AB4-BB78046DA9F6}" type="presParOf" srcId="{9A25449B-1750-4C23-9D21-DD8076A8DB21}" destId="{9483B487-7A79-4B8A-98EB-917FE920370F}" srcOrd="0" destOrd="0" presId="urn:microsoft.com/office/officeart/2008/layout/LinedList"/>
    <dgm:cxn modelId="{C36497EA-030A-42FE-B0A9-A400CA501D71}" type="presParOf" srcId="{9A25449B-1750-4C23-9D21-DD8076A8DB21}" destId="{99B2F6C4-F5E9-4E9E-B955-DBDA156095AE}" srcOrd="1" destOrd="0" presId="urn:microsoft.com/office/officeart/2008/layout/LinedList"/>
    <dgm:cxn modelId="{3DE928D0-2DFE-423C-8AC7-EB3283550AF3}" type="presParOf" srcId="{46340E66-2C9C-4957-8A22-A3E8B9D25974}" destId="{0E5EB13A-B999-4B96-89DD-DA96557039C2}" srcOrd="12" destOrd="0" presId="urn:microsoft.com/office/officeart/2008/layout/LinedList"/>
    <dgm:cxn modelId="{FCF4AB26-35D7-4880-B726-EF8F99FE10BC}" type="presParOf" srcId="{46340E66-2C9C-4957-8A22-A3E8B9D25974}" destId="{FEE9EAA2-F977-459A-A017-87D0A0B64DF2}" srcOrd="13" destOrd="0" presId="urn:microsoft.com/office/officeart/2008/layout/LinedList"/>
    <dgm:cxn modelId="{9051D6C9-A0B8-4443-80FA-27B2DE88042A}" type="presParOf" srcId="{FEE9EAA2-F977-459A-A017-87D0A0B64DF2}" destId="{F5FD03FB-85A3-401D-9B8E-5C5083D8B72B}" srcOrd="0" destOrd="0" presId="urn:microsoft.com/office/officeart/2008/layout/LinedList"/>
    <dgm:cxn modelId="{EECDE6ED-0D7F-4CE0-A663-67E5F7861F8A}" type="presParOf" srcId="{FEE9EAA2-F977-459A-A017-87D0A0B64DF2}" destId="{D9FF9DC7-37CF-4F4B-8DEC-34270CEFFD6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B528B71-CF35-42B7-BEFE-9A99536CBB1A}" type="doc">
      <dgm:prSet loTypeId="urn:microsoft.com/office/officeart/2008/layout/LinedList" loCatId="Inbox" qsTypeId="urn:microsoft.com/office/officeart/2005/8/quickstyle/simple1" qsCatId="simple" csTypeId="urn:microsoft.com/office/officeart/2005/8/colors/colorful2" csCatId="colorful" phldr="1"/>
      <dgm:spPr/>
      <dgm:t>
        <a:bodyPr/>
        <a:lstStyle/>
        <a:p>
          <a:endParaRPr lang="en-US"/>
        </a:p>
      </dgm:t>
    </dgm:pt>
    <dgm:pt modelId="{884939EE-5DC3-4121-BCFE-AC214337D384}">
      <dgm:prSet custT="1"/>
      <dgm:spPr/>
      <dgm:t>
        <a:bodyPr/>
        <a:lstStyle/>
        <a:p>
          <a:r>
            <a:rPr lang="en-US" sz="1800" dirty="0">
              <a:solidFill>
                <a:schemeClr val="tx1"/>
              </a:solidFill>
              <a:latin typeface="+mn-lt"/>
              <a:ea typeface="+mn-ea"/>
              <a:cs typeface="+mn-cs"/>
            </a:rPr>
            <a:t>Inability to recall autobiographical information that is inconsistent with normal memory. </a:t>
          </a:r>
        </a:p>
        <a:p>
          <a:endParaRPr lang="en-US" sz="1800" dirty="0"/>
        </a:p>
      </dgm:t>
    </dgm:pt>
    <dgm:pt modelId="{891C7E26-BCC1-49EC-993A-D8E0CC1B419B}" type="parTrans" cxnId="{52FAFC61-6081-4BC9-9240-F2F8EDFD7335}">
      <dgm:prSet/>
      <dgm:spPr/>
      <dgm:t>
        <a:bodyPr/>
        <a:lstStyle/>
        <a:p>
          <a:endParaRPr lang="en-US"/>
        </a:p>
      </dgm:t>
    </dgm:pt>
    <dgm:pt modelId="{2CB093A8-B2A9-41F5-81F4-692C799372EF}" type="sibTrans" cxnId="{52FAFC61-6081-4BC9-9240-F2F8EDFD7335}">
      <dgm:prSet/>
      <dgm:spPr/>
      <dgm:t>
        <a:bodyPr/>
        <a:lstStyle/>
        <a:p>
          <a:endParaRPr lang="en-US"/>
        </a:p>
      </dgm:t>
    </dgm:pt>
    <dgm:pt modelId="{CE650364-77B1-4CCC-82FE-2C903E4A0675}">
      <dgm:prSet custT="1"/>
      <dgm:spPr/>
      <dgm:t>
        <a:bodyPr/>
        <a:lstStyle/>
        <a:p>
          <a:r>
            <a:rPr lang="en-US" sz="1800" dirty="0">
              <a:solidFill>
                <a:schemeClr val="tx1"/>
              </a:solidFill>
              <a:latin typeface="+mn-lt"/>
              <a:ea typeface="+mn-ea"/>
              <a:cs typeface="+mn-cs"/>
            </a:rPr>
            <a:t>May be localized (an event or time period),</a:t>
          </a:r>
          <a:r>
            <a:rPr lang="en-US" sz="1800" baseline="0" dirty="0">
              <a:solidFill>
                <a:schemeClr val="tx1"/>
              </a:solidFill>
              <a:latin typeface="+mn-lt"/>
              <a:ea typeface="+mn-ea"/>
              <a:cs typeface="+mn-cs"/>
            </a:rPr>
            <a:t> selective (a specific aspect of an event ) or generalized (Identity and life history)</a:t>
          </a:r>
          <a:endParaRPr lang="en-US" sz="1800" dirty="0"/>
        </a:p>
      </dgm:t>
    </dgm:pt>
    <dgm:pt modelId="{8D85FE6A-5D71-4817-931E-8AA2426957A2}" type="parTrans" cxnId="{E6F2959C-F7B9-4698-B3EE-CCCC5E119472}">
      <dgm:prSet/>
      <dgm:spPr/>
      <dgm:t>
        <a:bodyPr/>
        <a:lstStyle/>
        <a:p>
          <a:endParaRPr lang="en-US"/>
        </a:p>
      </dgm:t>
    </dgm:pt>
    <dgm:pt modelId="{5710FC97-1A7F-41D6-90DC-6251DC4DEA6D}" type="sibTrans" cxnId="{E6F2959C-F7B9-4698-B3EE-CCCC5E119472}">
      <dgm:prSet/>
      <dgm:spPr/>
      <dgm:t>
        <a:bodyPr/>
        <a:lstStyle/>
        <a:p>
          <a:endParaRPr lang="en-US"/>
        </a:p>
      </dgm:t>
    </dgm:pt>
    <dgm:pt modelId="{CBFEDEC4-7B51-457B-B697-9BFCE9215B4B}">
      <dgm:prSet custT="1"/>
      <dgm:spPr/>
      <dgm:t>
        <a:bodyPr/>
        <a:lstStyle/>
        <a:p>
          <a:r>
            <a:rPr lang="en-US" sz="1800" dirty="0">
              <a:solidFill>
                <a:schemeClr val="tx1"/>
              </a:solidFill>
              <a:latin typeface="+mn-lt"/>
              <a:ea typeface="+mn-ea"/>
              <a:cs typeface="+mn-cs"/>
            </a:rPr>
            <a:t>Recurrent memory problems - "losing time", these gaps in memory can vary from several minutes to years</a:t>
          </a:r>
          <a:endParaRPr lang="en-US" sz="1800" dirty="0"/>
        </a:p>
      </dgm:t>
    </dgm:pt>
    <dgm:pt modelId="{02ACBF45-B06B-4894-B002-E00A685333FF}" type="parTrans" cxnId="{72EE6F7C-F514-4BBB-A21F-F055E1D87BA6}">
      <dgm:prSet/>
      <dgm:spPr/>
      <dgm:t>
        <a:bodyPr/>
        <a:lstStyle/>
        <a:p>
          <a:endParaRPr lang="en-US"/>
        </a:p>
      </dgm:t>
    </dgm:pt>
    <dgm:pt modelId="{CDB9A139-34DC-46E0-8EB5-35FE0E479405}" type="sibTrans" cxnId="{72EE6F7C-F514-4BBB-A21F-F055E1D87BA6}">
      <dgm:prSet/>
      <dgm:spPr/>
      <dgm:t>
        <a:bodyPr/>
        <a:lstStyle/>
        <a:p>
          <a:endParaRPr lang="en-US"/>
        </a:p>
      </dgm:t>
    </dgm:pt>
    <dgm:pt modelId="{847A5FAD-B454-4E8E-A0F5-91F5275D0A63}">
      <dgm:prSet custT="1"/>
      <dgm:spPr/>
      <dgm:t>
        <a:bodyPr/>
        <a:lstStyle/>
        <a:p>
          <a:r>
            <a:rPr lang="en-NZ" sz="1800" dirty="0"/>
            <a:t>Often the dissociated memories intrude in terms of nightmares, flashbacks, or conversion symptoms </a:t>
          </a:r>
          <a:endParaRPr lang="en-US" sz="1800" dirty="0"/>
        </a:p>
      </dgm:t>
    </dgm:pt>
    <dgm:pt modelId="{32E2876C-FEF2-463F-9C1A-782CC0CB666E}" type="parTrans" cxnId="{E5672F83-3DF1-4116-9044-EE366F45BCB8}">
      <dgm:prSet/>
      <dgm:spPr/>
      <dgm:t>
        <a:bodyPr/>
        <a:lstStyle/>
        <a:p>
          <a:endParaRPr lang="en-US"/>
        </a:p>
      </dgm:t>
    </dgm:pt>
    <dgm:pt modelId="{26ACFB7C-2689-46A3-9E6F-456C51115AD2}" type="sibTrans" cxnId="{E5672F83-3DF1-4116-9044-EE366F45BCB8}">
      <dgm:prSet/>
      <dgm:spPr/>
      <dgm:t>
        <a:bodyPr/>
        <a:lstStyle/>
        <a:p>
          <a:endParaRPr lang="en-US"/>
        </a:p>
      </dgm:t>
    </dgm:pt>
    <dgm:pt modelId="{21E4D389-1C02-41D7-806F-F389244A9B90}">
      <dgm:prSet custT="1"/>
      <dgm:spPr/>
      <dgm:t>
        <a:bodyPr/>
        <a:lstStyle/>
        <a:p>
          <a:r>
            <a:rPr lang="en-US" sz="1800" dirty="0"/>
            <a:t>The ability to learn new information remains intact as does general cognitive functioning. </a:t>
          </a:r>
        </a:p>
      </dgm:t>
    </dgm:pt>
    <dgm:pt modelId="{E2E75B6F-B512-4271-A052-6821064C1EF1}" type="parTrans" cxnId="{D5160AB8-3D39-4D8D-B3C2-D815D80F8B78}">
      <dgm:prSet/>
      <dgm:spPr/>
      <dgm:t>
        <a:bodyPr/>
        <a:lstStyle/>
        <a:p>
          <a:endParaRPr lang="en-US"/>
        </a:p>
      </dgm:t>
    </dgm:pt>
    <dgm:pt modelId="{73248686-DC3F-4A2C-88DF-DFF554D2C440}" type="sibTrans" cxnId="{D5160AB8-3D39-4D8D-B3C2-D815D80F8B78}">
      <dgm:prSet/>
      <dgm:spPr/>
      <dgm:t>
        <a:bodyPr/>
        <a:lstStyle/>
        <a:p>
          <a:endParaRPr lang="en-US"/>
        </a:p>
      </dgm:t>
    </dgm:pt>
    <dgm:pt modelId="{7DDFD492-AE6D-4395-9F33-060A2B370ACB}">
      <dgm:prSet custT="1"/>
      <dgm:spPr/>
      <dgm:t>
        <a:bodyPr/>
        <a:lstStyle/>
        <a:p>
          <a:r>
            <a:rPr lang="en-US" sz="1600" baseline="0" dirty="0">
              <a:solidFill>
                <a:schemeClr val="tx1"/>
              </a:solidFill>
              <a:latin typeface="+mn-lt"/>
              <a:ea typeface="+mn-ea"/>
              <a:cs typeface="+mn-cs"/>
            </a:rPr>
            <a:t>Two presentations… </a:t>
          </a:r>
        </a:p>
        <a:p>
          <a:r>
            <a:rPr lang="en-US" sz="1600" baseline="0" dirty="0">
              <a:solidFill>
                <a:schemeClr val="tx1"/>
              </a:solidFill>
              <a:latin typeface="+mn-lt"/>
              <a:ea typeface="+mn-ea"/>
              <a:cs typeface="+mn-cs"/>
            </a:rPr>
            <a:t>(1) sudden, dramatic amnesia (2)  do not spontaneously report dissociative amnesia, clear onset and offset and patient is aware  of a gap  in memory (e.g. high school,) </a:t>
          </a:r>
          <a:endParaRPr lang="en-US" sz="1600" dirty="0"/>
        </a:p>
      </dgm:t>
    </dgm:pt>
    <dgm:pt modelId="{E288ECA4-7096-4E5F-B28F-E38C856A4C37}" type="parTrans" cxnId="{01BD5175-6058-4438-9217-BF1520616899}">
      <dgm:prSet/>
      <dgm:spPr/>
      <dgm:t>
        <a:bodyPr/>
        <a:lstStyle/>
        <a:p>
          <a:endParaRPr lang="en-US"/>
        </a:p>
      </dgm:t>
    </dgm:pt>
    <dgm:pt modelId="{CE860753-D2B2-49D5-9AB2-35B868EF865D}" type="sibTrans" cxnId="{01BD5175-6058-4438-9217-BF1520616899}">
      <dgm:prSet/>
      <dgm:spPr/>
      <dgm:t>
        <a:bodyPr/>
        <a:lstStyle/>
        <a:p>
          <a:endParaRPr lang="en-US"/>
        </a:p>
      </dgm:t>
    </dgm:pt>
    <dgm:pt modelId="{FD213FF2-74D1-413C-96D5-AC74ECED6E0A}">
      <dgm:prSet custT="1"/>
      <dgm:spPr/>
      <dgm:t>
        <a:bodyPr/>
        <a:lstStyle/>
        <a:p>
          <a:r>
            <a:rPr lang="en-US" sz="1600" dirty="0"/>
            <a:t>Predisposing Factors may include a </a:t>
          </a:r>
          <a:r>
            <a:rPr lang="en-US" sz="1600" dirty="0" err="1"/>
            <a:t>hx</a:t>
          </a:r>
          <a:r>
            <a:rPr lang="en-US" sz="1600" dirty="0"/>
            <a:t> of personal of familiar somatoform, dissociative  dx and or a rigid family moral code with harsh discipline.</a:t>
          </a:r>
        </a:p>
      </dgm:t>
    </dgm:pt>
    <dgm:pt modelId="{D30CFEDF-4A32-40DB-AA16-C267B6A0BD2C}" type="parTrans" cxnId="{351B4C84-19DD-4F8B-B9DB-E4D3C0EBA8AD}">
      <dgm:prSet/>
      <dgm:spPr/>
      <dgm:t>
        <a:bodyPr/>
        <a:lstStyle/>
        <a:p>
          <a:endParaRPr lang="en-US"/>
        </a:p>
      </dgm:t>
    </dgm:pt>
    <dgm:pt modelId="{202BE6A1-38A8-4CA1-BB63-6B0B503BBBD0}" type="sibTrans" cxnId="{351B4C84-19DD-4F8B-B9DB-E4D3C0EBA8AD}">
      <dgm:prSet/>
      <dgm:spPr/>
      <dgm:t>
        <a:bodyPr/>
        <a:lstStyle/>
        <a:p>
          <a:endParaRPr lang="en-US"/>
        </a:p>
      </dgm:t>
    </dgm:pt>
    <dgm:pt modelId="{46340E66-2C9C-4957-8A22-A3E8B9D25974}" type="pres">
      <dgm:prSet presAssocID="{0B528B71-CF35-42B7-BEFE-9A99536CBB1A}" presName="vert0" presStyleCnt="0">
        <dgm:presLayoutVars>
          <dgm:dir/>
          <dgm:animOne val="branch"/>
          <dgm:animLvl val="lvl"/>
        </dgm:presLayoutVars>
      </dgm:prSet>
      <dgm:spPr/>
    </dgm:pt>
    <dgm:pt modelId="{D8C6009F-B2C3-433C-A9F9-2B55D19E27E3}" type="pres">
      <dgm:prSet presAssocID="{884939EE-5DC3-4121-BCFE-AC214337D384}" presName="thickLine" presStyleLbl="alignNode1" presStyleIdx="0" presStyleCnt="7"/>
      <dgm:spPr/>
    </dgm:pt>
    <dgm:pt modelId="{9297AF9B-BD07-40EF-95B4-F71C4862A93D}" type="pres">
      <dgm:prSet presAssocID="{884939EE-5DC3-4121-BCFE-AC214337D384}" presName="horz1" presStyleCnt="0"/>
      <dgm:spPr/>
    </dgm:pt>
    <dgm:pt modelId="{06538059-5E03-46B0-A7B7-6C66FC681FD8}" type="pres">
      <dgm:prSet presAssocID="{884939EE-5DC3-4121-BCFE-AC214337D384}" presName="tx1" presStyleLbl="revTx" presStyleIdx="0" presStyleCnt="7"/>
      <dgm:spPr/>
    </dgm:pt>
    <dgm:pt modelId="{B0E61162-2AB3-4261-88F1-714675DC80E6}" type="pres">
      <dgm:prSet presAssocID="{884939EE-5DC3-4121-BCFE-AC214337D384}" presName="vert1" presStyleCnt="0"/>
      <dgm:spPr/>
    </dgm:pt>
    <dgm:pt modelId="{F256FC9C-EE3E-4299-A181-5EF3A5FF7E91}" type="pres">
      <dgm:prSet presAssocID="{CE650364-77B1-4CCC-82FE-2C903E4A0675}" presName="thickLine" presStyleLbl="alignNode1" presStyleIdx="1" presStyleCnt="7"/>
      <dgm:spPr/>
    </dgm:pt>
    <dgm:pt modelId="{EB990477-6E44-40FD-B749-3342A0BB1D1A}" type="pres">
      <dgm:prSet presAssocID="{CE650364-77B1-4CCC-82FE-2C903E4A0675}" presName="horz1" presStyleCnt="0"/>
      <dgm:spPr/>
    </dgm:pt>
    <dgm:pt modelId="{ED59AA85-64FE-44CB-9318-24AF1D3BCD75}" type="pres">
      <dgm:prSet presAssocID="{CE650364-77B1-4CCC-82FE-2C903E4A0675}" presName="tx1" presStyleLbl="revTx" presStyleIdx="1" presStyleCnt="7"/>
      <dgm:spPr/>
    </dgm:pt>
    <dgm:pt modelId="{43E3941B-C72B-42A7-9D8D-F504FA12A35E}" type="pres">
      <dgm:prSet presAssocID="{CE650364-77B1-4CCC-82FE-2C903E4A0675}" presName="vert1" presStyleCnt="0"/>
      <dgm:spPr/>
    </dgm:pt>
    <dgm:pt modelId="{0BF63A53-0B1E-4929-A946-1B532079096A}" type="pres">
      <dgm:prSet presAssocID="{CBFEDEC4-7B51-457B-B697-9BFCE9215B4B}" presName="thickLine" presStyleLbl="alignNode1" presStyleIdx="2" presStyleCnt="7"/>
      <dgm:spPr/>
    </dgm:pt>
    <dgm:pt modelId="{CDABE30B-A847-426E-9ABF-64BB0927CE07}" type="pres">
      <dgm:prSet presAssocID="{CBFEDEC4-7B51-457B-B697-9BFCE9215B4B}" presName="horz1" presStyleCnt="0"/>
      <dgm:spPr/>
    </dgm:pt>
    <dgm:pt modelId="{1F7613F7-6F38-4C71-BBD3-BAD1E2659705}" type="pres">
      <dgm:prSet presAssocID="{CBFEDEC4-7B51-457B-B697-9BFCE9215B4B}" presName="tx1" presStyleLbl="revTx" presStyleIdx="2" presStyleCnt="7"/>
      <dgm:spPr/>
    </dgm:pt>
    <dgm:pt modelId="{6E638AB7-14EF-4F9C-9A88-C910D1314773}" type="pres">
      <dgm:prSet presAssocID="{CBFEDEC4-7B51-457B-B697-9BFCE9215B4B}" presName="vert1" presStyleCnt="0"/>
      <dgm:spPr/>
    </dgm:pt>
    <dgm:pt modelId="{D7A210E6-1075-4C81-A6BC-1428FAF444B4}" type="pres">
      <dgm:prSet presAssocID="{847A5FAD-B454-4E8E-A0F5-91F5275D0A63}" presName="thickLine" presStyleLbl="alignNode1" presStyleIdx="3" presStyleCnt="7"/>
      <dgm:spPr/>
    </dgm:pt>
    <dgm:pt modelId="{40F31B2A-A154-4FD0-983D-BF851CA478D2}" type="pres">
      <dgm:prSet presAssocID="{847A5FAD-B454-4E8E-A0F5-91F5275D0A63}" presName="horz1" presStyleCnt="0"/>
      <dgm:spPr/>
    </dgm:pt>
    <dgm:pt modelId="{88B2E3CD-5172-40FE-A008-6201968F0C83}" type="pres">
      <dgm:prSet presAssocID="{847A5FAD-B454-4E8E-A0F5-91F5275D0A63}" presName="tx1" presStyleLbl="revTx" presStyleIdx="3" presStyleCnt="7"/>
      <dgm:spPr/>
    </dgm:pt>
    <dgm:pt modelId="{C37F8F48-796D-414D-AD45-EA2D9661775F}" type="pres">
      <dgm:prSet presAssocID="{847A5FAD-B454-4E8E-A0F5-91F5275D0A63}" presName="vert1" presStyleCnt="0"/>
      <dgm:spPr/>
    </dgm:pt>
    <dgm:pt modelId="{B5F8E812-6CCF-47BF-BFDA-4B8544D456C6}" type="pres">
      <dgm:prSet presAssocID="{21E4D389-1C02-41D7-806F-F389244A9B90}" presName="thickLine" presStyleLbl="alignNode1" presStyleIdx="4" presStyleCnt="7"/>
      <dgm:spPr/>
    </dgm:pt>
    <dgm:pt modelId="{A8465D12-49DD-4D39-89C5-6C3AECA81A72}" type="pres">
      <dgm:prSet presAssocID="{21E4D389-1C02-41D7-806F-F389244A9B90}" presName="horz1" presStyleCnt="0"/>
      <dgm:spPr/>
    </dgm:pt>
    <dgm:pt modelId="{8B6C61FA-5F7E-4EFF-8C27-835C38A06D66}" type="pres">
      <dgm:prSet presAssocID="{21E4D389-1C02-41D7-806F-F389244A9B90}" presName="tx1" presStyleLbl="revTx" presStyleIdx="4" presStyleCnt="7"/>
      <dgm:spPr/>
    </dgm:pt>
    <dgm:pt modelId="{0F56C606-12EB-4FA2-8520-0B82CFB4DB09}" type="pres">
      <dgm:prSet presAssocID="{21E4D389-1C02-41D7-806F-F389244A9B90}" presName="vert1" presStyleCnt="0"/>
      <dgm:spPr/>
    </dgm:pt>
    <dgm:pt modelId="{B7655182-D825-4FC3-9AEA-8D4B8D318FEC}" type="pres">
      <dgm:prSet presAssocID="{7DDFD492-AE6D-4395-9F33-060A2B370ACB}" presName="thickLine" presStyleLbl="alignNode1" presStyleIdx="5" presStyleCnt="7"/>
      <dgm:spPr/>
    </dgm:pt>
    <dgm:pt modelId="{9A25449B-1750-4C23-9D21-DD8076A8DB21}" type="pres">
      <dgm:prSet presAssocID="{7DDFD492-AE6D-4395-9F33-060A2B370ACB}" presName="horz1" presStyleCnt="0"/>
      <dgm:spPr/>
    </dgm:pt>
    <dgm:pt modelId="{9483B487-7A79-4B8A-98EB-917FE920370F}" type="pres">
      <dgm:prSet presAssocID="{7DDFD492-AE6D-4395-9F33-060A2B370ACB}" presName="tx1" presStyleLbl="revTx" presStyleIdx="5" presStyleCnt="7" custScaleY="147803"/>
      <dgm:spPr/>
    </dgm:pt>
    <dgm:pt modelId="{99B2F6C4-F5E9-4E9E-B955-DBDA156095AE}" type="pres">
      <dgm:prSet presAssocID="{7DDFD492-AE6D-4395-9F33-060A2B370ACB}" presName="vert1" presStyleCnt="0"/>
      <dgm:spPr/>
    </dgm:pt>
    <dgm:pt modelId="{0E5EB13A-B999-4B96-89DD-DA96557039C2}" type="pres">
      <dgm:prSet presAssocID="{FD213FF2-74D1-413C-96D5-AC74ECED6E0A}" presName="thickLine" presStyleLbl="alignNode1" presStyleIdx="6" presStyleCnt="7"/>
      <dgm:spPr/>
    </dgm:pt>
    <dgm:pt modelId="{FEE9EAA2-F977-459A-A017-87D0A0B64DF2}" type="pres">
      <dgm:prSet presAssocID="{FD213FF2-74D1-413C-96D5-AC74ECED6E0A}" presName="horz1" presStyleCnt="0"/>
      <dgm:spPr/>
    </dgm:pt>
    <dgm:pt modelId="{F5FD03FB-85A3-401D-9B8E-5C5083D8B72B}" type="pres">
      <dgm:prSet presAssocID="{FD213FF2-74D1-413C-96D5-AC74ECED6E0A}" presName="tx1" presStyleLbl="revTx" presStyleIdx="6" presStyleCnt="7"/>
      <dgm:spPr/>
    </dgm:pt>
    <dgm:pt modelId="{D9FF9DC7-37CF-4F4B-8DEC-34270CEFFD69}" type="pres">
      <dgm:prSet presAssocID="{FD213FF2-74D1-413C-96D5-AC74ECED6E0A}" presName="vert1" presStyleCnt="0"/>
      <dgm:spPr/>
    </dgm:pt>
  </dgm:ptLst>
  <dgm:cxnLst>
    <dgm:cxn modelId="{DE63920E-07C7-4CB8-8917-DA7A64074340}" type="presOf" srcId="{CE650364-77B1-4CCC-82FE-2C903E4A0675}" destId="{ED59AA85-64FE-44CB-9318-24AF1D3BCD75}" srcOrd="0" destOrd="0" presId="urn:microsoft.com/office/officeart/2008/layout/LinedList"/>
    <dgm:cxn modelId="{B2E10136-CF29-44C4-ACEB-A4DF95525796}" type="presOf" srcId="{0B528B71-CF35-42B7-BEFE-9A99536CBB1A}" destId="{46340E66-2C9C-4957-8A22-A3E8B9D25974}" srcOrd="0" destOrd="0" presId="urn:microsoft.com/office/officeart/2008/layout/LinedList"/>
    <dgm:cxn modelId="{52FAFC61-6081-4BC9-9240-F2F8EDFD7335}" srcId="{0B528B71-CF35-42B7-BEFE-9A99536CBB1A}" destId="{884939EE-5DC3-4121-BCFE-AC214337D384}" srcOrd="0" destOrd="0" parTransId="{891C7E26-BCC1-49EC-993A-D8E0CC1B419B}" sibTransId="{2CB093A8-B2A9-41F5-81F4-692C799372EF}"/>
    <dgm:cxn modelId="{39CAAA68-D0AF-403B-B75D-C4E4AE5D3325}" type="presOf" srcId="{884939EE-5DC3-4121-BCFE-AC214337D384}" destId="{06538059-5E03-46B0-A7B7-6C66FC681FD8}" srcOrd="0" destOrd="0" presId="urn:microsoft.com/office/officeart/2008/layout/LinedList"/>
    <dgm:cxn modelId="{01BD5175-6058-4438-9217-BF1520616899}" srcId="{0B528B71-CF35-42B7-BEFE-9A99536CBB1A}" destId="{7DDFD492-AE6D-4395-9F33-060A2B370ACB}" srcOrd="5" destOrd="0" parTransId="{E288ECA4-7096-4E5F-B28F-E38C856A4C37}" sibTransId="{CE860753-D2B2-49D5-9AB2-35B868EF865D}"/>
    <dgm:cxn modelId="{72EE6F7C-F514-4BBB-A21F-F055E1D87BA6}" srcId="{0B528B71-CF35-42B7-BEFE-9A99536CBB1A}" destId="{CBFEDEC4-7B51-457B-B697-9BFCE9215B4B}" srcOrd="2" destOrd="0" parTransId="{02ACBF45-B06B-4894-B002-E00A685333FF}" sibTransId="{CDB9A139-34DC-46E0-8EB5-35FE0E479405}"/>
    <dgm:cxn modelId="{7786D27D-0B6C-4429-8430-117F5E7661A6}" type="presOf" srcId="{21E4D389-1C02-41D7-806F-F389244A9B90}" destId="{8B6C61FA-5F7E-4EFF-8C27-835C38A06D66}" srcOrd="0" destOrd="0" presId="urn:microsoft.com/office/officeart/2008/layout/LinedList"/>
    <dgm:cxn modelId="{E5672F83-3DF1-4116-9044-EE366F45BCB8}" srcId="{0B528B71-CF35-42B7-BEFE-9A99536CBB1A}" destId="{847A5FAD-B454-4E8E-A0F5-91F5275D0A63}" srcOrd="3" destOrd="0" parTransId="{32E2876C-FEF2-463F-9C1A-782CC0CB666E}" sibTransId="{26ACFB7C-2689-46A3-9E6F-456C51115AD2}"/>
    <dgm:cxn modelId="{351B4C84-19DD-4F8B-B9DB-E4D3C0EBA8AD}" srcId="{0B528B71-CF35-42B7-BEFE-9A99536CBB1A}" destId="{FD213FF2-74D1-413C-96D5-AC74ECED6E0A}" srcOrd="6" destOrd="0" parTransId="{D30CFEDF-4A32-40DB-AA16-C267B6A0BD2C}" sibTransId="{202BE6A1-38A8-4CA1-BB63-6B0B503BBBD0}"/>
    <dgm:cxn modelId="{E6F2959C-F7B9-4698-B3EE-CCCC5E119472}" srcId="{0B528B71-CF35-42B7-BEFE-9A99536CBB1A}" destId="{CE650364-77B1-4CCC-82FE-2C903E4A0675}" srcOrd="1" destOrd="0" parTransId="{8D85FE6A-5D71-4817-931E-8AA2426957A2}" sibTransId="{5710FC97-1A7F-41D6-90DC-6251DC4DEA6D}"/>
    <dgm:cxn modelId="{4F8D709E-0EDB-46AD-80E1-91B6E7094306}" type="presOf" srcId="{7DDFD492-AE6D-4395-9F33-060A2B370ACB}" destId="{9483B487-7A79-4B8A-98EB-917FE920370F}" srcOrd="0" destOrd="0" presId="urn:microsoft.com/office/officeart/2008/layout/LinedList"/>
    <dgm:cxn modelId="{8DDE50A7-4CDA-49F3-B383-00E8B1CFA339}" type="presOf" srcId="{847A5FAD-B454-4E8E-A0F5-91F5275D0A63}" destId="{88B2E3CD-5172-40FE-A008-6201968F0C83}" srcOrd="0" destOrd="0" presId="urn:microsoft.com/office/officeart/2008/layout/LinedList"/>
    <dgm:cxn modelId="{204693B1-638A-45F4-8A0F-1542C1A5CBE2}" type="presOf" srcId="{FD213FF2-74D1-413C-96D5-AC74ECED6E0A}" destId="{F5FD03FB-85A3-401D-9B8E-5C5083D8B72B}" srcOrd="0" destOrd="0" presId="urn:microsoft.com/office/officeart/2008/layout/LinedList"/>
    <dgm:cxn modelId="{D5160AB8-3D39-4D8D-B3C2-D815D80F8B78}" srcId="{0B528B71-CF35-42B7-BEFE-9A99536CBB1A}" destId="{21E4D389-1C02-41D7-806F-F389244A9B90}" srcOrd="4" destOrd="0" parTransId="{E2E75B6F-B512-4271-A052-6821064C1EF1}" sibTransId="{73248686-DC3F-4A2C-88DF-DFF554D2C440}"/>
    <dgm:cxn modelId="{4B8E9DE0-C12B-4854-A63E-4F88DE967799}" type="presOf" srcId="{CBFEDEC4-7B51-457B-B697-9BFCE9215B4B}" destId="{1F7613F7-6F38-4C71-BBD3-BAD1E2659705}" srcOrd="0" destOrd="0" presId="urn:microsoft.com/office/officeart/2008/layout/LinedList"/>
    <dgm:cxn modelId="{3CC10683-AA2C-4BB3-A3D9-3ADDD38AFA55}" type="presParOf" srcId="{46340E66-2C9C-4957-8A22-A3E8B9D25974}" destId="{D8C6009F-B2C3-433C-A9F9-2B55D19E27E3}" srcOrd="0" destOrd="0" presId="urn:microsoft.com/office/officeart/2008/layout/LinedList"/>
    <dgm:cxn modelId="{C512C6EA-7F2D-4DFA-A80B-9039C7DF2BA4}" type="presParOf" srcId="{46340E66-2C9C-4957-8A22-A3E8B9D25974}" destId="{9297AF9B-BD07-40EF-95B4-F71C4862A93D}" srcOrd="1" destOrd="0" presId="urn:microsoft.com/office/officeart/2008/layout/LinedList"/>
    <dgm:cxn modelId="{D813DD8D-4782-493D-AB7A-053EF6213A71}" type="presParOf" srcId="{9297AF9B-BD07-40EF-95B4-F71C4862A93D}" destId="{06538059-5E03-46B0-A7B7-6C66FC681FD8}" srcOrd="0" destOrd="0" presId="urn:microsoft.com/office/officeart/2008/layout/LinedList"/>
    <dgm:cxn modelId="{588B632D-AF1D-4266-B5F5-B68E60E429CF}" type="presParOf" srcId="{9297AF9B-BD07-40EF-95B4-F71C4862A93D}" destId="{B0E61162-2AB3-4261-88F1-714675DC80E6}" srcOrd="1" destOrd="0" presId="urn:microsoft.com/office/officeart/2008/layout/LinedList"/>
    <dgm:cxn modelId="{99BE9CFD-EAE6-4832-AE65-B2B981664F47}" type="presParOf" srcId="{46340E66-2C9C-4957-8A22-A3E8B9D25974}" destId="{F256FC9C-EE3E-4299-A181-5EF3A5FF7E91}" srcOrd="2" destOrd="0" presId="urn:microsoft.com/office/officeart/2008/layout/LinedList"/>
    <dgm:cxn modelId="{C605EFAC-6A56-484D-B528-49A2C59E3E0E}" type="presParOf" srcId="{46340E66-2C9C-4957-8A22-A3E8B9D25974}" destId="{EB990477-6E44-40FD-B749-3342A0BB1D1A}" srcOrd="3" destOrd="0" presId="urn:microsoft.com/office/officeart/2008/layout/LinedList"/>
    <dgm:cxn modelId="{03835CC1-6A84-4D50-B484-A31E4F2C0CA1}" type="presParOf" srcId="{EB990477-6E44-40FD-B749-3342A0BB1D1A}" destId="{ED59AA85-64FE-44CB-9318-24AF1D3BCD75}" srcOrd="0" destOrd="0" presId="urn:microsoft.com/office/officeart/2008/layout/LinedList"/>
    <dgm:cxn modelId="{A6782E22-6773-4526-AA00-972F7111BE2B}" type="presParOf" srcId="{EB990477-6E44-40FD-B749-3342A0BB1D1A}" destId="{43E3941B-C72B-42A7-9D8D-F504FA12A35E}" srcOrd="1" destOrd="0" presId="urn:microsoft.com/office/officeart/2008/layout/LinedList"/>
    <dgm:cxn modelId="{881BD0F6-61F9-4173-B561-8CA36EF581FC}" type="presParOf" srcId="{46340E66-2C9C-4957-8A22-A3E8B9D25974}" destId="{0BF63A53-0B1E-4929-A946-1B532079096A}" srcOrd="4" destOrd="0" presId="urn:microsoft.com/office/officeart/2008/layout/LinedList"/>
    <dgm:cxn modelId="{B9DA9FE0-F8BD-4703-A492-A9DA633A47DC}" type="presParOf" srcId="{46340E66-2C9C-4957-8A22-A3E8B9D25974}" destId="{CDABE30B-A847-426E-9ABF-64BB0927CE07}" srcOrd="5" destOrd="0" presId="urn:microsoft.com/office/officeart/2008/layout/LinedList"/>
    <dgm:cxn modelId="{9A70F1D4-2CCA-474E-9F15-1A745DBC4D13}" type="presParOf" srcId="{CDABE30B-A847-426E-9ABF-64BB0927CE07}" destId="{1F7613F7-6F38-4C71-BBD3-BAD1E2659705}" srcOrd="0" destOrd="0" presId="urn:microsoft.com/office/officeart/2008/layout/LinedList"/>
    <dgm:cxn modelId="{698BDA86-12A5-48AF-A9E4-01C95D13E91D}" type="presParOf" srcId="{CDABE30B-A847-426E-9ABF-64BB0927CE07}" destId="{6E638AB7-14EF-4F9C-9A88-C910D1314773}" srcOrd="1" destOrd="0" presId="urn:microsoft.com/office/officeart/2008/layout/LinedList"/>
    <dgm:cxn modelId="{E2E6F35F-73B0-41DA-BE2A-71021B5D3262}" type="presParOf" srcId="{46340E66-2C9C-4957-8A22-A3E8B9D25974}" destId="{D7A210E6-1075-4C81-A6BC-1428FAF444B4}" srcOrd="6" destOrd="0" presId="urn:microsoft.com/office/officeart/2008/layout/LinedList"/>
    <dgm:cxn modelId="{25FD4C1C-63EF-4E90-A0DA-04445F97D3D9}" type="presParOf" srcId="{46340E66-2C9C-4957-8A22-A3E8B9D25974}" destId="{40F31B2A-A154-4FD0-983D-BF851CA478D2}" srcOrd="7" destOrd="0" presId="urn:microsoft.com/office/officeart/2008/layout/LinedList"/>
    <dgm:cxn modelId="{3D3A18DC-AA4E-41BF-93BF-8643E23EA1AE}" type="presParOf" srcId="{40F31B2A-A154-4FD0-983D-BF851CA478D2}" destId="{88B2E3CD-5172-40FE-A008-6201968F0C83}" srcOrd="0" destOrd="0" presId="urn:microsoft.com/office/officeart/2008/layout/LinedList"/>
    <dgm:cxn modelId="{B6A3003F-51BA-4FE8-9654-809CD17DD4C6}" type="presParOf" srcId="{40F31B2A-A154-4FD0-983D-BF851CA478D2}" destId="{C37F8F48-796D-414D-AD45-EA2D9661775F}" srcOrd="1" destOrd="0" presId="urn:microsoft.com/office/officeart/2008/layout/LinedList"/>
    <dgm:cxn modelId="{871A3372-B8D5-427D-B628-B4B78C8976EC}" type="presParOf" srcId="{46340E66-2C9C-4957-8A22-A3E8B9D25974}" destId="{B5F8E812-6CCF-47BF-BFDA-4B8544D456C6}" srcOrd="8" destOrd="0" presId="urn:microsoft.com/office/officeart/2008/layout/LinedList"/>
    <dgm:cxn modelId="{1D15A784-587B-467E-867E-16E5DE729C55}" type="presParOf" srcId="{46340E66-2C9C-4957-8A22-A3E8B9D25974}" destId="{A8465D12-49DD-4D39-89C5-6C3AECA81A72}" srcOrd="9" destOrd="0" presId="urn:microsoft.com/office/officeart/2008/layout/LinedList"/>
    <dgm:cxn modelId="{50EE75FE-EA7A-4432-A545-61E0CFDD4203}" type="presParOf" srcId="{A8465D12-49DD-4D39-89C5-6C3AECA81A72}" destId="{8B6C61FA-5F7E-4EFF-8C27-835C38A06D66}" srcOrd="0" destOrd="0" presId="urn:microsoft.com/office/officeart/2008/layout/LinedList"/>
    <dgm:cxn modelId="{56E52292-B6CE-4EA3-A6B5-B9D453CF1687}" type="presParOf" srcId="{A8465D12-49DD-4D39-89C5-6C3AECA81A72}" destId="{0F56C606-12EB-4FA2-8520-0B82CFB4DB09}" srcOrd="1" destOrd="0" presId="urn:microsoft.com/office/officeart/2008/layout/LinedList"/>
    <dgm:cxn modelId="{CCE52110-CCD2-43C8-A757-70AEFE29A58E}" type="presParOf" srcId="{46340E66-2C9C-4957-8A22-A3E8B9D25974}" destId="{B7655182-D825-4FC3-9AEA-8D4B8D318FEC}" srcOrd="10" destOrd="0" presId="urn:microsoft.com/office/officeart/2008/layout/LinedList"/>
    <dgm:cxn modelId="{43F6BF4F-1520-4BF7-8B92-2B69A2572B04}" type="presParOf" srcId="{46340E66-2C9C-4957-8A22-A3E8B9D25974}" destId="{9A25449B-1750-4C23-9D21-DD8076A8DB21}" srcOrd="11" destOrd="0" presId="urn:microsoft.com/office/officeart/2008/layout/LinedList"/>
    <dgm:cxn modelId="{8F3CEC07-8C98-45FA-8AB4-BB78046DA9F6}" type="presParOf" srcId="{9A25449B-1750-4C23-9D21-DD8076A8DB21}" destId="{9483B487-7A79-4B8A-98EB-917FE920370F}" srcOrd="0" destOrd="0" presId="urn:microsoft.com/office/officeart/2008/layout/LinedList"/>
    <dgm:cxn modelId="{C36497EA-030A-42FE-B0A9-A400CA501D71}" type="presParOf" srcId="{9A25449B-1750-4C23-9D21-DD8076A8DB21}" destId="{99B2F6C4-F5E9-4E9E-B955-DBDA156095AE}" srcOrd="1" destOrd="0" presId="urn:microsoft.com/office/officeart/2008/layout/LinedList"/>
    <dgm:cxn modelId="{3DE928D0-2DFE-423C-8AC7-EB3283550AF3}" type="presParOf" srcId="{46340E66-2C9C-4957-8A22-A3E8B9D25974}" destId="{0E5EB13A-B999-4B96-89DD-DA96557039C2}" srcOrd="12" destOrd="0" presId="urn:microsoft.com/office/officeart/2008/layout/LinedList"/>
    <dgm:cxn modelId="{FCF4AB26-35D7-4880-B726-EF8F99FE10BC}" type="presParOf" srcId="{46340E66-2C9C-4957-8A22-A3E8B9D25974}" destId="{FEE9EAA2-F977-459A-A017-87D0A0B64DF2}" srcOrd="13" destOrd="0" presId="urn:microsoft.com/office/officeart/2008/layout/LinedList"/>
    <dgm:cxn modelId="{9051D6C9-A0B8-4443-80FA-27B2DE88042A}" type="presParOf" srcId="{FEE9EAA2-F977-459A-A017-87D0A0B64DF2}" destId="{F5FD03FB-85A3-401D-9B8E-5C5083D8B72B}" srcOrd="0" destOrd="0" presId="urn:microsoft.com/office/officeart/2008/layout/LinedList"/>
    <dgm:cxn modelId="{EECDE6ED-0D7F-4CE0-A663-67E5F7861F8A}" type="presParOf" srcId="{FEE9EAA2-F977-459A-A017-87D0A0B64DF2}" destId="{D9FF9DC7-37CF-4F4B-8DEC-34270CEFFD6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B528B71-CF35-42B7-BEFE-9A99536CBB1A}" type="doc">
      <dgm:prSet loTypeId="urn:microsoft.com/office/officeart/2008/layout/LinedList" loCatId="Inbox" qsTypeId="urn:microsoft.com/office/officeart/2005/8/quickstyle/simple1" qsCatId="simple" csTypeId="urn:microsoft.com/office/officeart/2005/8/colors/colorful2" csCatId="colorful" phldr="1"/>
      <dgm:spPr/>
      <dgm:t>
        <a:bodyPr/>
        <a:lstStyle/>
        <a:p>
          <a:endParaRPr lang="en-US"/>
        </a:p>
      </dgm:t>
    </dgm:pt>
    <dgm:pt modelId="{884939EE-5DC3-4121-BCFE-AC214337D384}">
      <dgm:prSet custT="1"/>
      <dgm:spPr/>
      <dgm:t>
        <a:bodyPr/>
        <a:lstStyle/>
        <a:p>
          <a:r>
            <a:rPr lang="en-US" sz="1800" dirty="0"/>
            <a:t>Do not fully satisfy diagnostic criteria for </a:t>
          </a:r>
          <a:r>
            <a:rPr lang="en-US" sz="1800" dirty="0" err="1"/>
            <a:t>ther</a:t>
          </a:r>
          <a:r>
            <a:rPr lang="en-US" sz="1800" dirty="0"/>
            <a:t> disorders</a:t>
          </a:r>
        </a:p>
      </dgm:t>
    </dgm:pt>
    <dgm:pt modelId="{891C7E26-BCC1-49EC-993A-D8E0CC1B419B}" type="parTrans" cxnId="{52FAFC61-6081-4BC9-9240-F2F8EDFD7335}">
      <dgm:prSet/>
      <dgm:spPr/>
      <dgm:t>
        <a:bodyPr/>
        <a:lstStyle/>
        <a:p>
          <a:endParaRPr lang="en-US"/>
        </a:p>
      </dgm:t>
    </dgm:pt>
    <dgm:pt modelId="{2CB093A8-B2A9-41F5-81F4-692C799372EF}" type="sibTrans" cxnId="{52FAFC61-6081-4BC9-9240-F2F8EDFD7335}">
      <dgm:prSet/>
      <dgm:spPr/>
      <dgm:t>
        <a:bodyPr/>
        <a:lstStyle/>
        <a:p>
          <a:endParaRPr lang="en-US"/>
        </a:p>
      </dgm:t>
    </dgm:pt>
    <dgm:pt modelId="{CE650364-77B1-4CCC-82FE-2C903E4A0675}">
      <dgm:prSet custT="1"/>
      <dgm:spPr/>
      <dgm:t>
        <a:bodyPr/>
        <a:lstStyle/>
        <a:p>
          <a:r>
            <a:rPr lang="en-US" sz="1800" dirty="0"/>
            <a:t>Examples;</a:t>
          </a:r>
        </a:p>
        <a:p>
          <a:r>
            <a:rPr lang="en-US" sz="1800" dirty="0"/>
            <a:t>Chronic</a:t>
          </a:r>
          <a:r>
            <a:rPr lang="en-US" sz="1800" baseline="0" dirty="0"/>
            <a:t> and recurrent syndromes of mixed dissociative symptoms</a:t>
          </a:r>
        </a:p>
      </dgm:t>
    </dgm:pt>
    <dgm:pt modelId="{8D85FE6A-5D71-4817-931E-8AA2426957A2}" type="parTrans" cxnId="{E6F2959C-F7B9-4698-B3EE-CCCC5E119472}">
      <dgm:prSet/>
      <dgm:spPr/>
      <dgm:t>
        <a:bodyPr/>
        <a:lstStyle/>
        <a:p>
          <a:endParaRPr lang="en-US"/>
        </a:p>
      </dgm:t>
    </dgm:pt>
    <dgm:pt modelId="{5710FC97-1A7F-41D6-90DC-6251DC4DEA6D}" type="sibTrans" cxnId="{E6F2959C-F7B9-4698-B3EE-CCCC5E119472}">
      <dgm:prSet/>
      <dgm:spPr/>
      <dgm:t>
        <a:bodyPr/>
        <a:lstStyle/>
        <a:p>
          <a:endParaRPr lang="en-US"/>
        </a:p>
      </dgm:t>
    </dgm:pt>
    <dgm:pt modelId="{CBFEDEC4-7B51-457B-B697-9BFCE9215B4B}">
      <dgm:prSet custT="1"/>
      <dgm:spPr/>
      <dgm:t>
        <a:bodyPr/>
        <a:lstStyle/>
        <a:p>
          <a:r>
            <a:rPr lang="en-US" sz="1800" baseline="0" dirty="0"/>
            <a:t>Identity disturbance due to prolonged and intense coercive persuasion (kidnapping, brainwashing) </a:t>
          </a:r>
          <a:endParaRPr lang="en-US" sz="1800" dirty="0"/>
        </a:p>
      </dgm:t>
    </dgm:pt>
    <dgm:pt modelId="{02ACBF45-B06B-4894-B002-E00A685333FF}" type="parTrans" cxnId="{72EE6F7C-F514-4BBB-A21F-F055E1D87BA6}">
      <dgm:prSet/>
      <dgm:spPr/>
      <dgm:t>
        <a:bodyPr/>
        <a:lstStyle/>
        <a:p>
          <a:endParaRPr lang="en-US"/>
        </a:p>
      </dgm:t>
    </dgm:pt>
    <dgm:pt modelId="{CDB9A139-34DC-46E0-8EB5-35FE0E479405}" type="sibTrans" cxnId="{72EE6F7C-F514-4BBB-A21F-F055E1D87BA6}">
      <dgm:prSet/>
      <dgm:spPr/>
      <dgm:t>
        <a:bodyPr/>
        <a:lstStyle/>
        <a:p>
          <a:endParaRPr lang="en-US"/>
        </a:p>
      </dgm:t>
    </dgm:pt>
    <dgm:pt modelId="{847A5FAD-B454-4E8E-A0F5-91F5275D0A63}">
      <dgm:prSet custT="1"/>
      <dgm:spPr/>
      <dgm:t>
        <a:bodyPr/>
        <a:lstStyle/>
        <a:p>
          <a:r>
            <a:rPr lang="en-US" sz="1800" baseline="0" dirty="0"/>
            <a:t>Acute dissociative reactions to stressful event</a:t>
          </a:r>
          <a:r>
            <a:rPr lang="en-NZ" sz="1800" dirty="0"/>
            <a:t>.</a:t>
          </a:r>
          <a:endParaRPr lang="en-US" sz="1800" dirty="0"/>
        </a:p>
      </dgm:t>
    </dgm:pt>
    <dgm:pt modelId="{32E2876C-FEF2-463F-9C1A-782CC0CB666E}" type="parTrans" cxnId="{E5672F83-3DF1-4116-9044-EE366F45BCB8}">
      <dgm:prSet/>
      <dgm:spPr/>
      <dgm:t>
        <a:bodyPr/>
        <a:lstStyle/>
        <a:p>
          <a:endParaRPr lang="en-US"/>
        </a:p>
      </dgm:t>
    </dgm:pt>
    <dgm:pt modelId="{26ACFB7C-2689-46A3-9E6F-456C51115AD2}" type="sibTrans" cxnId="{E5672F83-3DF1-4116-9044-EE366F45BCB8}">
      <dgm:prSet/>
      <dgm:spPr/>
      <dgm:t>
        <a:bodyPr/>
        <a:lstStyle/>
        <a:p>
          <a:endParaRPr lang="en-US"/>
        </a:p>
      </dgm:t>
    </dgm:pt>
    <dgm:pt modelId="{21E4D389-1C02-41D7-806F-F389244A9B90}">
      <dgm:prSet custT="1"/>
      <dgm:spPr/>
      <dgm:t>
        <a:bodyPr/>
        <a:lstStyle/>
        <a:p>
          <a:endParaRPr lang="en-US" sz="1800" dirty="0"/>
        </a:p>
      </dgm:t>
    </dgm:pt>
    <dgm:pt modelId="{E2E75B6F-B512-4271-A052-6821064C1EF1}" type="parTrans" cxnId="{D5160AB8-3D39-4D8D-B3C2-D815D80F8B78}">
      <dgm:prSet/>
      <dgm:spPr/>
      <dgm:t>
        <a:bodyPr/>
        <a:lstStyle/>
        <a:p>
          <a:endParaRPr lang="en-US"/>
        </a:p>
      </dgm:t>
    </dgm:pt>
    <dgm:pt modelId="{73248686-DC3F-4A2C-88DF-DFF554D2C440}" type="sibTrans" cxnId="{D5160AB8-3D39-4D8D-B3C2-D815D80F8B78}">
      <dgm:prSet/>
      <dgm:spPr/>
      <dgm:t>
        <a:bodyPr/>
        <a:lstStyle/>
        <a:p>
          <a:endParaRPr lang="en-US"/>
        </a:p>
      </dgm:t>
    </dgm:pt>
    <dgm:pt modelId="{7DDFD492-AE6D-4395-9F33-060A2B370ACB}">
      <dgm:prSet custT="1"/>
      <dgm:spPr/>
      <dgm:t>
        <a:bodyPr/>
        <a:lstStyle/>
        <a:p>
          <a:r>
            <a:rPr lang="en-US" sz="1800" dirty="0"/>
            <a:t>Unspecified Dissociative Disorder = used when the clinician chooses NOT to specify the reason that the criteria are not met for a specific dissociative disorder and includes presentation for which there is insufficient information to make a more specific diagnosis (E.g. emergency room settings)</a:t>
          </a:r>
        </a:p>
      </dgm:t>
    </dgm:pt>
    <dgm:pt modelId="{E288ECA4-7096-4E5F-B28F-E38C856A4C37}" type="parTrans" cxnId="{01BD5175-6058-4438-9217-BF1520616899}">
      <dgm:prSet/>
      <dgm:spPr/>
      <dgm:t>
        <a:bodyPr/>
        <a:lstStyle/>
        <a:p>
          <a:endParaRPr lang="en-US"/>
        </a:p>
      </dgm:t>
    </dgm:pt>
    <dgm:pt modelId="{CE860753-D2B2-49D5-9AB2-35B868EF865D}" type="sibTrans" cxnId="{01BD5175-6058-4438-9217-BF1520616899}">
      <dgm:prSet/>
      <dgm:spPr/>
      <dgm:t>
        <a:bodyPr/>
        <a:lstStyle/>
        <a:p>
          <a:endParaRPr lang="en-US"/>
        </a:p>
      </dgm:t>
    </dgm:pt>
    <dgm:pt modelId="{FD213FF2-74D1-413C-96D5-AC74ECED6E0A}">
      <dgm:prSet/>
      <dgm:spPr/>
      <dgm:t>
        <a:bodyPr/>
        <a:lstStyle/>
        <a:p>
          <a:endParaRPr lang="en-US" dirty="0"/>
        </a:p>
      </dgm:t>
    </dgm:pt>
    <dgm:pt modelId="{D30CFEDF-4A32-40DB-AA16-C267B6A0BD2C}" type="parTrans" cxnId="{351B4C84-19DD-4F8B-B9DB-E4D3C0EBA8AD}">
      <dgm:prSet/>
      <dgm:spPr/>
      <dgm:t>
        <a:bodyPr/>
        <a:lstStyle/>
        <a:p>
          <a:endParaRPr lang="en-US"/>
        </a:p>
      </dgm:t>
    </dgm:pt>
    <dgm:pt modelId="{202BE6A1-38A8-4CA1-BB63-6B0B503BBBD0}" type="sibTrans" cxnId="{351B4C84-19DD-4F8B-B9DB-E4D3C0EBA8AD}">
      <dgm:prSet/>
      <dgm:spPr/>
      <dgm:t>
        <a:bodyPr/>
        <a:lstStyle/>
        <a:p>
          <a:endParaRPr lang="en-US"/>
        </a:p>
      </dgm:t>
    </dgm:pt>
    <dgm:pt modelId="{46340E66-2C9C-4957-8A22-A3E8B9D25974}" type="pres">
      <dgm:prSet presAssocID="{0B528B71-CF35-42B7-BEFE-9A99536CBB1A}" presName="vert0" presStyleCnt="0">
        <dgm:presLayoutVars>
          <dgm:dir/>
          <dgm:animOne val="branch"/>
          <dgm:animLvl val="lvl"/>
        </dgm:presLayoutVars>
      </dgm:prSet>
      <dgm:spPr/>
    </dgm:pt>
    <dgm:pt modelId="{D8C6009F-B2C3-433C-A9F9-2B55D19E27E3}" type="pres">
      <dgm:prSet presAssocID="{884939EE-5DC3-4121-BCFE-AC214337D384}" presName="thickLine" presStyleLbl="alignNode1" presStyleIdx="0" presStyleCnt="7"/>
      <dgm:spPr/>
    </dgm:pt>
    <dgm:pt modelId="{9297AF9B-BD07-40EF-95B4-F71C4862A93D}" type="pres">
      <dgm:prSet presAssocID="{884939EE-5DC3-4121-BCFE-AC214337D384}" presName="horz1" presStyleCnt="0"/>
      <dgm:spPr/>
    </dgm:pt>
    <dgm:pt modelId="{06538059-5E03-46B0-A7B7-6C66FC681FD8}" type="pres">
      <dgm:prSet presAssocID="{884939EE-5DC3-4121-BCFE-AC214337D384}" presName="tx1" presStyleLbl="revTx" presStyleIdx="0" presStyleCnt="7"/>
      <dgm:spPr/>
    </dgm:pt>
    <dgm:pt modelId="{B0E61162-2AB3-4261-88F1-714675DC80E6}" type="pres">
      <dgm:prSet presAssocID="{884939EE-5DC3-4121-BCFE-AC214337D384}" presName="vert1" presStyleCnt="0"/>
      <dgm:spPr/>
    </dgm:pt>
    <dgm:pt modelId="{F256FC9C-EE3E-4299-A181-5EF3A5FF7E91}" type="pres">
      <dgm:prSet presAssocID="{CE650364-77B1-4CCC-82FE-2C903E4A0675}" presName="thickLine" presStyleLbl="alignNode1" presStyleIdx="1" presStyleCnt="7"/>
      <dgm:spPr/>
    </dgm:pt>
    <dgm:pt modelId="{EB990477-6E44-40FD-B749-3342A0BB1D1A}" type="pres">
      <dgm:prSet presAssocID="{CE650364-77B1-4CCC-82FE-2C903E4A0675}" presName="horz1" presStyleCnt="0"/>
      <dgm:spPr/>
    </dgm:pt>
    <dgm:pt modelId="{ED59AA85-64FE-44CB-9318-24AF1D3BCD75}" type="pres">
      <dgm:prSet presAssocID="{CE650364-77B1-4CCC-82FE-2C903E4A0675}" presName="tx1" presStyleLbl="revTx" presStyleIdx="1" presStyleCnt="7"/>
      <dgm:spPr/>
    </dgm:pt>
    <dgm:pt modelId="{43E3941B-C72B-42A7-9D8D-F504FA12A35E}" type="pres">
      <dgm:prSet presAssocID="{CE650364-77B1-4CCC-82FE-2C903E4A0675}" presName="vert1" presStyleCnt="0"/>
      <dgm:spPr/>
    </dgm:pt>
    <dgm:pt modelId="{0BF63A53-0B1E-4929-A946-1B532079096A}" type="pres">
      <dgm:prSet presAssocID="{CBFEDEC4-7B51-457B-B697-9BFCE9215B4B}" presName="thickLine" presStyleLbl="alignNode1" presStyleIdx="2" presStyleCnt="7"/>
      <dgm:spPr/>
    </dgm:pt>
    <dgm:pt modelId="{CDABE30B-A847-426E-9ABF-64BB0927CE07}" type="pres">
      <dgm:prSet presAssocID="{CBFEDEC4-7B51-457B-B697-9BFCE9215B4B}" presName="horz1" presStyleCnt="0"/>
      <dgm:spPr/>
    </dgm:pt>
    <dgm:pt modelId="{1F7613F7-6F38-4C71-BBD3-BAD1E2659705}" type="pres">
      <dgm:prSet presAssocID="{CBFEDEC4-7B51-457B-B697-9BFCE9215B4B}" presName="tx1" presStyleLbl="revTx" presStyleIdx="2" presStyleCnt="7"/>
      <dgm:spPr/>
    </dgm:pt>
    <dgm:pt modelId="{6E638AB7-14EF-4F9C-9A88-C910D1314773}" type="pres">
      <dgm:prSet presAssocID="{CBFEDEC4-7B51-457B-B697-9BFCE9215B4B}" presName="vert1" presStyleCnt="0"/>
      <dgm:spPr/>
    </dgm:pt>
    <dgm:pt modelId="{D7A210E6-1075-4C81-A6BC-1428FAF444B4}" type="pres">
      <dgm:prSet presAssocID="{847A5FAD-B454-4E8E-A0F5-91F5275D0A63}" presName="thickLine" presStyleLbl="alignNode1" presStyleIdx="3" presStyleCnt="7"/>
      <dgm:spPr/>
    </dgm:pt>
    <dgm:pt modelId="{40F31B2A-A154-4FD0-983D-BF851CA478D2}" type="pres">
      <dgm:prSet presAssocID="{847A5FAD-B454-4E8E-A0F5-91F5275D0A63}" presName="horz1" presStyleCnt="0"/>
      <dgm:spPr/>
    </dgm:pt>
    <dgm:pt modelId="{88B2E3CD-5172-40FE-A008-6201968F0C83}" type="pres">
      <dgm:prSet presAssocID="{847A5FAD-B454-4E8E-A0F5-91F5275D0A63}" presName="tx1" presStyleLbl="revTx" presStyleIdx="3" presStyleCnt="7"/>
      <dgm:spPr/>
    </dgm:pt>
    <dgm:pt modelId="{C37F8F48-796D-414D-AD45-EA2D9661775F}" type="pres">
      <dgm:prSet presAssocID="{847A5FAD-B454-4E8E-A0F5-91F5275D0A63}" presName="vert1" presStyleCnt="0"/>
      <dgm:spPr/>
    </dgm:pt>
    <dgm:pt modelId="{B5F8E812-6CCF-47BF-BFDA-4B8544D456C6}" type="pres">
      <dgm:prSet presAssocID="{21E4D389-1C02-41D7-806F-F389244A9B90}" presName="thickLine" presStyleLbl="alignNode1" presStyleIdx="4" presStyleCnt="7"/>
      <dgm:spPr/>
    </dgm:pt>
    <dgm:pt modelId="{A8465D12-49DD-4D39-89C5-6C3AECA81A72}" type="pres">
      <dgm:prSet presAssocID="{21E4D389-1C02-41D7-806F-F389244A9B90}" presName="horz1" presStyleCnt="0"/>
      <dgm:spPr/>
    </dgm:pt>
    <dgm:pt modelId="{8B6C61FA-5F7E-4EFF-8C27-835C38A06D66}" type="pres">
      <dgm:prSet presAssocID="{21E4D389-1C02-41D7-806F-F389244A9B90}" presName="tx1" presStyleLbl="revTx" presStyleIdx="4" presStyleCnt="7"/>
      <dgm:spPr/>
    </dgm:pt>
    <dgm:pt modelId="{0F56C606-12EB-4FA2-8520-0B82CFB4DB09}" type="pres">
      <dgm:prSet presAssocID="{21E4D389-1C02-41D7-806F-F389244A9B90}" presName="vert1" presStyleCnt="0"/>
      <dgm:spPr/>
    </dgm:pt>
    <dgm:pt modelId="{B7655182-D825-4FC3-9AEA-8D4B8D318FEC}" type="pres">
      <dgm:prSet presAssocID="{7DDFD492-AE6D-4395-9F33-060A2B370ACB}" presName="thickLine" presStyleLbl="alignNode1" presStyleIdx="5" presStyleCnt="7"/>
      <dgm:spPr/>
    </dgm:pt>
    <dgm:pt modelId="{9A25449B-1750-4C23-9D21-DD8076A8DB21}" type="pres">
      <dgm:prSet presAssocID="{7DDFD492-AE6D-4395-9F33-060A2B370ACB}" presName="horz1" presStyleCnt="0"/>
      <dgm:spPr/>
    </dgm:pt>
    <dgm:pt modelId="{9483B487-7A79-4B8A-98EB-917FE920370F}" type="pres">
      <dgm:prSet presAssocID="{7DDFD492-AE6D-4395-9F33-060A2B370ACB}" presName="tx1" presStyleLbl="revTx" presStyleIdx="5" presStyleCnt="7"/>
      <dgm:spPr/>
    </dgm:pt>
    <dgm:pt modelId="{99B2F6C4-F5E9-4E9E-B955-DBDA156095AE}" type="pres">
      <dgm:prSet presAssocID="{7DDFD492-AE6D-4395-9F33-060A2B370ACB}" presName="vert1" presStyleCnt="0"/>
      <dgm:spPr/>
    </dgm:pt>
    <dgm:pt modelId="{0E5EB13A-B999-4B96-89DD-DA96557039C2}" type="pres">
      <dgm:prSet presAssocID="{FD213FF2-74D1-413C-96D5-AC74ECED6E0A}" presName="thickLine" presStyleLbl="alignNode1" presStyleIdx="6" presStyleCnt="7"/>
      <dgm:spPr/>
    </dgm:pt>
    <dgm:pt modelId="{FEE9EAA2-F977-459A-A017-87D0A0B64DF2}" type="pres">
      <dgm:prSet presAssocID="{FD213FF2-74D1-413C-96D5-AC74ECED6E0A}" presName="horz1" presStyleCnt="0"/>
      <dgm:spPr/>
    </dgm:pt>
    <dgm:pt modelId="{F5FD03FB-85A3-401D-9B8E-5C5083D8B72B}" type="pres">
      <dgm:prSet presAssocID="{FD213FF2-74D1-413C-96D5-AC74ECED6E0A}" presName="tx1" presStyleLbl="revTx" presStyleIdx="6" presStyleCnt="7"/>
      <dgm:spPr/>
    </dgm:pt>
    <dgm:pt modelId="{D9FF9DC7-37CF-4F4B-8DEC-34270CEFFD69}" type="pres">
      <dgm:prSet presAssocID="{FD213FF2-74D1-413C-96D5-AC74ECED6E0A}" presName="vert1" presStyleCnt="0"/>
      <dgm:spPr/>
    </dgm:pt>
  </dgm:ptLst>
  <dgm:cxnLst>
    <dgm:cxn modelId="{DE63920E-07C7-4CB8-8917-DA7A64074340}" type="presOf" srcId="{CE650364-77B1-4CCC-82FE-2C903E4A0675}" destId="{ED59AA85-64FE-44CB-9318-24AF1D3BCD75}" srcOrd="0" destOrd="0" presId="urn:microsoft.com/office/officeart/2008/layout/LinedList"/>
    <dgm:cxn modelId="{B2E10136-CF29-44C4-ACEB-A4DF95525796}" type="presOf" srcId="{0B528B71-CF35-42B7-BEFE-9A99536CBB1A}" destId="{46340E66-2C9C-4957-8A22-A3E8B9D25974}" srcOrd="0" destOrd="0" presId="urn:microsoft.com/office/officeart/2008/layout/LinedList"/>
    <dgm:cxn modelId="{52FAFC61-6081-4BC9-9240-F2F8EDFD7335}" srcId="{0B528B71-CF35-42B7-BEFE-9A99536CBB1A}" destId="{884939EE-5DC3-4121-BCFE-AC214337D384}" srcOrd="0" destOrd="0" parTransId="{891C7E26-BCC1-49EC-993A-D8E0CC1B419B}" sibTransId="{2CB093A8-B2A9-41F5-81F4-692C799372EF}"/>
    <dgm:cxn modelId="{39CAAA68-D0AF-403B-B75D-C4E4AE5D3325}" type="presOf" srcId="{884939EE-5DC3-4121-BCFE-AC214337D384}" destId="{06538059-5E03-46B0-A7B7-6C66FC681FD8}" srcOrd="0" destOrd="0" presId="urn:microsoft.com/office/officeart/2008/layout/LinedList"/>
    <dgm:cxn modelId="{01BD5175-6058-4438-9217-BF1520616899}" srcId="{0B528B71-CF35-42B7-BEFE-9A99536CBB1A}" destId="{7DDFD492-AE6D-4395-9F33-060A2B370ACB}" srcOrd="5" destOrd="0" parTransId="{E288ECA4-7096-4E5F-B28F-E38C856A4C37}" sibTransId="{CE860753-D2B2-49D5-9AB2-35B868EF865D}"/>
    <dgm:cxn modelId="{72EE6F7C-F514-4BBB-A21F-F055E1D87BA6}" srcId="{0B528B71-CF35-42B7-BEFE-9A99536CBB1A}" destId="{CBFEDEC4-7B51-457B-B697-9BFCE9215B4B}" srcOrd="2" destOrd="0" parTransId="{02ACBF45-B06B-4894-B002-E00A685333FF}" sibTransId="{CDB9A139-34DC-46E0-8EB5-35FE0E479405}"/>
    <dgm:cxn modelId="{7786D27D-0B6C-4429-8430-117F5E7661A6}" type="presOf" srcId="{21E4D389-1C02-41D7-806F-F389244A9B90}" destId="{8B6C61FA-5F7E-4EFF-8C27-835C38A06D66}" srcOrd="0" destOrd="0" presId="urn:microsoft.com/office/officeart/2008/layout/LinedList"/>
    <dgm:cxn modelId="{E5672F83-3DF1-4116-9044-EE366F45BCB8}" srcId="{0B528B71-CF35-42B7-BEFE-9A99536CBB1A}" destId="{847A5FAD-B454-4E8E-A0F5-91F5275D0A63}" srcOrd="3" destOrd="0" parTransId="{32E2876C-FEF2-463F-9C1A-782CC0CB666E}" sibTransId="{26ACFB7C-2689-46A3-9E6F-456C51115AD2}"/>
    <dgm:cxn modelId="{351B4C84-19DD-4F8B-B9DB-E4D3C0EBA8AD}" srcId="{0B528B71-CF35-42B7-BEFE-9A99536CBB1A}" destId="{FD213FF2-74D1-413C-96D5-AC74ECED6E0A}" srcOrd="6" destOrd="0" parTransId="{D30CFEDF-4A32-40DB-AA16-C267B6A0BD2C}" sibTransId="{202BE6A1-38A8-4CA1-BB63-6B0B503BBBD0}"/>
    <dgm:cxn modelId="{E6F2959C-F7B9-4698-B3EE-CCCC5E119472}" srcId="{0B528B71-CF35-42B7-BEFE-9A99536CBB1A}" destId="{CE650364-77B1-4CCC-82FE-2C903E4A0675}" srcOrd="1" destOrd="0" parTransId="{8D85FE6A-5D71-4817-931E-8AA2426957A2}" sibTransId="{5710FC97-1A7F-41D6-90DC-6251DC4DEA6D}"/>
    <dgm:cxn modelId="{4F8D709E-0EDB-46AD-80E1-91B6E7094306}" type="presOf" srcId="{7DDFD492-AE6D-4395-9F33-060A2B370ACB}" destId="{9483B487-7A79-4B8A-98EB-917FE920370F}" srcOrd="0" destOrd="0" presId="urn:microsoft.com/office/officeart/2008/layout/LinedList"/>
    <dgm:cxn modelId="{8DDE50A7-4CDA-49F3-B383-00E8B1CFA339}" type="presOf" srcId="{847A5FAD-B454-4E8E-A0F5-91F5275D0A63}" destId="{88B2E3CD-5172-40FE-A008-6201968F0C83}" srcOrd="0" destOrd="0" presId="urn:microsoft.com/office/officeart/2008/layout/LinedList"/>
    <dgm:cxn modelId="{204693B1-638A-45F4-8A0F-1542C1A5CBE2}" type="presOf" srcId="{FD213FF2-74D1-413C-96D5-AC74ECED6E0A}" destId="{F5FD03FB-85A3-401D-9B8E-5C5083D8B72B}" srcOrd="0" destOrd="0" presId="urn:microsoft.com/office/officeart/2008/layout/LinedList"/>
    <dgm:cxn modelId="{D5160AB8-3D39-4D8D-B3C2-D815D80F8B78}" srcId="{0B528B71-CF35-42B7-BEFE-9A99536CBB1A}" destId="{21E4D389-1C02-41D7-806F-F389244A9B90}" srcOrd="4" destOrd="0" parTransId="{E2E75B6F-B512-4271-A052-6821064C1EF1}" sibTransId="{73248686-DC3F-4A2C-88DF-DFF554D2C440}"/>
    <dgm:cxn modelId="{4B8E9DE0-C12B-4854-A63E-4F88DE967799}" type="presOf" srcId="{CBFEDEC4-7B51-457B-B697-9BFCE9215B4B}" destId="{1F7613F7-6F38-4C71-BBD3-BAD1E2659705}" srcOrd="0" destOrd="0" presId="urn:microsoft.com/office/officeart/2008/layout/LinedList"/>
    <dgm:cxn modelId="{3CC10683-AA2C-4BB3-A3D9-3ADDD38AFA55}" type="presParOf" srcId="{46340E66-2C9C-4957-8A22-A3E8B9D25974}" destId="{D8C6009F-B2C3-433C-A9F9-2B55D19E27E3}" srcOrd="0" destOrd="0" presId="urn:microsoft.com/office/officeart/2008/layout/LinedList"/>
    <dgm:cxn modelId="{C512C6EA-7F2D-4DFA-A80B-9039C7DF2BA4}" type="presParOf" srcId="{46340E66-2C9C-4957-8A22-A3E8B9D25974}" destId="{9297AF9B-BD07-40EF-95B4-F71C4862A93D}" srcOrd="1" destOrd="0" presId="urn:microsoft.com/office/officeart/2008/layout/LinedList"/>
    <dgm:cxn modelId="{D813DD8D-4782-493D-AB7A-053EF6213A71}" type="presParOf" srcId="{9297AF9B-BD07-40EF-95B4-F71C4862A93D}" destId="{06538059-5E03-46B0-A7B7-6C66FC681FD8}" srcOrd="0" destOrd="0" presId="urn:microsoft.com/office/officeart/2008/layout/LinedList"/>
    <dgm:cxn modelId="{588B632D-AF1D-4266-B5F5-B68E60E429CF}" type="presParOf" srcId="{9297AF9B-BD07-40EF-95B4-F71C4862A93D}" destId="{B0E61162-2AB3-4261-88F1-714675DC80E6}" srcOrd="1" destOrd="0" presId="urn:microsoft.com/office/officeart/2008/layout/LinedList"/>
    <dgm:cxn modelId="{99BE9CFD-EAE6-4832-AE65-B2B981664F47}" type="presParOf" srcId="{46340E66-2C9C-4957-8A22-A3E8B9D25974}" destId="{F256FC9C-EE3E-4299-A181-5EF3A5FF7E91}" srcOrd="2" destOrd="0" presId="urn:microsoft.com/office/officeart/2008/layout/LinedList"/>
    <dgm:cxn modelId="{C605EFAC-6A56-484D-B528-49A2C59E3E0E}" type="presParOf" srcId="{46340E66-2C9C-4957-8A22-A3E8B9D25974}" destId="{EB990477-6E44-40FD-B749-3342A0BB1D1A}" srcOrd="3" destOrd="0" presId="urn:microsoft.com/office/officeart/2008/layout/LinedList"/>
    <dgm:cxn modelId="{03835CC1-6A84-4D50-B484-A31E4F2C0CA1}" type="presParOf" srcId="{EB990477-6E44-40FD-B749-3342A0BB1D1A}" destId="{ED59AA85-64FE-44CB-9318-24AF1D3BCD75}" srcOrd="0" destOrd="0" presId="urn:microsoft.com/office/officeart/2008/layout/LinedList"/>
    <dgm:cxn modelId="{A6782E22-6773-4526-AA00-972F7111BE2B}" type="presParOf" srcId="{EB990477-6E44-40FD-B749-3342A0BB1D1A}" destId="{43E3941B-C72B-42A7-9D8D-F504FA12A35E}" srcOrd="1" destOrd="0" presId="urn:microsoft.com/office/officeart/2008/layout/LinedList"/>
    <dgm:cxn modelId="{881BD0F6-61F9-4173-B561-8CA36EF581FC}" type="presParOf" srcId="{46340E66-2C9C-4957-8A22-A3E8B9D25974}" destId="{0BF63A53-0B1E-4929-A946-1B532079096A}" srcOrd="4" destOrd="0" presId="urn:microsoft.com/office/officeart/2008/layout/LinedList"/>
    <dgm:cxn modelId="{B9DA9FE0-F8BD-4703-A492-A9DA633A47DC}" type="presParOf" srcId="{46340E66-2C9C-4957-8A22-A3E8B9D25974}" destId="{CDABE30B-A847-426E-9ABF-64BB0927CE07}" srcOrd="5" destOrd="0" presId="urn:microsoft.com/office/officeart/2008/layout/LinedList"/>
    <dgm:cxn modelId="{9A70F1D4-2CCA-474E-9F15-1A745DBC4D13}" type="presParOf" srcId="{CDABE30B-A847-426E-9ABF-64BB0927CE07}" destId="{1F7613F7-6F38-4C71-BBD3-BAD1E2659705}" srcOrd="0" destOrd="0" presId="urn:microsoft.com/office/officeart/2008/layout/LinedList"/>
    <dgm:cxn modelId="{698BDA86-12A5-48AF-A9E4-01C95D13E91D}" type="presParOf" srcId="{CDABE30B-A847-426E-9ABF-64BB0927CE07}" destId="{6E638AB7-14EF-4F9C-9A88-C910D1314773}" srcOrd="1" destOrd="0" presId="urn:microsoft.com/office/officeart/2008/layout/LinedList"/>
    <dgm:cxn modelId="{E2E6F35F-73B0-41DA-BE2A-71021B5D3262}" type="presParOf" srcId="{46340E66-2C9C-4957-8A22-A3E8B9D25974}" destId="{D7A210E6-1075-4C81-A6BC-1428FAF444B4}" srcOrd="6" destOrd="0" presId="urn:microsoft.com/office/officeart/2008/layout/LinedList"/>
    <dgm:cxn modelId="{25FD4C1C-63EF-4E90-A0DA-04445F97D3D9}" type="presParOf" srcId="{46340E66-2C9C-4957-8A22-A3E8B9D25974}" destId="{40F31B2A-A154-4FD0-983D-BF851CA478D2}" srcOrd="7" destOrd="0" presId="urn:microsoft.com/office/officeart/2008/layout/LinedList"/>
    <dgm:cxn modelId="{3D3A18DC-AA4E-41BF-93BF-8643E23EA1AE}" type="presParOf" srcId="{40F31B2A-A154-4FD0-983D-BF851CA478D2}" destId="{88B2E3CD-5172-40FE-A008-6201968F0C83}" srcOrd="0" destOrd="0" presId="urn:microsoft.com/office/officeart/2008/layout/LinedList"/>
    <dgm:cxn modelId="{B6A3003F-51BA-4FE8-9654-809CD17DD4C6}" type="presParOf" srcId="{40F31B2A-A154-4FD0-983D-BF851CA478D2}" destId="{C37F8F48-796D-414D-AD45-EA2D9661775F}" srcOrd="1" destOrd="0" presId="urn:microsoft.com/office/officeart/2008/layout/LinedList"/>
    <dgm:cxn modelId="{871A3372-B8D5-427D-B628-B4B78C8976EC}" type="presParOf" srcId="{46340E66-2C9C-4957-8A22-A3E8B9D25974}" destId="{B5F8E812-6CCF-47BF-BFDA-4B8544D456C6}" srcOrd="8" destOrd="0" presId="urn:microsoft.com/office/officeart/2008/layout/LinedList"/>
    <dgm:cxn modelId="{1D15A784-587B-467E-867E-16E5DE729C55}" type="presParOf" srcId="{46340E66-2C9C-4957-8A22-A3E8B9D25974}" destId="{A8465D12-49DD-4D39-89C5-6C3AECA81A72}" srcOrd="9" destOrd="0" presId="urn:microsoft.com/office/officeart/2008/layout/LinedList"/>
    <dgm:cxn modelId="{50EE75FE-EA7A-4432-A545-61E0CFDD4203}" type="presParOf" srcId="{A8465D12-49DD-4D39-89C5-6C3AECA81A72}" destId="{8B6C61FA-5F7E-4EFF-8C27-835C38A06D66}" srcOrd="0" destOrd="0" presId="urn:microsoft.com/office/officeart/2008/layout/LinedList"/>
    <dgm:cxn modelId="{56E52292-B6CE-4EA3-A6B5-B9D453CF1687}" type="presParOf" srcId="{A8465D12-49DD-4D39-89C5-6C3AECA81A72}" destId="{0F56C606-12EB-4FA2-8520-0B82CFB4DB09}" srcOrd="1" destOrd="0" presId="urn:microsoft.com/office/officeart/2008/layout/LinedList"/>
    <dgm:cxn modelId="{CCE52110-CCD2-43C8-A757-70AEFE29A58E}" type="presParOf" srcId="{46340E66-2C9C-4957-8A22-A3E8B9D25974}" destId="{B7655182-D825-4FC3-9AEA-8D4B8D318FEC}" srcOrd="10" destOrd="0" presId="urn:microsoft.com/office/officeart/2008/layout/LinedList"/>
    <dgm:cxn modelId="{43F6BF4F-1520-4BF7-8B92-2B69A2572B04}" type="presParOf" srcId="{46340E66-2C9C-4957-8A22-A3E8B9D25974}" destId="{9A25449B-1750-4C23-9D21-DD8076A8DB21}" srcOrd="11" destOrd="0" presId="urn:microsoft.com/office/officeart/2008/layout/LinedList"/>
    <dgm:cxn modelId="{8F3CEC07-8C98-45FA-8AB4-BB78046DA9F6}" type="presParOf" srcId="{9A25449B-1750-4C23-9D21-DD8076A8DB21}" destId="{9483B487-7A79-4B8A-98EB-917FE920370F}" srcOrd="0" destOrd="0" presId="urn:microsoft.com/office/officeart/2008/layout/LinedList"/>
    <dgm:cxn modelId="{C36497EA-030A-42FE-B0A9-A400CA501D71}" type="presParOf" srcId="{9A25449B-1750-4C23-9D21-DD8076A8DB21}" destId="{99B2F6C4-F5E9-4E9E-B955-DBDA156095AE}" srcOrd="1" destOrd="0" presId="urn:microsoft.com/office/officeart/2008/layout/LinedList"/>
    <dgm:cxn modelId="{3DE928D0-2DFE-423C-8AC7-EB3283550AF3}" type="presParOf" srcId="{46340E66-2C9C-4957-8A22-A3E8B9D25974}" destId="{0E5EB13A-B999-4B96-89DD-DA96557039C2}" srcOrd="12" destOrd="0" presId="urn:microsoft.com/office/officeart/2008/layout/LinedList"/>
    <dgm:cxn modelId="{FCF4AB26-35D7-4880-B726-EF8F99FE10BC}" type="presParOf" srcId="{46340E66-2C9C-4957-8A22-A3E8B9D25974}" destId="{FEE9EAA2-F977-459A-A017-87D0A0B64DF2}" srcOrd="13" destOrd="0" presId="urn:microsoft.com/office/officeart/2008/layout/LinedList"/>
    <dgm:cxn modelId="{9051D6C9-A0B8-4443-80FA-27B2DE88042A}" type="presParOf" srcId="{FEE9EAA2-F977-459A-A017-87D0A0B64DF2}" destId="{F5FD03FB-85A3-401D-9B8E-5C5083D8B72B}" srcOrd="0" destOrd="0" presId="urn:microsoft.com/office/officeart/2008/layout/LinedList"/>
    <dgm:cxn modelId="{EECDE6ED-0D7F-4CE0-A663-67E5F7861F8A}" type="presParOf" srcId="{FEE9EAA2-F977-459A-A017-87D0A0B64DF2}" destId="{D9FF9DC7-37CF-4F4B-8DEC-34270CEFFD6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9ECAAEB-B890-41EA-9D30-CF758C3F26B5}" type="doc">
      <dgm:prSet loTypeId="urn:microsoft.com/office/officeart/2005/8/layout/default" loCatId="Inbox" qsTypeId="urn:microsoft.com/office/officeart/2005/8/quickstyle/simple1" qsCatId="simple" csTypeId="urn:microsoft.com/office/officeart/2005/8/colors/colorful2" csCatId="colorful" phldr="1"/>
      <dgm:spPr/>
      <dgm:t>
        <a:bodyPr/>
        <a:lstStyle/>
        <a:p>
          <a:endParaRPr lang="en-US"/>
        </a:p>
      </dgm:t>
    </dgm:pt>
    <dgm:pt modelId="{D1C85586-69BF-4B18-A00F-07CCB14F5DCD}">
      <dgm:prSet/>
      <dgm:spPr/>
      <dgm:t>
        <a:bodyPr/>
        <a:lstStyle/>
        <a:p>
          <a:r>
            <a:rPr lang="en-NZ" dirty="0">
              <a:latin typeface="+mj-lt"/>
            </a:rPr>
            <a:t>Difficulties in diagnosing  DID result primarily from lack of education among clinicians about dissociation/dissociative disorders and clinician bias</a:t>
          </a:r>
          <a:endParaRPr lang="en-US" dirty="0">
            <a:latin typeface="+mj-lt"/>
          </a:endParaRPr>
        </a:p>
      </dgm:t>
    </dgm:pt>
    <dgm:pt modelId="{7BE4CBFF-5B07-408E-8E47-4F54D26E1DC6}" type="parTrans" cxnId="{59231A38-A29D-45A1-8E12-DC9A81D6BDBE}">
      <dgm:prSet/>
      <dgm:spPr/>
      <dgm:t>
        <a:bodyPr/>
        <a:lstStyle/>
        <a:p>
          <a:endParaRPr lang="en-US"/>
        </a:p>
      </dgm:t>
    </dgm:pt>
    <dgm:pt modelId="{AE1A3A5D-73F6-45A1-B421-589F85E6E02A}" type="sibTrans" cxnId="{59231A38-A29D-45A1-8E12-DC9A81D6BDBE}">
      <dgm:prSet/>
      <dgm:spPr/>
      <dgm:t>
        <a:bodyPr/>
        <a:lstStyle/>
        <a:p>
          <a:endParaRPr lang="en-US"/>
        </a:p>
      </dgm:t>
    </dgm:pt>
    <dgm:pt modelId="{80C82426-A359-4CF6-BC68-796E47860292}">
      <dgm:prSet/>
      <dgm:spPr/>
      <dgm:t>
        <a:bodyPr/>
        <a:lstStyle/>
        <a:p>
          <a:r>
            <a:rPr lang="en-US" dirty="0">
              <a:latin typeface="+mj-lt"/>
            </a:rPr>
            <a:t>Client may not be aware (or acknowledge) their internal experience is different from that of others</a:t>
          </a:r>
        </a:p>
      </dgm:t>
    </dgm:pt>
    <dgm:pt modelId="{918E7369-CF44-44D0-8E0F-10751D72BD50}" type="parTrans" cxnId="{796460A6-21B6-4276-83EF-95FE7A0E9FFF}">
      <dgm:prSet/>
      <dgm:spPr/>
      <dgm:t>
        <a:bodyPr/>
        <a:lstStyle/>
        <a:p>
          <a:endParaRPr lang="en-US"/>
        </a:p>
      </dgm:t>
    </dgm:pt>
    <dgm:pt modelId="{952C85F1-ABAC-4298-A98A-1EA2BDB46D43}" type="sibTrans" cxnId="{796460A6-21B6-4276-83EF-95FE7A0E9FFF}">
      <dgm:prSet/>
      <dgm:spPr/>
      <dgm:t>
        <a:bodyPr/>
        <a:lstStyle/>
        <a:p>
          <a:endParaRPr lang="en-US"/>
        </a:p>
      </dgm:t>
    </dgm:pt>
    <dgm:pt modelId="{E377B71E-0614-4FEE-BA34-F9E4825BAD91}">
      <dgm:prSet/>
      <dgm:spPr/>
      <dgm:t>
        <a:bodyPr/>
        <a:lstStyle/>
        <a:p>
          <a:r>
            <a:rPr lang="en-NZ" dirty="0">
              <a:solidFill>
                <a:schemeClr val="bg1"/>
              </a:solidFill>
            </a:rPr>
            <a:t>‘Typical’ DID patient  = polysymptomatic mixture of dissociative and PTSD </a:t>
          </a:r>
          <a:r>
            <a:rPr lang="en-NZ" dirty="0" err="1">
              <a:solidFill>
                <a:schemeClr val="bg1"/>
              </a:solidFill>
            </a:rPr>
            <a:t>sx</a:t>
          </a:r>
          <a:r>
            <a:rPr lang="en-NZ" dirty="0">
              <a:solidFill>
                <a:schemeClr val="bg1"/>
              </a:solidFill>
            </a:rPr>
            <a:t> (e.g. depression, panic attacks, substance abuse, somatoform </a:t>
          </a:r>
          <a:r>
            <a:rPr lang="en-NZ" dirty="0" err="1">
              <a:solidFill>
                <a:schemeClr val="bg1"/>
              </a:solidFill>
            </a:rPr>
            <a:t>sx</a:t>
          </a:r>
          <a:r>
            <a:rPr lang="en-NZ" dirty="0">
              <a:solidFill>
                <a:schemeClr val="bg1"/>
              </a:solidFill>
            </a:rPr>
            <a:t>, eating disordered </a:t>
          </a:r>
          <a:r>
            <a:rPr lang="en-NZ" dirty="0" err="1">
              <a:solidFill>
                <a:schemeClr val="bg1"/>
              </a:solidFill>
            </a:rPr>
            <a:t>sx</a:t>
          </a:r>
          <a:r>
            <a:rPr lang="en-NZ" dirty="0">
              <a:solidFill>
                <a:schemeClr val="bg1"/>
              </a:solidFill>
            </a:rPr>
            <a:t>)</a:t>
          </a:r>
        </a:p>
      </dgm:t>
    </dgm:pt>
    <dgm:pt modelId="{C7C4CAD7-FDFB-485A-BB7A-8A25BF0C5683}" type="parTrans" cxnId="{4D5E4150-980C-4E2F-AF7C-BF2F5CE9D8AB}">
      <dgm:prSet/>
      <dgm:spPr/>
      <dgm:t>
        <a:bodyPr/>
        <a:lstStyle/>
        <a:p>
          <a:endParaRPr lang="en-US"/>
        </a:p>
      </dgm:t>
    </dgm:pt>
    <dgm:pt modelId="{78D455CF-8734-48DA-BAF7-9A4B4445FD53}" type="sibTrans" cxnId="{4D5E4150-980C-4E2F-AF7C-BF2F5CE9D8AB}">
      <dgm:prSet/>
      <dgm:spPr/>
      <dgm:t>
        <a:bodyPr/>
        <a:lstStyle/>
        <a:p>
          <a:endParaRPr lang="en-US"/>
        </a:p>
      </dgm:t>
    </dgm:pt>
    <dgm:pt modelId="{4116D2E4-4FEA-44E4-A180-D612A5C0BBA1}">
      <dgm:prSet/>
      <dgm:spPr/>
      <dgm:t>
        <a:bodyPr/>
        <a:lstStyle/>
        <a:p>
          <a:r>
            <a:rPr lang="en-NZ" dirty="0">
              <a:solidFill>
                <a:schemeClr val="bg1"/>
              </a:solidFill>
            </a:rPr>
            <a:t>Undiagnosed DID may result in engagement in protracted and unsuccessful treatment for multiple conditions</a:t>
          </a:r>
        </a:p>
      </dgm:t>
    </dgm:pt>
    <dgm:pt modelId="{C266377C-B1E2-440C-B443-F0F703A01F19}" type="parTrans" cxnId="{50379076-FB53-46D9-A768-A719F38A5851}">
      <dgm:prSet/>
      <dgm:spPr/>
      <dgm:t>
        <a:bodyPr/>
        <a:lstStyle/>
        <a:p>
          <a:endParaRPr lang="en-US"/>
        </a:p>
      </dgm:t>
    </dgm:pt>
    <dgm:pt modelId="{CE2E437E-2186-46AB-AEC7-577C314CA612}" type="sibTrans" cxnId="{50379076-FB53-46D9-A768-A719F38A5851}">
      <dgm:prSet/>
      <dgm:spPr/>
      <dgm:t>
        <a:bodyPr/>
        <a:lstStyle/>
        <a:p>
          <a:endParaRPr lang="en-US"/>
        </a:p>
      </dgm:t>
    </dgm:pt>
    <dgm:pt modelId="{2BE7E247-F5FD-4FE0-B68E-61590572E7AD}" type="pres">
      <dgm:prSet presAssocID="{D9ECAAEB-B890-41EA-9D30-CF758C3F26B5}" presName="diagram" presStyleCnt="0">
        <dgm:presLayoutVars>
          <dgm:dir/>
          <dgm:resizeHandles val="exact"/>
        </dgm:presLayoutVars>
      </dgm:prSet>
      <dgm:spPr/>
    </dgm:pt>
    <dgm:pt modelId="{71AED88F-7D92-4B4C-84CF-D94F02EF92F4}" type="pres">
      <dgm:prSet presAssocID="{4116D2E4-4FEA-44E4-A180-D612A5C0BBA1}" presName="node" presStyleLbl="node1" presStyleIdx="0" presStyleCnt="4" custLinFactNeighborX="-26" custLinFactNeighborY="1547">
        <dgm:presLayoutVars>
          <dgm:bulletEnabled val="1"/>
        </dgm:presLayoutVars>
      </dgm:prSet>
      <dgm:spPr/>
    </dgm:pt>
    <dgm:pt modelId="{D4BC683B-9644-42C6-A9AB-5F89F9605A66}" type="pres">
      <dgm:prSet presAssocID="{CE2E437E-2186-46AB-AEC7-577C314CA612}" presName="sibTrans" presStyleCnt="0"/>
      <dgm:spPr/>
    </dgm:pt>
    <dgm:pt modelId="{B564E59B-43B8-4FAE-88F1-53908FF731BE}" type="pres">
      <dgm:prSet presAssocID="{E377B71E-0614-4FEE-BA34-F9E4825BAD91}" presName="node" presStyleLbl="node1" presStyleIdx="1" presStyleCnt="4">
        <dgm:presLayoutVars>
          <dgm:bulletEnabled val="1"/>
        </dgm:presLayoutVars>
      </dgm:prSet>
      <dgm:spPr/>
    </dgm:pt>
    <dgm:pt modelId="{16D394C3-6B90-488F-94B4-C210DC6C60ED}" type="pres">
      <dgm:prSet presAssocID="{78D455CF-8734-48DA-BAF7-9A4B4445FD53}" presName="sibTrans" presStyleCnt="0"/>
      <dgm:spPr/>
    </dgm:pt>
    <dgm:pt modelId="{51B459C7-5D72-4FA0-9EEA-C739BED34443}" type="pres">
      <dgm:prSet presAssocID="{D1C85586-69BF-4B18-A00F-07CCB14F5DCD}" presName="node" presStyleLbl="node1" presStyleIdx="2" presStyleCnt="4">
        <dgm:presLayoutVars>
          <dgm:bulletEnabled val="1"/>
        </dgm:presLayoutVars>
      </dgm:prSet>
      <dgm:spPr/>
    </dgm:pt>
    <dgm:pt modelId="{ED9F3237-6E73-4F46-B77D-F45EBC1AF8FD}" type="pres">
      <dgm:prSet presAssocID="{AE1A3A5D-73F6-45A1-B421-589F85E6E02A}" presName="sibTrans" presStyleCnt="0"/>
      <dgm:spPr/>
    </dgm:pt>
    <dgm:pt modelId="{A9084659-D46E-4835-BA1D-BAC8EE29B357}" type="pres">
      <dgm:prSet presAssocID="{80C82426-A359-4CF6-BC68-796E47860292}" presName="node" presStyleLbl="node1" presStyleIdx="3" presStyleCnt="4">
        <dgm:presLayoutVars>
          <dgm:bulletEnabled val="1"/>
        </dgm:presLayoutVars>
      </dgm:prSet>
      <dgm:spPr/>
    </dgm:pt>
  </dgm:ptLst>
  <dgm:cxnLst>
    <dgm:cxn modelId="{59231A38-A29D-45A1-8E12-DC9A81D6BDBE}" srcId="{D9ECAAEB-B890-41EA-9D30-CF758C3F26B5}" destId="{D1C85586-69BF-4B18-A00F-07CCB14F5DCD}" srcOrd="2" destOrd="0" parTransId="{7BE4CBFF-5B07-408E-8E47-4F54D26E1DC6}" sibTransId="{AE1A3A5D-73F6-45A1-B421-589F85E6E02A}"/>
    <dgm:cxn modelId="{9BE73D48-9AF5-4C77-973C-947D0535CAD8}" type="presOf" srcId="{D9ECAAEB-B890-41EA-9D30-CF758C3F26B5}" destId="{2BE7E247-F5FD-4FE0-B68E-61590572E7AD}" srcOrd="0" destOrd="0" presId="urn:microsoft.com/office/officeart/2005/8/layout/default"/>
    <dgm:cxn modelId="{4D5E4150-980C-4E2F-AF7C-BF2F5CE9D8AB}" srcId="{D9ECAAEB-B890-41EA-9D30-CF758C3F26B5}" destId="{E377B71E-0614-4FEE-BA34-F9E4825BAD91}" srcOrd="1" destOrd="0" parTransId="{C7C4CAD7-FDFB-485A-BB7A-8A25BF0C5683}" sibTransId="{78D455CF-8734-48DA-BAF7-9A4B4445FD53}"/>
    <dgm:cxn modelId="{133A406A-2C56-44CF-9F97-7F202CA45F64}" type="presOf" srcId="{4116D2E4-4FEA-44E4-A180-D612A5C0BBA1}" destId="{71AED88F-7D92-4B4C-84CF-D94F02EF92F4}" srcOrd="0" destOrd="0" presId="urn:microsoft.com/office/officeart/2005/8/layout/default"/>
    <dgm:cxn modelId="{50379076-FB53-46D9-A768-A719F38A5851}" srcId="{D9ECAAEB-B890-41EA-9D30-CF758C3F26B5}" destId="{4116D2E4-4FEA-44E4-A180-D612A5C0BBA1}" srcOrd="0" destOrd="0" parTransId="{C266377C-B1E2-440C-B443-F0F703A01F19}" sibTransId="{CE2E437E-2186-46AB-AEC7-577C314CA612}"/>
    <dgm:cxn modelId="{796460A6-21B6-4276-83EF-95FE7A0E9FFF}" srcId="{D9ECAAEB-B890-41EA-9D30-CF758C3F26B5}" destId="{80C82426-A359-4CF6-BC68-796E47860292}" srcOrd="3" destOrd="0" parTransId="{918E7369-CF44-44D0-8E0F-10751D72BD50}" sibTransId="{952C85F1-ABAC-4298-A98A-1EA2BDB46D43}"/>
    <dgm:cxn modelId="{8E5DECCA-EF80-468A-AFEE-475D4E528603}" type="presOf" srcId="{E377B71E-0614-4FEE-BA34-F9E4825BAD91}" destId="{B564E59B-43B8-4FAE-88F1-53908FF731BE}" srcOrd="0" destOrd="0" presId="urn:microsoft.com/office/officeart/2005/8/layout/default"/>
    <dgm:cxn modelId="{608CC5E3-B7F9-42DE-8582-7C7D820E8BBF}" type="presOf" srcId="{D1C85586-69BF-4B18-A00F-07CCB14F5DCD}" destId="{51B459C7-5D72-4FA0-9EEA-C739BED34443}" srcOrd="0" destOrd="0" presId="urn:microsoft.com/office/officeart/2005/8/layout/default"/>
    <dgm:cxn modelId="{6E1AABFF-FA66-4788-91C7-82942E6EA131}" type="presOf" srcId="{80C82426-A359-4CF6-BC68-796E47860292}" destId="{A9084659-D46E-4835-BA1D-BAC8EE29B357}" srcOrd="0" destOrd="0" presId="urn:microsoft.com/office/officeart/2005/8/layout/default"/>
    <dgm:cxn modelId="{C67C9A30-0E09-4FC4-A477-A167F4A73368}" type="presParOf" srcId="{2BE7E247-F5FD-4FE0-B68E-61590572E7AD}" destId="{71AED88F-7D92-4B4C-84CF-D94F02EF92F4}" srcOrd="0" destOrd="0" presId="urn:microsoft.com/office/officeart/2005/8/layout/default"/>
    <dgm:cxn modelId="{66E29CA5-0CD9-4B81-AE68-508FFC20695D}" type="presParOf" srcId="{2BE7E247-F5FD-4FE0-B68E-61590572E7AD}" destId="{D4BC683B-9644-42C6-A9AB-5F89F9605A66}" srcOrd="1" destOrd="0" presId="urn:microsoft.com/office/officeart/2005/8/layout/default"/>
    <dgm:cxn modelId="{87B9C97A-825D-425D-B250-6FB1B14E954F}" type="presParOf" srcId="{2BE7E247-F5FD-4FE0-B68E-61590572E7AD}" destId="{B564E59B-43B8-4FAE-88F1-53908FF731BE}" srcOrd="2" destOrd="0" presId="urn:microsoft.com/office/officeart/2005/8/layout/default"/>
    <dgm:cxn modelId="{48214232-7C10-4457-979E-F72F0019B5F7}" type="presParOf" srcId="{2BE7E247-F5FD-4FE0-B68E-61590572E7AD}" destId="{16D394C3-6B90-488F-94B4-C210DC6C60ED}" srcOrd="3" destOrd="0" presId="urn:microsoft.com/office/officeart/2005/8/layout/default"/>
    <dgm:cxn modelId="{4815AC01-B1A9-4E12-BC64-F82EDC279F87}" type="presParOf" srcId="{2BE7E247-F5FD-4FE0-B68E-61590572E7AD}" destId="{51B459C7-5D72-4FA0-9EEA-C739BED34443}" srcOrd="4" destOrd="0" presId="urn:microsoft.com/office/officeart/2005/8/layout/default"/>
    <dgm:cxn modelId="{91E32AB2-F00B-4309-BA69-C0C6412271BC}" type="presParOf" srcId="{2BE7E247-F5FD-4FE0-B68E-61590572E7AD}" destId="{ED9F3237-6E73-4F46-B77D-F45EBC1AF8FD}" srcOrd="5" destOrd="0" presId="urn:microsoft.com/office/officeart/2005/8/layout/default"/>
    <dgm:cxn modelId="{044E9A53-8EBC-45FD-82A1-99AE0A67C82C}" type="presParOf" srcId="{2BE7E247-F5FD-4FE0-B68E-61590572E7AD}" destId="{A9084659-D46E-4835-BA1D-BAC8EE29B357}"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4B753-9B01-46E8-941E-DCFFD08DBBD2}">
      <dsp:nvSpPr>
        <dsp:cNvPr id="0" name=""/>
        <dsp:cNvSpPr/>
      </dsp:nvSpPr>
      <dsp:spPr>
        <a:xfrm>
          <a:off x="2103120" y="1773"/>
          <a:ext cx="8412480" cy="778134"/>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97646" rIns="163225" bIns="197646" numCol="1" spcCol="1270" anchor="ctr" anchorCtr="0">
          <a:noAutofit/>
        </a:bodyPr>
        <a:lstStyle/>
        <a:p>
          <a:pPr marL="0" lvl="0" indent="0" algn="l" defTabSz="1244600">
            <a:lnSpc>
              <a:spcPct val="90000"/>
            </a:lnSpc>
            <a:spcBef>
              <a:spcPct val="0"/>
            </a:spcBef>
            <a:spcAft>
              <a:spcPct val="35000"/>
            </a:spcAft>
            <a:buNone/>
          </a:pPr>
          <a:r>
            <a:rPr lang="en-US" sz="2800" kern="1200" dirty="0"/>
            <a:t>Break into groups &amp; together review the case study</a:t>
          </a:r>
        </a:p>
      </dsp:txBody>
      <dsp:txXfrm>
        <a:off x="2103120" y="1773"/>
        <a:ext cx="8412480" cy="778134"/>
      </dsp:txXfrm>
    </dsp:sp>
    <dsp:sp modelId="{BA0C141C-C9E2-4251-8D6F-36AACA22FBF8}">
      <dsp:nvSpPr>
        <dsp:cNvPr id="0" name=""/>
        <dsp:cNvSpPr/>
      </dsp:nvSpPr>
      <dsp:spPr>
        <a:xfrm>
          <a:off x="0" y="1773"/>
          <a:ext cx="2103120" cy="778134"/>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76862" rIns="111290" bIns="76862" numCol="1" spcCol="1270" anchor="ctr" anchorCtr="0">
          <a:noAutofit/>
        </a:bodyPr>
        <a:lstStyle/>
        <a:p>
          <a:pPr marL="0" lvl="0" indent="0" algn="ctr" defTabSz="1244600">
            <a:lnSpc>
              <a:spcPct val="90000"/>
            </a:lnSpc>
            <a:spcBef>
              <a:spcPct val="0"/>
            </a:spcBef>
            <a:spcAft>
              <a:spcPct val="35000"/>
            </a:spcAft>
            <a:buNone/>
          </a:pPr>
          <a:r>
            <a:rPr lang="en-US" sz="2800" kern="1200" dirty="0"/>
            <a:t>Break</a:t>
          </a:r>
        </a:p>
      </dsp:txBody>
      <dsp:txXfrm>
        <a:off x="0" y="1773"/>
        <a:ext cx="2103120" cy="778134"/>
      </dsp:txXfrm>
    </dsp:sp>
    <dsp:sp modelId="{9809E6A7-3033-4CBC-A8F2-F276C12CA640}">
      <dsp:nvSpPr>
        <dsp:cNvPr id="0" name=""/>
        <dsp:cNvSpPr/>
      </dsp:nvSpPr>
      <dsp:spPr>
        <a:xfrm>
          <a:off x="2103120" y="826596"/>
          <a:ext cx="8412480" cy="778134"/>
        </a:xfrm>
        <a:prstGeom prst="rect">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97646" rIns="163225" bIns="197646" numCol="1" spcCol="1270" anchor="ctr" anchorCtr="0">
          <a:noAutofit/>
        </a:bodyPr>
        <a:lstStyle/>
        <a:p>
          <a:pPr marL="0" lvl="0" indent="0" algn="l" defTabSz="1244600">
            <a:lnSpc>
              <a:spcPct val="90000"/>
            </a:lnSpc>
            <a:spcBef>
              <a:spcPct val="0"/>
            </a:spcBef>
            <a:spcAft>
              <a:spcPct val="35000"/>
            </a:spcAft>
            <a:buNone/>
          </a:pPr>
          <a:r>
            <a:rPr lang="en-US" sz="2800" kern="1200" dirty="0"/>
            <a:t>Discuss diagnostic impressions</a:t>
          </a:r>
        </a:p>
      </dsp:txBody>
      <dsp:txXfrm>
        <a:off x="2103120" y="826596"/>
        <a:ext cx="8412480" cy="778134"/>
      </dsp:txXfrm>
    </dsp:sp>
    <dsp:sp modelId="{3B2FDED0-FECC-43DD-B3C9-9B899412CA48}">
      <dsp:nvSpPr>
        <dsp:cNvPr id="0" name=""/>
        <dsp:cNvSpPr/>
      </dsp:nvSpPr>
      <dsp:spPr>
        <a:xfrm>
          <a:off x="0" y="826596"/>
          <a:ext cx="2103120" cy="778134"/>
        </a:xfrm>
        <a:prstGeom prst="rect">
          <a:avLst/>
        </a:prstGeom>
        <a:solidFill>
          <a:schemeClr val="lt1">
            <a:hueOff val="0"/>
            <a:satOff val="0"/>
            <a:lumOff val="0"/>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76862" rIns="111290" bIns="76862" numCol="1" spcCol="1270" anchor="ctr" anchorCtr="0">
          <a:noAutofit/>
        </a:bodyPr>
        <a:lstStyle/>
        <a:p>
          <a:pPr marL="0" lvl="0" indent="0" algn="ctr" defTabSz="1244600">
            <a:lnSpc>
              <a:spcPct val="90000"/>
            </a:lnSpc>
            <a:spcBef>
              <a:spcPct val="0"/>
            </a:spcBef>
            <a:spcAft>
              <a:spcPct val="35000"/>
            </a:spcAft>
            <a:buNone/>
          </a:pPr>
          <a:r>
            <a:rPr lang="en-US" sz="2800" kern="1200" dirty="0"/>
            <a:t>Discuss</a:t>
          </a:r>
        </a:p>
      </dsp:txBody>
      <dsp:txXfrm>
        <a:off x="0" y="826596"/>
        <a:ext cx="2103120" cy="778134"/>
      </dsp:txXfrm>
    </dsp:sp>
    <dsp:sp modelId="{6B0C94B6-2E22-43EF-81F9-0848102538A2}">
      <dsp:nvSpPr>
        <dsp:cNvPr id="0" name=""/>
        <dsp:cNvSpPr/>
      </dsp:nvSpPr>
      <dsp:spPr>
        <a:xfrm>
          <a:off x="2103120" y="1631538"/>
          <a:ext cx="8412480" cy="778134"/>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97646" rIns="163225" bIns="197646" numCol="1" spcCol="1270" anchor="ctr" anchorCtr="0">
          <a:noAutofit/>
        </a:bodyPr>
        <a:lstStyle/>
        <a:p>
          <a:pPr marL="0" lvl="0" indent="0" algn="l" defTabSz="1244600">
            <a:lnSpc>
              <a:spcPct val="90000"/>
            </a:lnSpc>
            <a:spcBef>
              <a:spcPct val="0"/>
            </a:spcBef>
            <a:spcAft>
              <a:spcPct val="35000"/>
            </a:spcAft>
            <a:buNone/>
          </a:pPr>
          <a:r>
            <a:rPr lang="en-US" sz="2800" kern="1200" dirty="0"/>
            <a:t>Propose a likely differential diagnosis with a rationale</a:t>
          </a:r>
        </a:p>
      </dsp:txBody>
      <dsp:txXfrm>
        <a:off x="2103120" y="1631538"/>
        <a:ext cx="8412480" cy="778134"/>
      </dsp:txXfrm>
    </dsp:sp>
    <dsp:sp modelId="{53D56CEB-80DF-4057-A4E4-6771BB55C01C}">
      <dsp:nvSpPr>
        <dsp:cNvPr id="0" name=""/>
        <dsp:cNvSpPr/>
      </dsp:nvSpPr>
      <dsp:spPr>
        <a:xfrm>
          <a:off x="0" y="1651419"/>
          <a:ext cx="2103120" cy="778134"/>
        </a:xfrm>
        <a:prstGeom prst="rect">
          <a:avLst/>
        </a:prstGeom>
        <a:solidFill>
          <a:schemeClr val="lt1">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76862" rIns="111290" bIns="76862" numCol="1" spcCol="1270" anchor="ctr" anchorCtr="0">
          <a:noAutofit/>
        </a:bodyPr>
        <a:lstStyle/>
        <a:p>
          <a:pPr marL="0" lvl="0" indent="0" algn="ctr" defTabSz="1244600">
            <a:lnSpc>
              <a:spcPct val="90000"/>
            </a:lnSpc>
            <a:spcBef>
              <a:spcPct val="0"/>
            </a:spcBef>
            <a:spcAft>
              <a:spcPct val="35000"/>
            </a:spcAft>
            <a:buNone/>
          </a:pPr>
          <a:r>
            <a:rPr lang="en-US" sz="2800" kern="1200" dirty="0"/>
            <a:t>Propose</a:t>
          </a:r>
        </a:p>
      </dsp:txBody>
      <dsp:txXfrm>
        <a:off x="0" y="1651419"/>
        <a:ext cx="2103120" cy="778134"/>
      </dsp:txXfrm>
    </dsp:sp>
    <dsp:sp modelId="{DC44F577-5508-45B0-B7C2-87C1AC60E54D}">
      <dsp:nvSpPr>
        <dsp:cNvPr id="0" name=""/>
        <dsp:cNvSpPr/>
      </dsp:nvSpPr>
      <dsp:spPr>
        <a:xfrm>
          <a:off x="2103120" y="2476242"/>
          <a:ext cx="8412480" cy="778134"/>
        </a:xfrm>
        <a:prstGeom prst="rect">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97646" rIns="163225" bIns="197646" numCol="1" spcCol="1270" anchor="ctr" anchorCtr="0">
          <a:noAutofit/>
        </a:bodyPr>
        <a:lstStyle/>
        <a:p>
          <a:pPr marL="0" lvl="0" indent="0" algn="l" defTabSz="1244600">
            <a:lnSpc>
              <a:spcPct val="90000"/>
            </a:lnSpc>
            <a:spcBef>
              <a:spcPct val="0"/>
            </a:spcBef>
            <a:spcAft>
              <a:spcPct val="35000"/>
            </a:spcAft>
            <a:buNone/>
          </a:pPr>
          <a:r>
            <a:rPr lang="en-US" sz="2800" kern="1200"/>
            <a:t>Comment on MICSA</a:t>
          </a:r>
        </a:p>
      </dsp:txBody>
      <dsp:txXfrm>
        <a:off x="2103120" y="2476242"/>
        <a:ext cx="8412480" cy="778134"/>
      </dsp:txXfrm>
    </dsp:sp>
    <dsp:sp modelId="{BDA95254-2F7D-4917-B949-A462CB6CF178}">
      <dsp:nvSpPr>
        <dsp:cNvPr id="0" name=""/>
        <dsp:cNvSpPr/>
      </dsp:nvSpPr>
      <dsp:spPr>
        <a:xfrm>
          <a:off x="0" y="2476242"/>
          <a:ext cx="2103120" cy="778134"/>
        </a:xfrm>
        <a:prstGeom prst="rect">
          <a:avLst/>
        </a:prstGeom>
        <a:solidFill>
          <a:schemeClr val="lt1">
            <a:hueOff val="0"/>
            <a:satOff val="0"/>
            <a:lumOff val="0"/>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76862" rIns="111290" bIns="76862" numCol="1" spcCol="1270" anchor="ctr" anchorCtr="0">
          <a:noAutofit/>
        </a:bodyPr>
        <a:lstStyle/>
        <a:p>
          <a:pPr marL="0" lvl="0" indent="0" algn="ctr" defTabSz="1244600">
            <a:lnSpc>
              <a:spcPct val="90000"/>
            </a:lnSpc>
            <a:spcBef>
              <a:spcPct val="0"/>
            </a:spcBef>
            <a:spcAft>
              <a:spcPct val="35000"/>
            </a:spcAft>
            <a:buNone/>
          </a:pPr>
          <a:r>
            <a:rPr lang="en-US" sz="2800" kern="1200" dirty="0"/>
            <a:t>Comment</a:t>
          </a:r>
        </a:p>
      </dsp:txBody>
      <dsp:txXfrm>
        <a:off x="0" y="2476242"/>
        <a:ext cx="2103120" cy="778134"/>
      </dsp:txXfrm>
    </dsp:sp>
    <dsp:sp modelId="{B1968036-266C-4A22-84D8-7060C2E167CD}">
      <dsp:nvSpPr>
        <dsp:cNvPr id="0" name=""/>
        <dsp:cNvSpPr/>
      </dsp:nvSpPr>
      <dsp:spPr>
        <a:xfrm>
          <a:off x="2103120" y="3301065"/>
          <a:ext cx="8412480" cy="778134"/>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97646" rIns="163225" bIns="197646" numCol="1" spcCol="1270" anchor="ctr" anchorCtr="0">
          <a:noAutofit/>
        </a:bodyPr>
        <a:lstStyle/>
        <a:p>
          <a:pPr marL="0" lvl="0" indent="0" algn="l" defTabSz="1244600">
            <a:lnSpc>
              <a:spcPct val="90000"/>
            </a:lnSpc>
            <a:spcBef>
              <a:spcPct val="0"/>
            </a:spcBef>
            <a:spcAft>
              <a:spcPct val="35000"/>
            </a:spcAft>
            <a:buNone/>
          </a:pPr>
          <a:endParaRPr lang="en-US" sz="2800" kern="1200" dirty="0"/>
        </a:p>
        <a:p>
          <a:pPr marL="0" lvl="0" indent="0" algn="l" defTabSz="1244600">
            <a:lnSpc>
              <a:spcPct val="90000"/>
            </a:lnSpc>
            <a:spcBef>
              <a:spcPct val="0"/>
            </a:spcBef>
            <a:spcAft>
              <a:spcPct val="35000"/>
            </a:spcAft>
            <a:buNone/>
          </a:pPr>
          <a:endParaRPr lang="en-US" sz="2800" kern="1200" dirty="0"/>
        </a:p>
        <a:p>
          <a:pPr marL="0" lvl="0" indent="0" algn="l" defTabSz="1244600">
            <a:lnSpc>
              <a:spcPct val="90000"/>
            </a:lnSpc>
            <a:spcBef>
              <a:spcPct val="0"/>
            </a:spcBef>
            <a:spcAft>
              <a:spcPct val="35000"/>
            </a:spcAft>
            <a:buNone/>
          </a:pPr>
          <a:r>
            <a:rPr lang="en-US" sz="2800" kern="1200" dirty="0"/>
            <a:t>Comment on treatment recommendations</a:t>
          </a:r>
        </a:p>
        <a:p>
          <a:pPr marL="0" lvl="0" indent="0" algn="l" defTabSz="1244600">
            <a:lnSpc>
              <a:spcPct val="90000"/>
            </a:lnSpc>
            <a:spcBef>
              <a:spcPct val="0"/>
            </a:spcBef>
            <a:spcAft>
              <a:spcPct val="35000"/>
            </a:spcAft>
            <a:buNone/>
          </a:pPr>
          <a:endParaRPr lang="en-US" sz="2800" kern="1200" dirty="0"/>
        </a:p>
      </dsp:txBody>
      <dsp:txXfrm>
        <a:off x="2103120" y="3301065"/>
        <a:ext cx="8412480" cy="778134"/>
      </dsp:txXfrm>
    </dsp:sp>
    <dsp:sp modelId="{ADB8E770-9CC6-4CA4-AA08-796C719D9120}">
      <dsp:nvSpPr>
        <dsp:cNvPr id="0" name=""/>
        <dsp:cNvSpPr/>
      </dsp:nvSpPr>
      <dsp:spPr>
        <a:xfrm>
          <a:off x="0" y="3301065"/>
          <a:ext cx="2103120" cy="778134"/>
        </a:xfrm>
        <a:prstGeom prst="rect">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76862" rIns="111290" bIns="76862" numCol="1" spcCol="1270" anchor="ctr" anchorCtr="0">
          <a:noAutofit/>
        </a:bodyPr>
        <a:lstStyle/>
        <a:p>
          <a:pPr marL="0" lvl="0" indent="0" algn="ctr" defTabSz="1244600">
            <a:lnSpc>
              <a:spcPct val="90000"/>
            </a:lnSpc>
            <a:spcBef>
              <a:spcPct val="0"/>
            </a:spcBef>
            <a:spcAft>
              <a:spcPct val="35000"/>
            </a:spcAft>
            <a:buNone/>
          </a:pPr>
          <a:r>
            <a:rPr lang="en-US" sz="2800" kern="1200" dirty="0"/>
            <a:t>Comment</a:t>
          </a:r>
        </a:p>
      </dsp:txBody>
      <dsp:txXfrm>
        <a:off x="0" y="3301065"/>
        <a:ext cx="2103120" cy="77813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292FB-3120-4AAB-83AC-085C8310651E}">
      <dsp:nvSpPr>
        <dsp:cNvPr id="0" name=""/>
        <dsp:cNvSpPr/>
      </dsp:nvSpPr>
      <dsp:spPr>
        <a:xfrm>
          <a:off x="3263" y="363054"/>
          <a:ext cx="2274614" cy="90984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NZ" sz="2000" kern="1200" dirty="0"/>
            <a:t>Clinical interview</a:t>
          </a:r>
          <a:endParaRPr lang="en-US" sz="2000" kern="1200" dirty="0"/>
        </a:p>
      </dsp:txBody>
      <dsp:txXfrm>
        <a:off x="458186" y="363054"/>
        <a:ext cx="1364769" cy="909845"/>
      </dsp:txXfrm>
    </dsp:sp>
    <dsp:sp modelId="{76D905E1-A0D2-4221-B000-4B3D393D0979}">
      <dsp:nvSpPr>
        <dsp:cNvPr id="0" name=""/>
        <dsp:cNvSpPr/>
      </dsp:nvSpPr>
      <dsp:spPr>
        <a:xfrm>
          <a:off x="2061878" y="363054"/>
          <a:ext cx="2274614" cy="909845"/>
        </a:xfrm>
        <a:prstGeom prst="chevron">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DES </a:t>
          </a:r>
        </a:p>
      </dsp:txBody>
      <dsp:txXfrm>
        <a:off x="2516801" y="363054"/>
        <a:ext cx="1364769" cy="909845"/>
      </dsp:txXfrm>
    </dsp:sp>
    <dsp:sp modelId="{1508D90F-04AD-40C7-9790-FA10BC11D490}">
      <dsp:nvSpPr>
        <dsp:cNvPr id="0" name=""/>
        <dsp:cNvSpPr/>
      </dsp:nvSpPr>
      <dsp:spPr>
        <a:xfrm>
          <a:off x="4120492" y="363054"/>
          <a:ext cx="2274614" cy="909845"/>
        </a:xfrm>
        <a:prstGeom prst="chevron">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NZ" sz="2000" kern="1200" dirty="0"/>
            <a:t>MID</a:t>
          </a:r>
          <a:endParaRPr lang="en-US" sz="2000" kern="1200" dirty="0"/>
        </a:p>
      </dsp:txBody>
      <dsp:txXfrm>
        <a:off x="4575415" y="363054"/>
        <a:ext cx="1364769" cy="909845"/>
      </dsp:txXfrm>
    </dsp:sp>
    <dsp:sp modelId="{8D1CAC0F-C632-465A-BB4C-3658FE09B83E}">
      <dsp:nvSpPr>
        <dsp:cNvPr id="0" name=""/>
        <dsp:cNvSpPr/>
      </dsp:nvSpPr>
      <dsp:spPr>
        <a:xfrm>
          <a:off x="6179107" y="363054"/>
          <a:ext cx="2274614" cy="909845"/>
        </a:xfrm>
        <a:prstGeom prst="chevron">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NZ" sz="2000" kern="1200"/>
            <a:t>DDIS </a:t>
          </a:r>
          <a:endParaRPr lang="en-US" sz="2000" kern="1200"/>
        </a:p>
      </dsp:txBody>
      <dsp:txXfrm>
        <a:off x="6634030" y="363054"/>
        <a:ext cx="1364769" cy="909845"/>
      </dsp:txXfrm>
    </dsp:sp>
    <dsp:sp modelId="{7924919F-C203-43F3-A778-5BDAF3101113}">
      <dsp:nvSpPr>
        <dsp:cNvPr id="0" name=""/>
        <dsp:cNvSpPr/>
      </dsp:nvSpPr>
      <dsp:spPr>
        <a:xfrm>
          <a:off x="8237721" y="363054"/>
          <a:ext cx="2274614" cy="909845"/>
        </a:xfrm>
        <a:prstGeom prst="chevron">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NZ" sz="2000" kern="1200" dirty="0"/>
            <a:t>SCID-D “Gold Standard”</a:t>
          </a:r>
          <a:endParaRPr lang="en-US" sz="2000" kern="1200" dirty="0"/>
        </a:p>
      </dsp:txBody>
      <dsp:txXfrm>
        <a:off x="8692644" y="363054"/>
        <a:ext cx="1364769" cy="909845"/>
      </dsp:txXfrm>
    </dsp:sp>
    <dsp:sp modelId="{62CFCB38-06F0-4E98-8069-C3108F50E01E}">
      <dsp:nvSpPr>
        <dsp:cNvPr id="0" name=""/>
        <dsp:cNvSpPr/>
      </dsp:nvSpPr>
      <dsp:spPr>
        <a:xfrm>
          <a:off x="8237721" y="1386630"/>
          <a:ext cx="1819691" cy="60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endParaRPr lang="en-US" sz="2000" kern="1200" dirty="0"/>
        </a:p>
      </dsp:txBody>
      <dsp:txXfrm>
        <a:off x="8237721" y="1386630"/>
        <a:ext cx="1819691" cy="6075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70BC2-88B8-4511-B64E-9AA882AEB1F0}">
      <dsp:nvSpPr>
        <dsp:cNvPr id="0" name=""/>
        <dsp:cNvSpPr/>
      </dsp:nvSpPr>
      <dsp:spPr>
        <a:xfrm>
          <a:off x="5134" y="0"/>
          <a:ext cx="10505330" cy="4080974"/>
        </a:xfrm>
        <a:prstGeom prst="homePlate">
          <a:avLst>
            <a:gd name="adj" fmla="val 25000"/>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0605" tIns="60960" rIns="1482419" bIns="60960" numCol="1" spcCol="1270" anchor="t" anchorCtr="0">
          <a:noAutofit/>
        </a:bodyPr>
        <a:lstStyle/>
        <a:p>
          <a:pPr marL="0" lvl="0" indent="0" algn="l" defTabSz="1066800">
            <a:lnSpc>
              <a:spcPct val="90000"/>
            </a:lnSpc>
            <a:spcBef>
              <a:spcPct val="0"/>
            </a:spcBef>
            <a:spcAft>
              <a:spcPct val="35000"/>
            </a:spcAft>
            <a:buNone/>
          </a:pPr>
          <a:r>
            <a:rPr lang="en-NZ" sz="2400" kern="1200" dirty="0">
              <a:solidFill>
                <a:schemeClr val="tx1">
                  <a:lumMod val="85000"/>
                  <a:lumOff val="15000"/>
                </a:schemeClr>
              </a:solidFill>
            </a:rPr>
            <a:t>Standard clinical interviews do not include questions about dissociation, posttraumatic symptoms or a history of psychological trauma.</a:t>
          </a:r>
        </a:p>
        <a:p>
          <a:pPr marL="0" lvl="0" indent="0" algn="l" defTabSz="1066800">
            <a:lnSpc>
              <a:spcPct val="90000"/>
            </a:lnSpc>
            <a:spcBef>
              <a:spcPct val="0"/>
            </a:spcBef>
            <a:spcAft>
              <a:spcPct val="35000"/>
            </a:spcAft>
            <a:buNone/>
          </a:pPr>
          <a:endParaRPr lang="en-NZ" sz="2400" kern="1200" dirty="0">
            <a:solidFill>
              <a:schemeClr val="tx1">
                <a:lumMod val="85000"/>
                <a:lumOff val="15000"/>
              </a:schemeClr>
            </a:solidFill>
          </a:endParaRPr>
        </a:p>
        <a:p>
          <a:pPr marL="0" lvl="0" indent="0" algn="l" defTabSz="1066800">
            <a:lnSpc>
              <a:spcPct val="90000"/>
            </a:lnSpc>
            <a:spcBef>
              <a:spcPct val="0"/>
            </a:spcBef>
            <a:spcAft>
              <a:spcPct val="35000"/>
            </a:spcAft>
            <a:buNone/>
          </a:pPr>
          <a:r>
            <a:rPr lang="en-NZ" sz="2400" kern="1200" dirty="0">
              <a:solidFill>
                <a:schemeClr val="tx1">
                  <a:lumMod val="85000"/>
                  <a:lumOff val="15000"/>
                </a:schemeClr>
              </a:solidFill>
            </a:rPr>
            <a:t>The absence of focused inquiry about dissociation prevents accurate diagnosis.</a:t>
          </a:r>
        </a:p>
        <a:p>
          <a:pPr marL="0" lvl="0" indent="0" algn="l" defTabSz="1066800">
            <a:lnSpc>
              <a:spcPct val="90000"/>
            </a:lnSpc>
            <a:spcBef>
              <a:spcPct val="0"/>
            </a:spcBef>
            <a:spcAft>
              <a:spcPct val="35000"/>
            </a:spcAft>
            <a:buNone/>
          </a:pPr>
          <a:endParaRPr lang="en-NZ" sz="2400" kern="1200" dirty="0">
            <a:solidFill>
              <a:schemeClr val="tx1">
                <a:lumMod val="85000"/>
                <a:lumOff val="15000"/>
              </a:schemeClr>
            </a:solidFill>
          </a:endParaRPr>
        </a:p>
        <a:p>
          <a:pPr marL="0" lvl="0" indent="0" algn="l" defTabSz="1066800">
            <a:lnSpc>
              <a:spcPct val="90000"/>
            </a:lnSpc>
            <a:spcBef>
              <a:spcPct val="0"/>
            </a:spcBef>
            <a:spcAft>
              <a:spcPct val="35000"/>
            </a:spcAft>
            <a:buNone/>
          </a:pPr>
          <a:r>
            <a:rPr lang="en-NZ" sz="2400" kern="1200" dirty="0">
              <a:solidFill>
                <a:schemeClr val="tx1">
                  <a:lumMod val="85000"/>
                  <a:lumOff val="15000"/>
                </a:schemeClr>
              </a:solidFill>
            </a:rPr>
            <a:t>Interview should be supplemented as necessary with screening instruments and structured interviews that assess the presence or absence of dissociative symptoms and dissociative disorders.</a:t>
          </a:r>
          <a:endParaRPr lang="en-US" sz="2400" kern="1200" dirty="0"/>
        </a:p>
        <a:p>
          <a:pPr marL="228600" lvl="1" indent="-228600" algn="l" defTabSz="889000">
            <a:lnSpc>
              <a:spcPct val="90000"/>
            </a:lnSpc>
            <a:spcBef>
              <a:spcPct val="0"/>
            </a:spcBef>
            <a:spcAft>
              <a:spcPct val="15000"/>
            </a:spcAft>
            <a:buChar char="•"/>
          </a:pPr>
          <a:endParaRPr lang="en-US" sz="2000" kern="1200" dirty="0"/>
        </a:p>
      </dsp:txBody>
      <dsp:txXfrm>
        <a:off x="5134" y="0"/>
        <a:ext cx="9995208" cy="408097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331E5-53AB-497F-AAB4-99EF04236149}">
      <dsp:nvSpPr>
        <dsp:cNvPr id="0" name=""/>
        <dsp:cNvSpPr/>
      </dsp:nvSpPr>
      <dsp:spPr>
        <a:xfrm>
          <a:off x="8215" y="0"/>
          <a:ext cx="5832871" cy="4080974"/>
        </a:xfrm>
        <a:prstGeom prst="homePlate">
          <a:avLst>
            <a:gd name="adj" fmla="val 2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71" tIns="58420" rIns="823083" bIns="58420" numCol="1" spcCol="1270" anchor="t" anchorCtr="0">
          <a:noAutofit/>
        </a:bodyPr>
        <a:lstStyle/>
        <a:p>
          <a:pPr marL="0" lvl="0" indent="0" algn="l" defTabSz="1022350">
            <a:lnSpc>
              <a:spcPct val="90000"/>
            </a:lnSpc>
            <a:spcBef>
              <a:spcPct val="0"/>
            </a:spcBef>
            <a:spcAft>
              <a:spcPct val="35000"/>
            </a:spcAft>
            <a:buNone/>
          </a:pPr>
          <a:r>
            <a:rPr lang="en-US" sz="2300" kern="1200"/>
            <a:t>The ISSTD guidelines state that at a minimum the client should be asked about:</a:t>
          </a:r>
        </a:p>
        <a:p>
          <a:pPr marL="171450" lvl="1" indent="-171450" algn="l" defTabSz="800100">
            <a:lnSpc>
              <a:spcPct val="90000"/>
            </a:lnSpc>
            <a:spcBef>
              <a:spcPct val="0"/>
            </a:spcBef>
            <a:spcAft>
              <a:spcPct val="15000"/>
            </a:spcAft>
            <a:buChar char="•"/>
          </a:pPr>
          <a:r>
            <a:rPr lang="en-US" sz="1800" kern="1200" dirty="0"/>
            <a:t>Amnesia, fugue, depersonalization, de-realization, identity confusion and identity alteration </a:t>
          </a:r>
        </a:p>
        <a:p>
          <a:pPr marL="171450" lvl="1" indent="-171450" algn="l" defTabSz="800100">
            <a:lnSpc>
              <a:spcPct val="90000"/>
            </a:lnSpc>
            <a:spcBef>
              <a:spcPct val="0"/>
            </a:spcBef>
            <a:spcAft>
              <a:spcPct val="15000"/>
            </a:spcAft>
            <a:buChar char="•"/>
          </a:pPr>
          <a:r>
            <a:rPr lang="en-US" sz="1800" kern="1200" dirty="0"/>
            <a:t>Spontaneous  age regressions </a:t>
          </a:r>
        </a:p>
        <a:p>
          <a:pPr marL="171450" lvl="1" indent="-171450" algn="l" defTabSz="800100">
            <a:lnSpc>
              <a:spcPct val="90000"/>
            </a:lnSpc>
            <a:spcBef>
              <a:spcPct val="0"/>
            </a:spcBef>
            <a:spcAft>
              <a:spcPct val="15000"/>
            </a:spcAft>
            <a:buChar char="•"/>
          </a:pPr>
          <a:r>
            <a:rPr lang="en-US" sz="1800" kern="1200" dirty="0"/>
            <a:t>Autohypnotic experiences (hearing voices)</a:t>
          </a:r>
        </a:p>
        <a:p>
          <a:pPr marL="171450" lvl="1" indent="-171450" algn="l" defTabSz="800100">
            <a:lnSpc>
              <a:spcPct val="90000"/>
            </a:lnSpc>
            <a:spcBef>
              <a:spcPct val="0"/>
            </a:spcBef>
            <a:spcAft>
              <a:spcPct val="15000"/>
            </a:spcAft>
            <a:buChar char="•"/>
          </a:pPr>
          <a:r>
            <a:rPr lang="en-US" sz="1800" kern="1200" dirty="0"/>
            <a:t>Passive influence symptoms such as “made” thoughts, emotions or behaviors, and somatoform dissociative symptoms such as bodily sensations related to strong emotions and past traumas </a:t>
          </a:r>
        </a:p>
      </dsp:txBody>
      <dsp:txXfrm>
        <a:off x="8215" y="0"/>
        <a:ext cx="5322749" cy="4080974"/>
      </dsp:txXfrm>
    </dsp:sp>
    <dsp:sp modelId="{B7770BC2-88B8-4511-B64E-9AA882AEB1F0}">
      <dsp:nvSpPr>
        <dsp:cNvPr id="0" name=""/>
        <dsp:cNvSpPr/>
      </dsp:nvSpPr>
      <dsp:spPr>
        <a:xfrm>
          <a:off x="4674512" y="0"/>
          <a:ext cx="5832871" cy="4080974"/>
        </a:xfrm>
        <a:prstGeom prst="chevron">
          <a:avLst>
            <a:gd name="adj" fmla="val 25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71" tIns="58420" rIns="205771" bIns="58420" numCol="1" spcCol="1270" anchor="t" anchorCtr="0">
          <a:noAutofit/>
        </a:bodyPr>
        <a:lstStyle/>
        <a:p>
          <a:pPr marL="0" lvl="0" indent="0" algn="l" defTabSz="1022350">
            <a:lnSpc>
              <a:spcPct val="90000"/>
            </a:lnSpc>
            <a:spcBef>
              <a:spcPct val="0"/>
            </a:spcBef>
            <a:spcAft>
              <a:spcPct val="35000"/>
            </a:spcAft>
            <a:buNone/>
          </a:pPr>
          <a:r>
            <a:rPr lang="en-US" sz="2300" kern="1200"/>
            <a:t>ALSO awareness of behavioral manifestations of dissociation;</a:t>
          </a:r>
        </a:p>
        <a:p>
          <a:pPr marL="171450" lvl="1" indent="-171450" algn="l" defTabSz="800100">
            <a:lnSpc>
              <a:spcPct val="90000"/>
            </a:lnSpc>
            <a:spcBef>
              <a:spcPct val="0"/>
            </a:spcBef>
            <a:spcAft>
              <a:spcPct val="15000"/>
            </a:spcAft>
            <a:buChar char="•"/>
          </a:pPr>
          <a:r>
            <a:rPr lang="en-US" sz="1800" kern="1200"/>
            <a:t>Posture</a:t>
          </a:r>
        </a:p>
        <a:p>
          <a:pPr marL="171450" lvl="1" indent="-171450" algn="l" defTabSz="800100">
            <a:lnSpc>
              <a:spcPct val="90000"/>
            </a:lnSpc>
            <a:spcBef>
              <a:spcPct val="0"/>
            </a:spcBef>
            <a:spcAft>
              <a:spcPct val="15000"/>
            </a:spcAft>
            <a:buChar char="•"/>
          </a:pPr>
          <a:r>
            <a:rPr lang="en-US" sz="1800" kern="1200"/>
            <a:t>Presentation of self</a:t>
          </a:r>
        </a:p>
        <a:p>
          <a:pPr marL="171450" lvl="1" indent="-171450" algn="l" defTabSz="800100">
            <a:lnSpc>
              <a:spcPct val="90000"/>
            </a:lnSpc>
            <a:spcBef>
              <a:spcPct val="0"/>
            </a:spcBef>
            <a:spcAft>
              <a:spcPct val="15000"/>
            </a:spcAft>
            <a:buChar char="•"/>
          </a:pPr>
          <a:r>
            <a:rPr lang="en-US" sz="1800" kern="1200"/>
            <a:t>Dress</a:t>
          </a:r>
        </a:p>
        <a:p>
          <a:pPr marL="171450" lvl="1" indent="-171450" algn="l" defTabSz="800100">
            <a:lnSpc>
              <a:spcPct val="90000"/>
            </a:lnSpc>
            <a:spcBef>
              <a:spcPct val="0"/>
            </a:spcBef>
            <a:spcAft>
              <a:spcPct val="15000"/>
            </a:spcAft>
            <a:buChar char="•"/>
          </a:pPr>
          <a:r>
            <a:rPr lang="en-US" sz="1800" kern="1200" dirty="0"/>
            <a:t>Fixed eye gaze, eye fluttering</a:t>
          </a:r>
        </a:p>
        <a:p>
          <a:pPr marL="171450" lvl="1" indent="-171450" algn="l" defTabSz="800100">
            <a:lnSpc>
              <a:spcPct val="90000"/>
            </a:lnSpc>
            <a:spcBef>
              <a:spcPct val="0"/>
            </a:spcBef>
            <a:spcAft>
              <a:spcPct val="15000"/>
            </a:spcAft>
            <a:buChar char="•"/>
          </a:pPr>
          <a:r>
            <a:rPr lang="en-US" sz="1800" kern="1200"/>
            <a:t>Fluctuations  in style of speech</a:t>
          </a:r>
        </a:p>
        <a:p>
          <a:pPr marL="171450" lvl="1" indent="-171450" algn="l" defTabSz="800100">
            <a:lnSpc>
              <a:spcPct val="90000"/>
            </a:lnSpc>
            <a:spcBef>
              <a:spcPct val="0"/>
            </a:spcBef>
            <a:spcAft>
              <a:spcPct val="15000"/>
            </a:spcAft>
            <a:buChar char="•"/>
          </a:pPr>
          <a:r>
            <a:rPr lang="en-US" sz="1800" kern="1200"/>
            <a:t>Interpersonal relatedness</a:t>
          </a:r>
        </a:p>
        <a:p>
          <a:pPr marL="171450" lvl="1" indent="-171450" algn="l" defTabSz="800100">
            <a:lnSpc>
              <a:spcPct val="90000"/>
            </a:lnSpc>
            <a:spcBef>
              <a:spcPct val="0"/>
            </a:spcBef>
            <a:spcAft>
              <a:spcPct val="15000"/>
            </a:spcAft>
            <a:buChar char="•"/>
          </a:pPr>
          <a:r>
            <a:rPr lang="en-US" sz="1800" kern="1200"/>
            <a:t>Skills level </a:t>
          </a:r>
        </a:p>
        <a:p>
          <a:pPr marL="171450" lvl="1" indent="-171450" algn="l" defTabSz="800100">
            <a:lnSpc>
              <a:spcPct val="90000"/>
            </a:lnSpc>
            <a:spcBef>
              <a:spcPct val="0"/>
            </a:spcBef>
            <a:spcAft>
              <a:spcPct val="15000"/>
            </a:spcAft>
            <a:buChar char="•"/>
          </a:pPr>
          <a:r>
            <a:rPr lang="en-US" sz="1800" kern="1200"/>
            <a:t>Sophistication of cognition</a:t>
          </a:r>
        </a:p>
      </dsp:txBody>
      <dsp:txXfrm>
        <a:off x="5694756" y="0"/>
        <a:ext cx="3792384" cy="408097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6480D-38A8-4B80-8602-770AF30C8920}">
      <dsp:nvSpPr>
        <dsp:cNvPr id="0" name=""/>
        <dsp:cNvSpPr/>
      </dsp:nvSpPr>
      <dsp:spPr>
        <a:xfrm>
          <a:off x="4979" y="754126"/>
          <a:ext cx="1835608" cy="25727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622300">
            <a:lnSpc>
              <a:spcPct val="90000"/>
            </a:lnSpc>
            <a:spcBef>
              <a:spcPct val="0"/>
            </a:spcBef>
            <a:spcAft>
              <a:spcPct val="35000"/>
            </a:spcAft>
            <a:buNone/>
          </a:pPr>
          <a:r>
            <a:rPr lang="en-US" sz="1400" kern="1200" dirty="0"/>
            <a:t>Self Report Screening Test  - includes normal dissociative experiences</a:t>
          </a:r>
        </a:p>
      </dsp:txBody>
      <dsp:txXfrm>
        <a:off x="4979" y="754126"/>
        <a:ext cx="1835608" cy="2572720"/>
      </dsp:txXfrm>
    </dsp:sp>
    <dsp:sp modelId="{2DC48759-10BA-4D4E-8DEE-D69C7FF9B1B4}">
      <dsp:nvSpPr>
        <dsp:cNvPr id="0" name=""/>
        <dsp:cNvSpPr/>
      </dsp:nvSpPr>
      <dsp:spPr>
        <a:xfrm>
          <a:off x="1868867" y="1918987"/>
          <a:ext cx="275341" cy="243000"/>
        </a:xfrm>
        <a:prstGeom prst="rightArrow">
          <a:avLst>
            <a:gd name="adj1" fmla="val 50000"/>
            <a:gd name="adj2" fmla="val 50000"/>
          </a:avLst>
        </a:prstGeom>
        <a:solidFill>
          <a:schemeClr val="accent2">
            <a:hueOff val="-181920"/>
            <a:satOff val="-10491"/>
            <a:lumOff val="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34FCEF-4536-4709-BC5C-836C3A6ACB4B}">
      <dsp:nvSpPr>
        <dsp:cNvPr id="0" name=""/>
        <dsp:cNvSpPr/>
      </dsp:nvSpPr>
      <dsp:spPr>
        <a:xfrm>
          <a:off x="2172487" y="754126"/>
          <a:ext cx="1835608" cy="2572720"/>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622300">
            <a:lnSpc>
              <a:spcPct val="90000"/>
            </a:lnSpc>
            <a:spcBef>
              <a:spcPct val="0"/>
            </a:spcBef>
            <a:spcAft>
              <a:spcPct val="35000"/>
            </a:spcAft>
            <a:buNone/>
          </a:pPr>
          <a:r>
            <a:rPr lang="en-NZ" sz="1400" kern="1200" dirty="0"/>
            <a:t>DES Taxon = 8 questions most closely associated with a taxon (class) of individuals who demonstrate “pathological dissociation”</a:t>
          </a:r>
        </a:p>
        <a:p>
          <a:pPr marL="0" lvl="0" indent="0" algn="l" defTabSz="622300">
            <a:lnSpc>
              <a:spcPct val="90000"/>
            </a:lnSpc>
            <a:spcBef>
              <a:spcPct val="0"/>
            </a:spcBef>
            <a:spcAft>
              <a:spcPct val="35000"/>
            </a:spcAft>
            <a:buNone/>
          </a:pPr>
          <a:r>
            <a:rPr lang="en-NZ" sz="1400" b="1" kern="1200" dirty="0"/>
            <a:t>Key items to assess </a:t>
          </a:r>
          <a:r>
            <a:rPr lang="en-NZ" sz="1400" kern="1200" dirty="0"/>
            <a:t>3, 5, 7, 8, 12, 13, 22, 27</a:t>
          </a:r>
        </a:p>
      </dsp:txBody>
      <dsp:txXfrm>
        <a:off x="2172487" y="754126"/>
        <a:ext cx="1835608" cy="2572720"/>
      </dsp:txXfrm>
    </dsp:sp>
    <dsp:sp modelId="{167DF566-4356-48DC-9CF9-9B0EDFF1DCFE}">
      <dsp:nvSpPr>
        <dsp:cNvPr id="0" name=""/>
        <dsp:cNvSpPr/>
      </dsp:nvSpPr>
      <dsp:spPr>
        <a:xfrm>
          <a:off x="4036375" y="1918987"/>
          <a:ext cx="275341" cy="243000"/>
        </a:xfrm>
        <a:prstGeom prst="rightArrow">
          <a:avLst>
            <a:gd name="adj1" fmla="val 50000"/>
            <a:gd name="adj2" fmla="val 50000"/>
          </a:avLst>
        </a:prstGeom>
        <a:solidFill>
          <a:schemeClr val="accent2">
            <a:hueOff val="-545761"/>
            <a:satOff val="-31473"/>
            <a:lumOff val="3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F9C3C3-AF16-41CC-98F1-F7081C80C0FC}">
      <dsp:nvSpPr>
        <dsp:cNvPr id="0" name=""/>
        <dsp:cNvSpPr/>
      </dsp:nvSpPr>
      <dsp:spPr>
        <a:xfrm>
          <a:off x="4339996" y="784870"/>
          <a:ext cx="1835608" cy="2572720"/>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622300">
            <a:lnSpc>
              <a:spcPct val="90000"/>
            </a:lnSpc>
            <a:spcBef>
              <a:spcPct val="0"/>
            </a:spcBef>
            <a:spcAft>
              <a:spcPct val="35000"/>
            </a:spcAft>
            <a:buNone/>
          </a:pPr>
          <a:r>
            <a:rPr lang="en-NZ" sz="1400" kern="1200" dirty="0"/>
            <a:t>Not diagnostic. </a:t>
          </a:r>
        </a:p>
      </dsp:txBody>
      <dsp:txXfrm>
        <a:off x="4339996" y="784870"/>
        <a:ext cx="1835608" cy="2572720"/>
      </dsp:txXfrm>
    </dsp:sp>
    <dsp:sp modelId="{FE5E5C3C-2589-4180-9AEB-8D0B08E58D3D}">
      <dsp:nvSpPr>
        <dsp:cNvPr id="0" name=""/>
        <dsp:cNvSpPr/>
      </dsp:nvSpPr>
      <dsp:spPr>
        <a:xfrm>
          <a:off x="6203883" y="1918987"/>
          <a:ext cx="275341" cy="243000"/>
        </a:xfrm>
        <a:prstGeom prst="rightArrow">
          <a:avLst>
            <a:gd name="adj1" fmla="val 50000"/>
            <a:gd name="adj2" fmla="val 50000"/>
          </a:avLst>
        </a:prstGeom>
        <a:solidFill>
          <a:schemeClr val="accent2">
            <a:hueOff val="-909602"/>
            <a:satOff val="-52455"/>
            <a:lumOff val="5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222B8-1A55-4CE6-ABFF-A7B83D984C6E}">
      <dsp:nvSpPr>
        <dsp:cNvPr id="0" name=""/>
        <dsp:cNvSpPr/>
      </dsp:nvSpPr>
      <dsp:spPr>
        <a:xfrm>
          <a:off x="6489751" y="784381"/>
          <a:ext cx="1835608" cy="2572720"/>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en-US" sz="1400" b="1" kern="1200" dirty="0"/>
            <a:t>Subscales</a:t>
          </a:r>
        </a:p>
        <a:p>
          <a:pPr marL="0" lvl="0" indent="0" algn="l" defTabSz="622300">
            <a:lnSpc>
              <a:spcPct val="90000"/>
            </a:lnSpc>
            <a:spcBef>
              <a:spcPct val="0"/>
            </a:spcBef>
            <a:spcAft>
              <a:spcPct val="35000"/>
            </a:spcAft>
            <a:buNone/>
          </a:pPr>
          <a:r>
            <a:rPr lang="en-US" sz="1400" kern="1200" dirty="0"/>
            <a:t>Absorption</a:t>
          </a:r>
        </a:p>
        <a:p>
          <a:pPr marL="0" lvl="0" indent="0" algn="l" defTabSz="622300">
            <a:lnSpc>
              <a:spcPct val="90000"/>
            </a:lnSpc>
            <a:spcBef>
              <a:spcPct val="0"/>
            </a:spcBef>
            <a:spcAft>
              <a:spcPct val="35000"/>
            </a:spcAft>
            <a:buNone/>
          </a:pPr>
          <a:r>
            <a:rPr lang="en-US" sz="1400" kern="1200" dirty="0"/>
            <a:t>Depersonalization</a:t>
          </a:r>
        </a:p>
        <a:p>
          <a:pPr marL="0" lvl="0" indent="0" algn="l" defTabSz="622300">
            <a:lnSpc>
              <a:spcPct val="90000"/>
            </a:lnSpc>
            <a:spcBef>
              <a:spcPct val="0"/>
            </a:spcBef>
            <a:spcAft>
              <a:spcPct val="35000"/>
            </a:spcAft>
            <a:buNone/>
          </a:pPr>
          <a:r>
            <a:rPr lang="en-US" sz="1400" kern="1200" dirty="0"/>
            <a:t>/</a:t>
          </a:r>
          <a:r>
            <a:rPr lang="en-US" sz="1400" kern="1200" dirty="0" err="1"/>
            <a:t>Derealization</a:t>
          </a:r>
          <a:endParaRPr lang="en-US" sz="1400" kern="1200" dirty="0"/>
        </a:p>
        <a:p>
          <a:pPr marL="0" lvl="0" indent="0" algn="l" defTabSz="622300">
            <a:lnSpc>
              <a:spcPct val="90000"/>
            </a:lnSpc>
            <a:spcBef>
              <a:spcPct val="0"/>
            </a:spcBef>
            <a:spcAft>
              <a:spcPct val="35000"/>
            </a:spcAft>
            <a:buNone/>
          </a:pPr>
          <a:r>
            <a:rPr lang="en-US" sz="1400" kern="1200" dirty="0"/>
            <a:t>Amnesia</a:t>
          </a:r>
        </a:p>
      </dsp:txBody>
      <dsp:txXfrm>
        <a:off x="6489751" y="784381"/>
        <a:ext cx="1835608" cy="2572720"/>
      </dsp:txXfrm>
    </dsp:sp>
    <dsp:sp modelId="{65177935-3C0D-462E-8E37-B80981711AC1}">
      <dsp:nvSpPr>
        <dsp:cNvPr id="0" name=""/>
        <dsp:cNvSpPr/>
      </dsp:nvSpPr>
      <dsp:spPr>
        <a:xfrm>
          <a:off x="8371391" y="1918987"/>
          <a:ext cx="275341" cy="243000"/>
        </a:xfrm>
        <a:prstGeom prst="rightArrow">
          <a:avLst>
            <a:gd name="adj1" fmla="val 50000"/>
            <a:gd name="adj2" fmla="val 50000"/>
          </a:avLst>
        </a:prstGeom>
        <a:solidFill>
          <a:schemeClr val="accent2">
            <a:hueOff val="-1273443"/>
            <a:satOff val="-73437"/>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32382E-1531-456D-A3EC-0084D9F8126F}">
      <dsp:nvSpPr>
        <dsp:cNvPr id="0" name=""/>
        <dsp:cNvSpPr/>
      </dsp:nvSpPr>
      <dsp:spPr>
        <a:xfrm>
          <a:off x="8675011" y="754126"/>
          <a:ext cx="1835608" cy="2572720"/>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622300">
            <a:lnSpc>
              <a:spcPct val="90000"/>
            </a:lnSpc>
            <a:spcBef>
              <a:spcPct val="0"/>
            </a:spcBef>
            <a:spcAft>
              <a:spcPct val="35000"/>
            </a:spcAft>
            <a:buNone/>
          </a:pPr>
          <a:r>
            <a:rPr lang="en-US" sz="1400" kern="1200" dirty="0"/>
            <a:t>Does not assess the full range of  pathological dissociation </a:t>
          </a:r>
        </a:p>
      </dsp:txBody>
      <dsp:txXfrm>
        <a:off x="8675011" y="754126"/>
        <a:ext cx="1835608" cy="25727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D1F1A-FE08-4772-AD9A-5B0439436425}">
      <dsp:nvSpPr>
        <dsp:cNvPr id="0" name=""/>
        <dsp:cNvSpPr/>
      </dsp:nvSpPr>
      <dsp:spPr>
        <a:xfrm>
          <a:off x="4979" y="311147"/>
          <a:ext cx="1835608" cy="345867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en-US" sz="1400" kern="1200" dirty="0"/>
            <a:t>    </a:t>
          </a:r>
          <a:r>
            <a:rPr lang="en-US" sz="2000" kern="1200" dirty="0"/>
            <a:t>DSM 5 Diagnoses; Somatization Disorder</a:t>
          </a:r>
        </a:p>
        <a:p>
          <a:pPr marL="0" lvl="0" indent="0" algn="ctr" defTabSz="622300">
            <a:lnSpc>
              <a:spcPct val="90000"/>
            </a:lnSpc>
            <a:spcBef>
              <a:spcPct val="0"/>
            </a:spcBef>
            <a:spcAft>
              <a:spcPct val="35000"/>
            </a:spcAft>
            <a:buNone/>
          </a:pPr>
          <a:r>
            <a:rPr lang="en-US" sz="2000" kern="1200" dirty="0"/>
            <a:t>BPD</a:t>
          </a:r>
        </a:p>
        <a:p>
          <a:pPr marL="0" lvl="0" indent="0" algn="ctr" defTabSz="622300">
            <a:lnSpc>
              <a:spcPct val="90000"/>
            </a:lnSpc>
            <a:spcBef>
              <a:spcPct val="0"/>
            </a:spcBef>
            <a:spcAft>
              <a:spcPct val="35000"/>
            </a:spcAft>
            <a:buNone/>
          </a:pPr>
          <a:r>
            <a:rPr lang="en-US" sz="2000" kern="1200" dirty="0"/>
            <a:t>MDD</a:t>
          </a:r>
        </a:p>
        <a:p>
          <a:pPr marL="0" lvl="0" indent="0" algn="ctr" defTabSz="622300">
            <a:lnSpc>
              <a:spcPct val="90000"/>
            </a:lnSpc>
            <a:spcBef>
              <a:spcPct val="0"/>
            </a:spcBef>
            <a:spcAft>
              <a:spcPct val="35000"/>
            </a:spcAft>
            <a:buNone/>
          </a:pPr>
          <a:r>
            <a:rPr lang="en-US" sz="2000" kern="1200" dirty="0"/>
            <a:t>+ All dissociative disorders</a:t>
          </a:r>
        </a:p>
        <a:p>
          <a:pPr marL="0" lvl="0" indent="0" algn="ctr" defTabSz="622300">
            <a:lnSpc>
              <a:spcPct val="90000"/>
            </a:lnSpc>
            <a:spcBef>
              <a:spcPct val="0"/>
            </a:spcBef>
            <a:spcAft>
              <a:spcPct val="35000"/>
            </a:spcAft>
            <a:buNone/>
          </a:pPr>
          <a:endParaRPr lang="en-US" sz="1400" kern="1200" dirty="0"/>
        </a:p>
      </dsp:txBody>
      <dsp:txXfrm>
        <a:off x="4979" y="311147"/>
        <a:ext cx="1835608" cy="3458679"/>
      </dsp:txXfrm>
    </dsp:sp>
    <dsp:sp modelId="{EEB0E73F-DFC7-4C60-B6F7-D0434EF44D6D}">
      <dsp:nvSpPr>
        <dsp:cNvPr id="0" name=""/>
        <dsp:cNvSpPr/>
      </dsp:nvSpPr>
      <dsp:spPr>
        <a:xfrm>
          <a:off x="1868867" y="1918987"/>
          <a:ext cx="275341" cy="243000"/>
        </a:xfrm>
        <a:prstGeom prst="rightArrow">
          <a:avLst>
            <a:gd name="adj1" fmla="val 50000"/>
            <a:gd name="adj2" fmla="val 50000"/>
          </a:avLst>
        </a:prstGeom>
        <a:solidFill>
          <a:schemeClr val="accent2">
            <a:hueOff val="-181920"/>
            <a:satOff val="-10491"/>
            <a:lumOff val="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3FB63A-EB9C-4CD9-87F7-E36270A292BE}">
      <dsp:nvSpPr>
        <dsp:cNvPr id="0" name=""/>
        <dsp:cNvSpPr/>
      </dsp:nvSpPr>
      <dsp:spPr>
        <a:xfrm>
          <a:off x="2172487" y="311147"/>
          <a:ext cx="1835608" cy="3458679"/>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NZ" sz="2000" kern="1200" dirty="0"/>
            <a:t>Involves  some observation from a clinician</a:t>
          </a:r>
        </a:p>
      </dsp:txBody>
      <dsp:txXfrm>
        <a:off x="2172487" y="311147"/>
        <a:ext cx="1835608" cy="3458679"/>
      </dsp:txXfrm>
    </dsp:sp>
    <dsp:sp modelId="{536A1149-D78E-4652-85A7-D0B91A98190F}">
      <dsp:nvSpPr>
        <dsp:cNvPr id="0" name=""/>
        <dsp:cNvSpPr/>
      </dsp:nvSpPr>
      <dsp:spPr>
        <a:xfrm>
          <a:off x="4036375" y="1918987"/>
          <a:ext cx="275341" cy="243000"/>
        </a:xfrm>
        <a:prstGeom prst="rightArrow">
          <a:avLst>
            <a:gd name="adj1" fmla="val 50000"/>
            <a:gd name="adj2" fmla="val 50000"/>
          </a:avLst>
        </a:prstGeom>
        <a:solidFill>
          <a:schemeClr val="accent2">
            <a:hueOff val="-545761"/>
            <a:satOff val="-31473"/>
            <a:lumOff val="3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4137B5-BF6C-4893-8E87-688E3C4E2B89}">
      <dsp:nvSpPr>
        <dsp:cNvPr id="0" name=""/>
        <dsp:cNvSpPr/>
      </dsp:nvSpPr>
      <dsp:spPr>
        <a:xfrm>
          <a:off x="4339995" y="311147"/>
          <a:ext cx="1835608" cy="3458679"/>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US" sz="2000" kern="1200" dirty="0"/>
            <a:t>Free – Download from Ross Institute </a:t>
          </a:r>
        </a:p>
      </dsp:txBody>
      <dsp:txXfrm>
        <a:off x="4339995" y="311147"/>
        <a:ext cx="1835608" cy="3458679"/>
      </dsp:txXfrm>
    </dsp:sp>
    <dsp:sp modelId="{0539DD83-8ECC-48A8-BE98-E042911DFF37}">
      <dsp:nvSpPr>
        <dsp:cNvPr id="0" name=""/>
        <dsp:cNvSpPr/>
      </dsp:nvSpPr>
      <dsp:spPr>
        <a:xfrm>
          <a:off x="6203883" y="1918987"/>
          <a:ext cx="275341" cy="243000"/>
        </a:xfrm>
        <a:prstGeom prst="rightArrow">
          <a:avLst>
            <a:gd name="adj1" fmla="val 50000"/>
            <a:gd name="adj2" fmla="val 50000"/>
          </a:avLst>
        </a:prstGeom>
        <a:solidFill>
          <a:schemeClr val="accent2">
            <a:hueOff val="-909602"/>
            <a:satOff val="-52455"/>
            <a:lumOff val="5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F74D88-10C7-47C9-8C34-2614414C46A1}">
      <dsp:nvSpPr>
        <dsp:cNvPr id="0" name=""/>
        <dsp:cNvSpPr/>
      </dsp:nvSpPr>
      <dsp:spPr>
        <a:xfrm>
          <a:off x="6507503" y="311147"/>
          <a:ext cx="1835608" cy="3458679"/>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NZ" sz="2000" kern="1200" dirty="0"/>
            <a:t>No special training is needed </a:t>
          </a:r>
          <a:endParaRPr lang="en-US" sz="2000" kern="1200" dirty="0"/>
        </a:p>
      </dsp:txBody>
      <dsp:txXfrm>
        <a:off x="6507503" y="311147"/>
        <a:ext cx="1835608" cy="3458679"/>
      </dsp:txXfrm>
    </dsp:sp>
    <dsp:sp modelId="{768914DB-FAB4-4E94-8C91-6F0CFFBDD01B}">
      <dsp:nvSpPr>
        <dsp:cNvPr id="0" name=""/>
        <dsp:cNvSpPr/>
      </dsp:nvSpPr>
      <dsp:spPr>
        <a:xfrm>
          <a:off x="8371391" y="1918987"/>
          <a:ext cx="275341" cy="243000"/>
        </a:xfrm>
        <a:prstGeom prst="rightArrow">
          <a:avLst>
            <a:gd name="adj1" fmla="val 50000"/>
            <a:gd name="adj2" fmla="val 50000"/>
          </a:avLst>
        </a:prstGeom>
        <a:solidFill>
          <a:schemeClr val="accent2">
            <a:hueOff val="-1273443"/>
            <a:satOff val="-73437"/>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B52F04-B1CF-415A-8582-4CCE5C4EDC4F}">
      <dsp:nvSpPr>
        <dsp:cNvPr id="0" name=""/>
        <dsp:cNvSpPr/>
      </dsp:nvSpPr>
      <dsp:spPr>
        <a:xfrm>
          <a:off x="8603926" y="305301"/>
          <a:ext cx="1835608" cy="345867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NZ" sz="2000" kern="1200" dirty="0"/>
            <a:t>Measures physical symptoms common in people with Dissociative Disorders</a:t>
          </a:r>
        </a:p>
      </dsp:txBody>
      <dsp:txXfrm>
        <a:off x="8603926" y="305301"/>
        <a:ext cx="1835608" cy="345867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D1F1A-FE08-4772-AD9A-5B0439436425}">
      <dsp:nvSpPr>
        <dsp:cNvPr id="0" name=""/>
        <dsp:cNvSpPr/>
      </dsp:nvSpPr>
      <dsp:spPr>
        <a:xfrm>
          <a:off x="4193" y="752908"/>
          <a:ext cx="2313123" cy="257515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066800">
            <a:lnSpc>
              <a:spcPct val="90000"/>
            </a:lnSpc>
            <a:spcBef>
              <a:spcPct val="0"/>
            </a:spcBef>
            <a:spcAft>
              <a:spcPct val="35000"/>
            </a:spcAft>
            <a:buNone/>
          </a:pPr>
          <a:r>
            <a:rPr lang="en-US" sz="2400" kern="1200" dirty="0"/>
            <a:t>   Office mental status exam for assessing dissociate symptoms</a:t>
          </a:r>
        </a:p>
      </dsp:txBody>
      <dsp:txXfrm>
        <a:off x="4193" y="752908"/>
        <a:ext cx="2313123" cy="2575157"/>
      </dsp:txXfrm>
    </dsp:sp>
    <dsp:sp modelId="{EEB0E73F-DFC7-4C60-B6F7-D0434EF44D6D}">
      <dsp:nvSpPr>
        <dsp:cNvPr id="0" name=""/>
        <dsp:cNvSpPr/>
      </dsp:nvSpPr>
      <dsp:spPr>
        <a:xfrm>
          <a:off x="2352952" y="1918987"/>
          <a:ext cx="346968" cy="243000"/>
        </a:xfrm>
        <a:prstGeom prst="rightArrow">
          <a:avLst>
            <a:gd name="adj1" fmla="val 50000"/>
            <a:gd name="adj2" fmla="val 50000"/>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3FB63A-EB9C-4CD9-87F7-E36270A292BE}">
      <dsp:nvSpPr>
        <dsp:cNvPr id="0" name=""/>
        <dsp:cNvSpPr/>
      </dsp:nvSpPr>
      <dsp:spPr>
        <a:xfrm>
          <a:off x="2735556" y="752908"/>
          <a:ext cx="2313123" cy="2575157"/>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NZ" sz="2000" kern="1200" dirty="0"/>
            <a:t>Reviews</a:t>
          </a:r>
          <a:r>
            <a:rPr lang="en-NZ" sz="2000" kern="1200" baseline="0" dirty="0"/>
            <a:t> a wide range of dissociative, affective , somatic &amp; traumatic symptoms</a:t>
          </a:r>
          <a:endParaRPr lang="en-NZ" sz="2000" kern="1200" dirty="0"/>
        </a:p>
      </dsp:txBody>
      <dsp:txXfrm>
        <a:off x="2735556" y="752908"/>
        <a:ext cx="2313123" cy="2575157"/>
      </dsp:txXfrm>
    </dsp:sp>
    <dsp:sp modelId="{536A1149-D78E-4652-85A7-D0B91A98190F}">
      <dsp:nvSpPr>
        <dsp:cNvPr id="0" name=""/>
        <dsp:cNvSpPr/>
      </dsp:nvSpPr>
      <dsp:spPr>
        <a:xfrm>
          <a:off x="5084315" y="1918987"/>
          <a:ext cx="346968" cy="243000"/>
        </a:xfrm>
        <a:prstGeom prst="rightArrow">
          <a:avLst>
            <a:gd name="adj1" fmla="val 50000"/>
            <a:gd name="adj2" fmla="val 5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4137B5-BF6C-4893-8E87-688E3C4E2B89}">
      <dsp:nvSpPr>
        <dsp:cNvPr id="0" name=""/>
        <dsp:cNvSpPr/>
      </dsp:nvSpPr>
      <dsp:spPr>
        <a:xfrm>
          <a:off x="5466919" y="752908"/>
          <a:ext cx="2313123" cy="2575157"/>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US" sz="2000" kern="1200" dirty="0"/>
            <a:t>Interviews</a:t>
          </a:r>
          <a:r>
            <a:rPr lang="en-US" sz="2000" kern="1200" baseline="0" dirty="0"/>
            <a:t> suggestive of dissociative symptoms to be supplemented by screening tool and structured interviews</a:t>
          </a:r>
          <a:endParaRPr lang="en-US" sz="2000" kern="1200" dirty="0"/>
        </a:p>
      </dsp:txBody>
      <dsp:txXfrm>
        <a:off x="5466919" y="752908"/>
        <a:ext cx="2313123" cy="2575157"/>
      </dsp:txXfrm>
    </dsp:sp>
    <dsp:sp modelId="{0539DD83-8ECC-48A8-BE98-E042911DFF37}">
      <dsp:nvSpPr>
        <dsp:cNvPr id="0" name=""/>
        <dsp:cNvSpPr/>
      </dsp:nvSpPr>
      <dsp:spPr>
        <a:xfrm>
          <a:off x="7815678" y="1918987"/>
          <a:ext cx="346968" cy="243000"/>
        </a:xfrm>
        <a:prstGeom prst="rightArrow">
          <a:avLst>
            <a:gd name="adj1" fmla="val 50000"/>
            <a:gd name="adj2" fmla="val 50000"/>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F74D88-10C7-47C9-8C34-2614414C46A1}">
      <dsp:nvSpPr>
        <dsp:cNvPr id="0" name=""/>
        <dsp:cNvSpPr/>
      </dsp:nvSpPr>
      <dsp:spPr>
        <a:xfrm>
          <a:off x="8198282" y="752908"/>
          <a:ext cx="2313123" cy="2575157"/>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066800">
            <a:lnSpc>
              <a:spcPct val="90000"/>
            </a:lnSpc>
            <a:spcBef>
              <a:spcPct val="0"/>
            </a:spcBef>
            <a:spcAft>
              <a:spcPct val="35000"/>
            </a:spcAft>
            <a:buNone/>
          </a:pPr>
          <a:r>
            <a:rPr lang="en-US" sz="2400" kern="1200" dirty="0"/>
            <a:t>Developed by </a:t>
          </a:r>
          <a:r>
            <a:rPr lang="en-US" sz="2400" kern="1200" dirty="0" err="1"/>
            <a:t>Loewenstein</a:t>
          </a:r>
          <a:r>
            <a:rPr lang="en-US" sz="2400" kern="1200" dirty="0"/>
            <a:t> </a:t>
          </a:r>
        </a:p>
      </dsp:txBody>
      <dsp:txXfrm>
        <a:off x="8198282" y="752908"/>
        <a:ext cx="2313123" cy="257515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D1F1A-FE08-4772-AD9A-5B0439436425}">
      <dsp:nvSpPr>
        <dsp:cNvPr id="0" name=""/>
        <dsp:cNvSpPr/>
      </dsp:nvSpPr>
      <dsp:spPr>
        <a:xfrm>
          <a:off x="758" y="68725"/>
          <a:ext cx="1889976" cy="416365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en-US" sz="1800" kern="1200" dirty="0"/>
            <a:t>Multiscale diagnostic instrument to comprehensively assess dissociative phenomena</a:t>
          </a:r>
        </a:p>
      </dsp:txBody>
      <dsp:txXfrm>
        <a:off x="758" y="68725"/>
        <a:ext cx="1889976" cy="4163657"/>
      </dsp:txXfrm>
    </dsp:sp>
    <dsp:sp modelId="{EEB0E73F-DFC7-4C60-B6F7-D0434EF44D6D}">
      <dsp:nvSpPr>
        <dsp:cNvPr id="0" name=""/>
        <dsp:cNvSpPr/>
      </dsp:nvSpPr>
      <dsp:spPr>
        <a:xfrm>
          <a:off x="1919053" y="2029054"/>
          <a:ext cx="283496" cy="243000"/>
        </a:xfrm>
        <a:prstGeom prst="rightArrow">
          <a:avLst>
            <a:gd name="adj1" fmla="val 50000"/>
            <a:gd name="adj2" fmla="val 50000"/>
          </a:avLst>
        </a:prstGeom>
        <a:solidFill>
          <a:schemeClr val="accent2">
            <a:hueOff val="-181920"/>
            <a:satOff val="-10491"/>
            <a:lumOff val="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3FB63A-EB9C-4CD9-87F7-E36270A292BE}">
      <dsp:nvSpPr>
        <dsp:cNvPr id="0" name=""/>
        <dsp:cNvSpPr/>
      </dsp:nvSpPr>
      <dsp:spPr>
        <a:xfrm>
          <a:off x="2230868" y="68725"/>
          <a:ext cx="1889976" cy="4163657"/>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en-US" sz="1800" kern="1200" dirty="0"/>
            <a:t>218 item self report</a:t>
          </a:r>
        </a:p>
        <a:p>
          <a:pPr marL="0" lvl="0" indent="0" algn="ctr" defTabSz="800100">
            <a:lnSpc>
              <a:spcPct val="90000"/>
            </a:lnSpc>
            <a:spcBef>
              <a:spcPct val="0"/>
            </a:spcBef>
            <a:spcAft>
              <a:spcPct val="35000"/>
            </a:spcAft>
            <a:buNone/>
          </a:pPr>
          <a:r>
            <a:rPr lang="en-US" sz="1800" kern="1200" dirty="0"/>
            <a:t>Measures 23 Disasociative </a:t>
          </a:r>
          <a:r>
            <a:rPr lang="en-US" sz="1800" kern="1200" dirty="0" err="1"/>
            <a:t>Sx</a:t>
          </a:r>
          <a:endParaRPr lang="en-US" sz="1800" kern="1200" dirty="0"/>
        </a:p>
        <a:p>
          <a:pPr marL="0" lvl="0" indent="0" algn="ctr" defTabSz="800100">
            <a:lnSpc>
              <a:spcPct val="90000"/>
            </a:lnSpc>
            <a:spcBef>
              <a:spcPct val="0"/>
            </a:spcBef>
            <a:spcAft>
              <a:spcPct val="35000"/>
            </a:spcAft>
            <a:buNone/>
          </a:pPr>
          <a:r>
            <a:rPr lang="en-US" sz="1800" kern="1200" dirty="0"/>
            <a:t>30 – 90 minutes to complete</a:t>
          </a:r>
        </a:p>
      </dsp:txBody>
      <dsp:txXfrm>
        <a:off x="2230868" y="68725"/>
        <a:ext cx="1889976" cy="4163657"/>
      </dsp:txXfrm>
    </dsp:sp>
    <dsp:sp modelId="{536A1149-D78E-4652-85A7-D0B91A98190F}">
      <dsp:nvSpPr>
        <dsp:cNvPr id="0" name=""/>
        <dsp:cNvSpPr/>
      </dsp:nvSpPr>
      <dsp:spPr>
        <a:xfrm>
          <a:off x="4149163" y="2029054"/>
          <a:ext cx="283496" cy="243000"/>
        </a:xfrm>
        <a:prstGeom prst="rightArrow">
          <a:avLst>
            <a:gd name="adj1" fmla="val 50000"/>
            <a:gd name="adj2" fmla="val 50000"/>
          </a:avLst>
        </a:prstGeom>
        <a:solidFill>
          <a:schemeClr val="accent2">
            <a:hueOff val="-545761"/>
            <a:satOff val="-31473"/>
            <a:lumOff val="3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4137B5-BF6C-4893-8E87-688E3C4E2B89}">
      <dsp:nvSpPr>
        <dsp:cNvPr id="0" name=""/>
        <dsp:cNvSpPr/>
      </dsp:nvSpPr>
      <dsp:spPr>
        <a:xfrm>
          <a:off x="8782088" y="137450"/>
          <a:ext cx="1889976" cy="4163657"/>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en-US" sz="1800" kern="1200" dirty="0"/>
            <a:t>Presence/ Absence of 23 Dissociative symptoms</a:t>
          </a:r>
        </a:p>
        <a:p>
          <a:pPr marL="0" lvl="0" indent="0" algn="ctr" defTabSz="800100">
            <a:lnSpc>
              <a:spcPct val="90000"/>
            </a:lnSpc>
            <a:spcBef>
              <a:spcPct val="0"/>
            </a:spcBef>
            <a:spcAft>
              <a:spcPct val="35000"/>
            </a:spcAft>
            <a:buNone/>
          </a:pPr>
          <a:r>
            <a:rPr lang="en-US" sz="1800" kern="1200" dirty="0"/>
            <a:t>Score of 100 = presence of </a:t>
          </a:r>
          <a:r>
            <a:rPr lang="en-US" sz="1800" kern="1200" dirty="0" err="1"/>
            <a:t>sx</a:t>
          </a:r>
          <a:endParaRPr lang="en-US" sz="1800" kern="1200" dirty="0"/>
        </a:p>
      </dsp:txBody>
      <dsp:txXfrm>
        <a:off x="8782088" y="137450"/>
        <a:ext cx="1889976" cy="4163657"/>
      </dsp:txXfrm>
    </dsp:sp>
    <dsp:sp modelId="{0539DD83-8ECC-48A8-BE98-E042911DFF37}">
      <dsp:nvSpPr>
        <dsp:cNvPr id="0" name=""/>
        <dsp:cNvSpPr/>
      </dsp:nvSpPr>
      <dsp:spPr>
        <a:xfrm>
          <a:off x="6379273" y="2029054"/>
          <a:ext cx="283496" cy="243000"/>
        </a:xfrm>
        <a:prstGeom prst="rightArrow">
          <a:avLst>
            <a:gd name="adj1" fmla="val 50000"/>
            <a:gd name="adj2" fmla="val 50000"/>
          </a:avLst>
        </a:prstGeom>
        <a:solidFill>
          <a:schemeClr val="accent2">
            <a:hueOff val="-909602"/>
            <a:satOff val="-52455"/>
            <a:lumOff val="5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F74D88-10C7-47C9-8C34-2614414C46A1}">
      <dsp:nvSpPr>
        <dsp:cNvPr id="0" name=""/>
        <dsp:cNvSpPr/>
      </dsp:nvSpPr>
      <dsp:spPr>
        <a:xfrm>
          <a:off x="6763423" y="137450"/>
          <a:ext cx="1889976" cy="4163657"/>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en-US" sz="1800" kern="1200" dirty="0"/>
            <a:t>6 Validity scales</a:t>
          </a:r>
        </a:p>
        <a:p>
          <a:pPr marL="0" lvl="0" indent="0" algn="ctr" defTabSz="800100">
            <a:lnSpc>
              <a:spcPct val="90000"/>
            </a:lnSpc>
            <a:spcBef>
              <a:spcPct val="0"/>
            </a:spcBef>
            <a:spcAft>
              <a:spcPct val="35000"/>
            </a:spcAft>
            <a:buNone/>
          </a:pPr>
          <a:r>
            <a:rPr lang="en-US" sz="1800" kern="1200" dirty="0"/>
            <a:t>1. Rare &amp; Bizarre </a:t>
          </a:r>
          <a:r>
            <a:rPr lang="en-US" sz="1800" kern="1200" dirty="0" err="1"/>
            <a:t>Sx</a:t>
          </a:r>
          <a:endParaRPr lang="en-US" sz="1800" kern="1200" dirty="0"/>
        </a:p>
        <a:p>
          <a:pPr marL="0" lvl="0" indent="0" algn="ctr" defTabSz="800100">
            <a:lnSpc>
              <a:spcPct val="90000"/>
            </a:lnSpc>
            <a:spcBef>
              <a:spcPct val="0"/>
            </a:spcBef>
            <a:spcAft>
              <a:spcPct val="35000"/>
            </a:spcAft>
            <a:buNone/>
          </a:pPr>
          <a:r>
            <a:rPr lang="en-US" sz="1800" kern="1200" dirty="0"/>
            <a:t>2. Emotional Suffering</a:t>
          </a:r>
        </a:p>
        <a:p>
          <a:pPr marL="0" lvl="0" indent="0" algn="ctr" defTabSz="800100">
            <a:lnSpc>
              <a:spcPct val="90000"/>
            </a:lnSpc>
            <a:spcBef>
              <a:spcPct val="0"/>
            </a:spcBef>
            <a:spcAft>
              <a:spcPct val="35000"/>
            </a:spcAft>
            <a:buNone/>
          </a:pPr>
          <a:r>
            <a:rPr lang="en-US" sz="1800" kern="1200" dirty="0"/>
            <a:t>3. Attention Seeking Behavior</a:t>
          </a:r>
        </a:p>
        <a:p>
          <a:pPr marL="0" lvl="0" indent="0" algn="ctr" defTabSz="800100">
            <a:lnSpc>
              <a:spcPct val="90000"/>
            </a:lnSpc>
            <a:spcBef>
              <a:spcPct val="0"/>
            </a:spcBef>
            <a:spcAft>
              <a:spcPct val="35000"/>
            </a:spcAft>
            <a:buNone/>
          </a:pPr>
          <a:r>
            <a:rPr lang="en-US" sz="1800" kern="1200" dirty="0"/>
            <a:t>4. Factitious Behavior</a:t>
          </a:r>
        </a:p>
        <a:p>
          <a:pPr marL="0" lvl="0" indent="0" algn="ctr" defTabSz="800100">
            <a:lnSpc>
              <a:spcPct val="90000"/>
            </a:lnSpc>
            <a:spcBef>
              <a:spcPct val="0"/>
            </a:spcBef>
            <a:spcAft>
              <a:spcPct val="35000"/>
            </a:spcAft>
            <a:buNone/>
          </a:pPr>
          <a:r>
            <a:rPr lang="en-US" sz="1800" kern="1200" dirty="0"/>
            <a:t>5.Defensiveness </a:t>
          </a:r>
        </a:p>
        <a:p>
          <a:pPr marL="0" lvl="0" indent="0" algn="ctr" defTabSz="800100">
            <a:lnSpc>
              <a:spcPct val="90000"/>
            </a:lnSpc>
            <a:spcBef>
              <a:spcPct val="0"/>
            </a:spcBef>
            <a:spcAft>
              <a:spcPct val="35000"/>
            </a:spcAft>
            <a:buNone/>
          </a:pPr>
          <a:r>
            <a:rPr lang="en-US" sz="1800" kern="1200" dirty="0"/>
            <a:t>6. Psychosis Screen</a:t>
          </a:r>
        </a:p>
      </dsp:txBody>
      <dsp:txXfrm>
        <a:off x="6763423" y="137450"/>
        <a:ext cx="1889976" cy="4163657"/>
      </dsp:txXfrm>
    </dsp:sp>
    <dsp:sp modelId="{768914DB-FAB4-4E94-8C91-6F0CFFBDD01B}">
      <dsp:nvSpPr>
        <dsp:cNvPr id="0" name=""/>
        <dsp:cNvSpPr/>
      </dsp:nvSpPr>
      <dsp:spPr>
        <a:xfrm>
          <a:off x="8609382" y="2029054"/>
          <a:ext cx="283496" cy="243000"/>
        </a:xfrm>
        <a:prstGeom prst="rightArrow">
          <a:avLst>
            <a:gd name="adj1" fmla="val 50000"/>
            <a:gd name="adj2" fmla="val 50000"/>
          </a:avLst>
        </a:prstGeom>
        <a:solidFill>
          <a:schemeClr val="accent2">
            <a:hueOff val="-1273443"/>
            <a:satOff val="-73437"/>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B52F04-B1CF-415A-8582-4CCE5C4EDC4F}">
      <dsp:nvSpPr>
        <dsp:cNvPr id="0" name=""/>
        <dsp:cNvSpPr/>
      </dsp:nvSpPr>
      <dsp:spPr>
        <a:xfrm>
          <a:off x="4488653" y="87753"/>
          <a:ext cx="1889976" cy="4163657"/>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00100">
            <a:lnSpc>
              <a:spcPct val="90000"/>
            </a:lnSpc>
            <a:spcBef>
              <a:spcPct val="0"/>
            </a:spcBef>
            <a:spcAft>
              <a:spcPct val="35000"/>
            </a:spcAft>
            <a:buNone/>
          </a:pPr>
          <a:r>
            <a:rPr lang="en-US" sz="1800" kern="1200" dirty="0"/>
            <a:t>Severity of symptoms displayed via Graph</a:t>
          </a:r>
        </a:p>
        <a:p>
          <a:pPr marL="0" lvl="0" indent="0" algn="ctr" defTabSz="800100">
            <a:lnSpc>
              <a:spcPct val="90000"/>
            </a:lnSpc>
            <a:spcBef>
              <a:spcPct val="0"/>
            </a:spcBef>
            <a:spcAft>
              <a:spcPct val="35000"/>
            </a:spcAft>
            <a:buNone/>
          </a:pPr>
          <a:r>
            <a:rPr lang="en-US" sz="1800" kern="1200" dirty="0"/>
            <a:t>Freely available Excel Based scoring program </a:t>
          </a:r>
        </a:p>
      </dsp:txBody>
      <dsp:txXfrm>
        <a:off x="4488653" y="87753"/>
        <a:ext cx="1889976" cy="416365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D1F1A-FE08-4772-AD9A-5B0439436425}">
      <dsp:nvSpPr>
        <dsp:cNvPr id="0" name=""/>
        <dsp:cNvSpPr/>
      </dsp:nvSpPr>
      <dsp:spPr>
        <a:xfrm>
          <a:off x="4979" y="486167"/>
          <a:ext cx="1835608" cy="310863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en-US" sz="1400" kern="1200" dirty="0"/>
            <a:t>    </a:t>
          </a:r>
          <a:br>
            <a:rPr lang="en-US" sz="1400" kern="1200" dirty="0"/>
          </a:br>
          <a:r>
            <a:rPr lang="en-US" sz="1400" kern="1200" dirty="0"/>
            <a:t>“Gold Standard of Assessment” for DID.  Assessor requires familiarity with Dissociative Disorders </a:t>
          </a:r>
        </a:p>
        <a:p>
          <a:pPr marL="0" lvl="0" indent="0" algn="ctr" defTabSz="622300">
            <a:lnSpc>
              <a:spcPct val="90000"/>
            </a:lnSpc>
            <a:spcBef>
              <a:spcPct val="0"/>
            </a:spcBef>
            <a:spcAft>
              <a:spcPct val="35000"/>
            </a:spcAft>
            <a:buNone/>
          </a:pPr>
          <a:endParaRPr lang="en-US" sz="1400" kern="1200" dirty="0"/>
        </a:p>
      </dsp:txBody>
      <dsp:txXfrm>
        <a:off x="4979" y="486167"/>
        <a:ext cx="1835608" cy="3108639"/>
      </dsp:txXfrm>
    </dsp:sp>
    <dsp:sp modelId="{EEB0E73F-DFC7-4C60-B6F7-D0434EF44D6D}">
      <dsp:nvSpPr>
        <dsp:cNvPr id="0" name=""/>
        <dsp:cNvSpPr/>
      </dsp:nvSpPr>
      <dsp:spPr>
        <a:xfrm>
          <a:off x="1868867" y="1918987"/>
          <a:ext cx="275341" cy="243000"/>
        </a:xfrm>
        <a:prstGeom prst="rightArrow">
          <a:avLst>
            <a:gd name="adj1" fmla="val 50000"/>
            <a:gd name="adj2" fmla="val 50000"/>
          </a:avLst>
        </a:prstGeom>
        <a:solidFill>
          <a:schemeClr val="accent2">
            <a:hueOff val="-181920"/>
            <a:satOff val="-10491"/>
            <a:lumOff val="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3FB63A-EB9C-4CD9-87F7-E36270A292BE}">
      <dsp:nvSpPr>
        <dsp:cNvPr id="0" name=""/>
        <dsp:cNvSpPr/>
      </dsp:nvSpPr>
      <dsp:spPr>
        <a:xfrm>
          <a:off x="2092077" y="486167"/>
          <a:ext cx="1835608" cy="3108639"/>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en-NZ" sz="1400" b="0" kern="1200" dirty="0"/>
            <a:t>The SCID-D has not yet been updated to reflect the DSM-5 diagnostic criteria</a:t>
          </a:r>
        </a:p>
      </dsp:txBody>
      <dsp:txXfrm>
        <a:off x="2092077" y="486167"/>
        <a:ext cx="1835608" cy="3108639"/>
      </dsp:txXfrm>
    </dsp:sp>
    <dsp:sp modelId="{536A1149-D78E-4652-85A7-D0B91A98190F}">
      <dsp:nvSpPr>
        <dsp:cNvPr id="0" name=""/>
        <dsp:cNvSpPr/>
      </dsp:nvSpPr>
      <dsp:spPr>
        <a:xfrm>
          <a:off x="4036375" y="1918987"/>
          <a:ext cx="275341" cy="243000"/>
        </a:xfrm>
        <a:prstGeom prst="rightArrow">
          <a:avLst>
            <a:gd name="adj1" fmla="val 50000"/>
            <a:gd name="adj2" fmla="val 50000"/>
          </a:avLst>
        </a:prstGeom>
        <a:solidFill>
          <a:schemeClr val="accent2">
            <a:hueOff val="-545761"/>
            <a:satOff val="-31473"/>
            <a:lumOff val="3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043430-D2A5-4EAD-9B13-AFEE1CE383BC}">
      <dsp:nvSpPr>
        <dsp:cNvPr id="0" name=""/>
        <dsp:cNvSpPr/>
      </dsp:nvSpPr>
      <dsp:spPr>
        <a:xfrm>
          <a:off x="8617839" y="433662"/>
          <a:ext cx="1835608" cy="3108639"/>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en-NZ" sz="1400" b="0" kern="1200" dirty="0"/>
            <a:t>277 item interview.</a:t>
          </a:r>
        </a:p>
        <a:p>
          <a:pPr marL="0" lvl="0" indent="0" algn="ctr" defTabSz="622300">
            <a:lnSpc>
              <a:spcPct val="90000"/>
            </a:lnSpc>
            <a:spcBef>
              <a:spcPct val="0"/>
            </a:spcBef>
            <a:spcAft>
              <a:spcPct val="35000"/>
            </a:spcAft>
            <a:buNone/>
          </a:pPr>
          <a:r>
            <a:rPr lang="en-NZ" sz="1400" b="0" kern="1200" dirty="0"/>
            <a:t>45 – 180 mins. to administer. </a:t>
          </a:r>
        </a:p>
        <a:p>
          <a:pPr marL="0" lvl="0" indent="0" algn="ctr" defTabSz="622300">
            <a:lnSpc>
              <a:spcPct val="90000"/>
            </a:lnSpc>
            <a:spcBef>
              <a:spcPct val="0"/>
            </a:spcBef>
            <a:spcAft>
              <a:spcPct val="35000"/>
            </a:spcAft>
            <a:buNone/>
          </a:pPr>
          <a:r>
            <a:rPr lang="en-NZ" sz="1400" b="0" kern="1200" dirty="0"/>
            <a:t>Yields total score for each of the 5 domains.</a:t>
          </a:r>
        </a:p>
        <a:p>
          <a:pPr marL="0" lvl="0" indent="0" algn="ctr" defTabSz="622300">
            <a:lnSpc>
              <a:spcPct val="90000"/>
            </a:lnSpc>
            <a:spcBef>
              <a:spcPct val="0"/>
            </a:spcBef>
            <a:spcAft>
              <a:spcPct val="35000"/>
            </a:spcAft>
            <a:buNone/>
          </a:pPr>
          <a:r>
            <a:rPr lang="en-NZ" sz="1400" b="0" kern="1200" dirty="0"/>
            <a:t>Yields DSM-IV diagnoses of all 5 DD’s</a:t>
          </a:r>
        </a:p>
      </dsp:txBody>
      <dsp:txXfrm>
        <a:off x="8617839" y="433662"/>
        <a:ext cx="1835608" cy="3108639"/>
      </dsp:txXfrm>
    </dsp:sp>
    <dsp:sp modelId="{787958EB-E586-4FBF-9EE2-490FF2DC66B0}">
      <dsp:nvSpPr>
        <dsp:cNvPr id="0" name=""/>
        <dsp:cNvSpPr/>
      </dsp:nvSpPr>
      <dsp:spPr>
        <a:xfrm>
          <a:off x="6203883" y="1918987"/>
          <a:ext cx="275341" cy="243000"/>
        </a:xfrm>
        <a:prstGeom prst="rightArrow">
          <a:avLst>
            <a:gd name="adj1" fmla="val 50000"/>
            <a:gd name="adj2" fmla="val 50000"/>
          </a:avLst>
        </a:prstGeom>
        <a:solidFill>
          <a:schemeClr val="accent2">
            <a:hueOff val="-909602"/>
            <a:satOff val="-52455"/>
            <a:lumOff val="5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4137B5-BF6C-4893-8E87-688E3C4E2B89}">
      <dsp:nvSpPr>
        <dsp:cNvPr id="0" name=""/>
        <dsp:cNvSpPr/>
      </dsp:nvSpPr>
      <dsp:spPr>
        <a:xfrm>
          <a:off x="6507503" y="486167"/>
          <a:ext cx="1835608" cy="3108639"/>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en-NZ" sz="1400" b="1" kern="1200" dirty="0"/>
            <a:t>Can distinguish between</a:t>
          </a:r>
        </a:p>
        <a:p>
          <a:pPr marL="0" lvl="0" indent="0" algn="ctr" defTabSz="622300">
            <a:lnSpc>
              <a:spcPct val="90000"/>
            </a:lnSpc>
            <a:spcBef>
              <a:spcPct val="0"/>
            </a:spcBef>
            <a:spcAft>
              <a:spcPct val="35000"/>
            </a:spcAft>
            <a:buNone/>
          </a:pPr>
          <a:r>
            <a:rPr lang="en-NZ" sz="1400" b="0" kern="1200" dirty="0"/>
            <a:t> all Dissociative Disorders and</a:t>
          </a:r>
        </a:p>
        <a:p>
          <a:pPr marL="0" lvl="0" indent="0" algn="ctr" defTabSz="622300">
            <a:lnSpc>
              <a:spcPct val="90000"/>
            </a:lnSpc>
            <a:spcBef>
              <a:spcPct val="0"/>
            </a:spcBef>
            <a:spcAft>
              <a:spcPct val="35000"/>
            </a:spcAft>
            <a:buNone/>
          </a:pPr>
          <a:r>
            <a:rPr lang="en-NZ" sz="1400" b="0" kern="1200" dirty="0"/>
            <a:t> dissociative or identity symptoms present in Borderline Personality Disorder, Schizophrenia, PTSD, major Depression, and Acute Stress Disorder. </a:t>
          </a:r>
          <a:endParaRPr lang="en-US" sz="1400" b="0" kern="1200" dirty="0"/>
        </a:p>
      </dsp:txBody>
      <dsp:txXfrm>
        <a:off x="6507503" y="486167"/>
        <a:ext cx="1835608" cy="3108639"/>
      </dsp:txXfrm>
    </dsp:sp>
    <dsp:sp modelId="{0539DD83-8ECC-48A8-BE98-E042911DFF37}">
      <dsp:nvSpPr>
        <dsp:cNvPr id="0" name=""/>
        <dsp:cNvSpPr/>
      </dsp:nvSpPr>
      <dsp:spPr>
        <a:xfrm>
          <a:off x="8371391" y="1918987"/>
          <a:ext cx="275341" cy="243000"/>
        </a:xfrm>
        <a:prstGeom prst="rightArrow">
          <a:avLst>
            <a:gd name="adj1" fmla="val 50000"/>
            <a:gd name="adj2" fmla="val 50000"/>
          </a:avLst>
        </a:prstGeom>
        <a:solidFill>
          <a:schemeClr val="accent2">
            <a:hueOff val="-1273443"/>
            <a:satOff val="-73437"/>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B52F04-B1CF-415A-8582-4CCE5C4EDC4F}">
      <dsp:nvSpPr>
        <dsp:cNvPr id="0" name=""/>
        <dsp:cNvSpPr/>
      </dsp:nvSpPr>
      <dsp:spPr>
        <a:xfrm>
          <a:off x="4404858" y="500311"/>
          <a:ext cx="1835608" cy="310863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en-NZ" sz="1400" b="1" kern="1200" dirty="0"/>
            <a:t>Assesses 5 Domains of dissociation</a:t>
          </a:r>
        </a:p>
        <a:p>
          <a:pPr marL="0" lvl="0" indent="0" algn="ctr" defTabSz="622300">
            <a:lnSpc>
              <a:spcPct val="90000"/>
            </a:lnSpc>
            <a:spcBef>
              <a:spcPct val="0"/>
            </a:spcBef>
            <a:spcAft>
              <a:spcPct val="35000"/>
            </a:spcAft>
            <a:buNone/>
          </a:pPr>
          <a:r>
            <a:rPr lang="en-NZ" sz="1400" b="0" kern="1200" dirty="0"/>
            <a:t>And rated for severity (absent, mild, moderate, or severe)</a:t>
          </a:r>
        </a:p>
        <a:p>
          <a:pPr marL="0" lvl="0" indent="0" algn="ctr" defTabSz="622300">
            <a:lnSpc>
              <a:spcPct val="90000"/>
            </a:lnSpc>
            <a:spcBef>
              <a:spcPct val="0"/>
            </a:spcBef>
            <a:spcAft>
              <a:spcPct val="35000"/>
            </a:spcAft>
            <a:buNone/>
          </a:pPr>
          <a:r>
            <a:rPr lang="en-NZ" sz="1400" b="0" kern="1200" dirty="0"/>
            <a:t>amnesia, </a:t>
          </a:r>
        </a:p>
        <a:p>
          <a:pPr marL="0" lvl="0" indent="0" algn="ctr" defTabSz="622300">
            <a:lnSpc>
              <a:spcPct val="90000"/>
            </a:lnSpc>
            <a:spcBef>
              <a:spcPct val="0"/>
            </a:spcBef>
            <a:spcAft>
              <a:spcPct val="35000"/>
            </a:spcAft>
            <a:buNone/>
          </a:pPr>
          <a:r>
            <a:rPr lang="en-NZ" sz="1400" b="0" kern="1200" dirty="0"/>
            <a:t>depersonalization, </a:t>
          </a:r>
        </a:p>
        <a:p>
          <a:pPr marL="0" lvl="0" indent="0" algn="ctr" defTabSz="622300">
            <a:lnSpc>
              <a:spcPct val="90000"/>
            </a:lnSpc>
            <a:spcBef>
              <a:spcPct val="0"/>
            </a:spcBef>
            <a:spcAft>
              <a:spcPct val="35000"/>
            </a:spcAft>
            <a:buNone/>
          </a:pPr>
          <a:r>
            <a:rPr lang="en-NZ" sz="1400" b="0" kern="1200" dirty="0"/>
            <a:t>derealisation, </a:t>
          </a:r>
        </a:p>
        <a:p>
          <a:pPr marL="0" lvl="0" indent="0" algn="ctr" defTabSz="622300">
            <a:lnSpc>
              <a:spcPct val="90000"/>
            </a:lnSpc>
            <a:spcBef>
              <a:spcPct val="0"/>
            </a:spcBef>
            <a:spcAft>
              <a:spcPct val="35000"/>
            </a:spcAft>
            <a:buNone/>
          </a:pPr>
          <a:r>
            <a:rPr lang="en-NZ" sz="1400" b="0" kern="1200" dirty="0"/>
            <a:t>identity confusion and </a:t>
          </a:r>
        </a:p>
        <a:p>
          <a:pPr marL="0" lvl="0" indent="0" algn="ctr" defTabSz="622300">
            <a:lnSpc>
              <a:spcPct val="90000"/>
            </a:lnSpc>
            <a:spcBef>
              <a:spcPct val="0"/>
            </a:spcBef>
            <a:spcAft>
              <a:spcPct val="35000"/>
            </a:spcAft>
            <a:buNone/>
          </a:pPr>
          <a:r>
            <a:rPr lang="en-NZ" sz="1400" b="0" kern="1200" dirty="0"/>
            <a:t>identity alteration</a:t>
          </a:r>
          <a:endParaRPr lang="en-US" sz="1400" b="0" kern="1200" dirty="0"/>
        </a:p>
      </dsp:txBody>
      <dsp:txXfrm>
        <a:off x="4404858" y="500311"/>
        <a:ext cx="1835608" cy="310863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D1F1A-FE08-4772-AD9A-5B0439436425}">
      <dsp:nvSpPr>
        <dsp:cNvPr id="0" name=""/>
        <dsp:cNvSpPr/>
      </dsp:nvSpPr>
      <dsp:spPr>
        <a:xfrm>
          <a:off x="0" y="268449"/>
          <a:ext cx="2313123" cy="346968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20 item self report instrument explicitly conceptualized as a measure of somatoform dissociation.</a:t>
          </a:r>
        </a:p>
        <a:p>
          <a:pPr marL="0" lvl="0" indent="0" algn="ctr" defTabSz="711200">
            <a:lnSpc>
              <a:spcPct val="90000"/>
            </a:lnSpc>
            <a:spcBef>
              <a:spcPct val="0"/>
            </a:spcBef>
            <a:spcAft>
              <a:spcPct val="35000"/>
            </a:spcAft>
            <a:buNone/>
          </a:pPr>
          <a:r>
            <a:rPr lang="en-US" sz="1600" kern="1200" dirty="0"/>
            <a:t>5 point Likert Scale </a:t>
          </a:r>
        </a:p>
      </dsp:txBody>
      <dsp:txXfrm>
        <a:off x="0" y="268449"/>
        <a:ext cx="2313123" cy="3469685"/>
      </dsp:txXfrm>
    </dsp:sp>
    <dsp:sp modelId="{EEB0E73F-DFC7-4C60-B6F7-D0434EF44D6D}">
      <dsp:nvSpPr>
        <dsp:cNvPr id="0" name=""/>
        <dsp:cNvSpPr/>
      </dsp:nvSpPr>
      <dsp:spPr>
        <a:xfrm>
          <a:off x="2352952" y="1918987"/>
          <a:ext cx="346968" cy="243000"/>
        </a:xfrm>
        <a:prstGeom prst="rightArrow">
          <a:avLst>
            <a:gd name="adj1" fmla="val 50000"/>
            <a:gd name="adj2" fmla="val 50000"/>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3FB63A-EB9C-4CD9-87F7-E36270A292BE}">
      <dsp:nvSpPr>
        <dsp:cNvPr id="0" name=""/>
        <dsp:cNvSpPr/>
      </dsp:nvSpPr>
      <dsp:spPr>
        <a:xfrm>
          <a:off x="2735556" y="305644"/>
          <a:ext cx="2313123" cy="3469685"/>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en-NZ" sz="1600" b="1" kern="1200" dirty="0"/>
            <a:t>Measures physical symptoms common in people with Dissociative Disorders</a:t>
          </a:r>
          <a:endParaRPr lang="en-NZ" sz="1600" kern="1200" dirty="0"/>
        </a:p>
      </dsp:txBody>
      <dsp:txXfrm>
        <a:off x="2735556" y="305644"/>
        <a:ext cx="2313123" cy="3469685"/>
      </dsp:txXfrm>
    </dsp:sp>
    <dsp:sp modelId="{536A1149-D78E-4652-85A7-D0B91A98190F}">
      <dsp:nvSpPr>
        <dsp:cNvPr id="0" name=""/>
        <dsp:cNvSpPr/>
      </dsp:nvSpPr>
      <dsp:spPr>
        <a:xfrm>
          <a:off x="5084315" y="1918987"/>
          <a:ext cx="346968" cy="243000"/>
        </a:xfrm>
        <a:prstGeom prst="rightArrow">
          <a:avLst>
            <a:gd name="adj1" fmla="val 50000"/>
            <a:gd name="adj2" fmla="val 5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765A67-39CF-4A01-9249-2E567B35F018}">
      <dsp:nvSpPr>
        <dsp:cNvPr id="0" name=""/>
        <dsp:cNvSpPr/>
      </dsp:nvSpPr>
      <dsp:spPr>
        <a:xfrm>
          <a:off x="5466919" y="305644"/>
          <a:ext cx="2313123" cy="3469685"/>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en-NZ" sz="1600" b="1" kern="1200" dirty="0"/>
            <a:t>Tunnel vision, psychogenic blindness, auditory distancing, numbness/insensitivity to pain), other conversion disorder symptoms (e.g., psychogenic paralysis and non-epileptic seizures), genital symptoms (difficulty urinating, genital pain that does not occur during intercourse)</a:t>
          </a:r>
          <a:endParaRPr lang="en-US" sz="1600" kern="1200" dirty="0"/>
        </a:p>
      </dsp:txBody>
      <dsp:txXfrm>
        <a:off x="5466919" y="305644"/>
        <a:ext cx="2313123" cy="3469685"/>
      </dsp:txXfrm>
    </dsp:sp>
    <dsp:sp modelId="{01A1F6CF-D137-4CD1-9CD4-01CA531A42DE}">
      <dsp:nvSpPr>
        <dsp:cNvPr id="0" name=""/>
        <dsp:cNvSpPr/>
      </dsp:nvSpPr>
      <dsp:spPr>
        <a:xfrm>
          <a:off x="7815678" y="1918987"/>
          <a:ext cx="346968" cy="243000"/>
        </a:xfrm>
        <a:prstGeom prst="rightArrow">
          <a:avLst>
            <a:gd name="adj1" fmla="val 50000"/>
            <a:gd name="adj2" fmla="val 50000"/>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13F189-E97D-485D-8AF5-015ABE8AC7C4}">
      <dsp:nvSpPr>
        <dsp:cNvPr id="0" name=""/>
        <dsp:cNvSpPr/>
      </dsp:nvSpPr>
      <dsp:spPr>
        <a:xfrm>
          <a:off x="8198282" y="305644"/>
          <a:ext cx="2313123" cy="346968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en-US" sz="1600" kern="1200"/>
            <a:t>Shorter version SDQ-5 is composed of five items from the SDQ-20. = screening instrument for dissociative disorders and correlates well with findings from the longer inventory.</a:t>
          </a:r>
          <a:endParaRPr lang="en-US" sz="1600" kern="1200" dirty="0"/>
        </a:p>
      </dsp:txBody>
      <dsp:txXfrm>
        <a:off x="8198282" y="305644"/>
        <a:ext cx="2313123" cy="346968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6480D-38A8-4B80-8602-770AF30C8920}">
      <dsp:nvSpPr>
        <dsp:cNvPr id="0" name=""/>
        <dsp:cNvSpPr/>
      </dsp:nvSpPr>
      <dsp:spPr>
        <a:xfrm>
          <a:off x="0" y="626931"/>
          <a:ext cx="2103435" cy="295617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622300">
            <a:lnSpc>
              <a:spcPct val="90000"/>
            </a:lnSpc>
            <a:spcBef>
              <a:spcPct val="0"/>
            </a:spcBef>
            <a:spcAft>
              <a:spcPct val="35000"/>
            </a:spcAft>
            <a:buNone/>
          </a:pPr>
          <a:r>
            <a:rPr lang="en-US" sz="1400" kern="1200" dirty="0"/>
            <a:t>Public domain 30 item self report measure. </a:t>
          </a:r>
          <a:r>
            <a:rPr lang="en-NZ" sz="1400" kern="1200" dirty="0"/>
            <a:t> </a:t>
          </a:r>
          <a:r>
            <a:rPr lang="en-NZ" sz="1400" kern="1200" dirty="0">
              <a:hlinkClick xmlns:r="http://schemas.openxmlformats.org/officeDocument/2006/relationships" r:id="rId1"/>
            </a:rPr>
            <a:t>http://www.sidran.org</a:t>
          </a:r>
          <a:endParaRPr lang="en-US" sz="1400" kern="1200" dirty="0"/>
        </a:p>
      </dsp:txBody>
      <dsp:txXfrm>
        <a:off x="0" y="626931"/>
        <a:ext cx="2103435" cy="2956176"/>
      </dsp:txXfrm>
    </dsp:sp>
    <dsp:sp modelId="{2DC48759-10BA-4D4E-8DEE-D69C7FF9B1B4}">
      <dsp:nvSpPr>
        <dsp:cNvPr id="0" name=""/>
        <dsp:cNvSpPr/>
      </dsp:nvSpPr>
      <dsp:spPr>
        <a:xfrm>
          <a:off x="2139372" y="1979469"/>
          <a:ext cx="266608" cy="243000"/>
        </a:xfrm>
        <a:prstGeom prst="rightArrow">
          <a:avLst>
            <a:gd name="adj1" fmla="val 50000"/>
            <a:gd name="adj2" fmla="val 50000"/>
          </a:avLst>
        </a:prstGeom>
        <a:solidFill>
          <a:schemeClr val="accent2">
            <a:hueOff val="-181920"/>
            <a:satOff val="-10491"/>
            <a:lumOff val="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8EC7AB-2F74-4C87-9EDB-9976DC5551AA}">
      <dsp:nvSpPr>
        <dsp:cNvPr id="0" name=""/>
        <dsp:cNvSpPr/>
      </dsp:nvSpPr>
      <dsp:spPr>
        <a:xfrm>
          <a:off x="2433363" y="622881"/>
          <a:ext cx="1777391" cy="2956176"/>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488950">
            <a:lnSpc>
              <a:spcPct val="90000"/>
            </a:lnSpc>
            <a:spcBef>
              <a:spcPct val="0"/>
            </a:spcBef>
            <a:spcAft>
              <a:spcPct val="35000"/>
            </a:spcAft>
            <a:buNone/>
          </a:pPr>
          <a:r>
            <a:rPr lang="en-NZ" sz="1100" kern="1200"/>
            <a:t>Preliminary studies suggest that the A-DES is a reliable and valid measure of pathological dissociation in adolescents.</a:t>
          </a:r>
          <a:endParaRPr lang="en-US" sz="1100" kern="1200" dirty="0"/>
        </a:p>
      </dsp:txBody>
      <dsp:txXfrm>
        <a:off x="2433363" y="622881"/>
        <a:ext cx="1777391" cy="2956176"/>
      </dsp:txXfrm>
    </dsp:sp>
    <dsp:sp modelId="{B732965B-D6F9-4D88-B36A-2BF26C578E81}">
      <dsp:nvSpPr>
        <dsp:cNvPr id="0" name=""/>
        <dsp:cNvSpPr/>
      </dsp:nvSpPr>
      <dsp:spPr>
        <a:xfrm>
          <a:off x="4238136" y="1979469"/>
          <a:ext cx="266608" cy="243000"/>
        </a:xfrm>
        <a:prstGeom prst="rightArrow">
          <a:avLst>
            <a:gd name="adj1" fmla="val 50000"/>
            <a:gd name="adj2" fmla="val 50000"/>
          </a:avLst>
        </a:prstGeom>
        <a:solidFill>
          <a:schemeClr val="accent2">
            <a:hueOff val="-545761"/>
            <a:satOff val="-31473"/>
            <a:lumOff val="3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F9C3C3-AF16-41CC-98F1-F7081C80C0FC}">
      <dsp:nvSpPr>
        <dsp:cNvPr id="0" name=""/>
        <dsp:cNvSpPr/>
      </dsp:nvSpPr>
      <dsp:spPr>
        <a:xfrm>
          <a:off x="4532126" y="622881"/>
          <a:ext cx="1777391" cy="2956176"/>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622300">
            <a:lnSpc>
              <a:spcPct val="90000"/>
            </a:lnSpc>
            <a:spcBef>
              <a:spcPct val="0"/>
            </a:spcBef>
            <a:spcAft>
              <a:spcPct val="35000"/>
            </a:spcAft>
            <a:buNone/>
          </a:pPr>
          <a:r>
            <a:rPr lang="en-NZ" sz="1400" kern="1200" dirty="0"/>
            <a:t>Not diagnostic. </a:t>
          </a:r>
        </a:p>
      </dsp:txBody>
      <dsp:txXfrm>
        <a:off x="4532126" y="622881"/>
        <a:ext cx="1777391" cy="2956176"/>
      </dsp:txXfrm>
    </dsp:sp>
    <dsp:sp modelId="{FE5E5C3C-2589-4180-9AEB-8D0B08E58D3D}">
      <dsp:nvSpPr>
        <dsp:cNvPr id="0" name=""/>
        <dsp:cNvSpPr/>
      </dsp:nvSpPr>
      <dsp:spPr>
        <a:xfrm>
          <a:off x="6336899" y="1979469"/>
          <a:ext cx="266608" cy="243000"/>
        </a:xfrm>
        <a:prstGeom prst="rightArrow">
          <a:avLst>
            <a:gd name="adj1" fmla="val 50000"/>
            <a:gd name="adj2" fmla="val 50000"/>
          </a:avLst>
        </a:prstGeom>
        <a:solidFill>
          <a:schemeClr val="accent2">
            <a:hueOff val="-909602"/>
            <a:satOff val="-52455"/>
            <a:lumOff val="5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222B8-1A55-4CE6-ABFF-A7B83D984C6E}">
      <dsp:nvSpPr>
        <dsp:cNvPr id="0" name=""/>
        <dsp:cNvSpPr/>
      </dsp:nvSpPr>
      <dsp:spPr>
        <a:xfrm>
          <a:off x="6613701" y="657645"/>
          <a:ext cx="1777391" cy="2956176"/>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en-NZ" sz="1400" kern="1200" dirty="0"/>
            <a:t>Assesses: </a:t>
          </a:r>
        </a:p>
        <a:p>
          <a:pPr marL="0" lvl="0" indent="0" algn="l" defTabSz="622300">
            <a:lnSpc>
              <a:spcPct val="90000"/>
            </a:lnSpc>
            <a:spcBef>
              <a:spcPct val="0"/>
            </a:spcBef>
            <a:spcAft>
              <a:spcPct val="35000"/>
            </a:spcAft>
            <a:buNone/>
          </a:pPr>
          <a:r>
            <a:rPr lang="en-NZ" sz="1400" kern="1200" dirty="0"/>
            <a:t>Dissociative amnesia</a:t>
          </a:r>
        </a:p>
        <a:p>
          <a:pPr marL="0" lvl="0" indent="0" algn="l" defTabSz="622300">
            <a:lnSpc>
              <a:spcPct val="90000"/>
            </a:lnSpc>
            <a:spcBef>
              <a:spcPct val="0"/>
            </a:spcBef>
            <a:spcAft>
              <a:spcPct val="35000"/>
            </a:spcAft>
            <a:buNone/>
          </a:pPr>
          <a:r>
            <a:rPr lang="en-NZ" sz="1400" kern="1200" dirty="0"/>
            <a:t>Absorption / imaginative involvement </a:t>
          </a:r>
        </a:p>
        <a:p>
          <a:pPr marL="0" lvl="0" indent="0" algn="l" defTabSz="622300">
            <a:lnSpc>
              <a:spcPct val="90000"/>
            </a:lnSpc>
            <a:spcBef>
              <a:spcPct val="0"/>
            </a:spcBef>
            <a:spcAft>
              <a:spcPct val="35000"/>
            </a:spcAft>
            <a:buNone/>
          </a:pPr>
          <a:r>
            <a:rPr lang="en-NZ" sz="1400" kern="1200" dirty="0"/>
            <a:t>Depersonalization </a:t>
          </a:r>
        </a:p>
        <a:p>
          <a:pPr marL="0" lvl="0" indent="0" algn="l" defTabSz="622300">
            <a:lnSpc>
              <a:spcPct val="90000"/>
            </a:lnSpc>
            <a:spcBef>
              <a:spcPct val="0"/>
            </a:spcBef>
            <a:spcAft>
              <a:spcPct val="35000"/>
            </a:spcAft>
            <a:buNone/>
          </a:pPr>
          <a:r>
            <a:rPr lang="en-NZ" sz="1400" kern="1200" dirty="0"/>
            <a:t>Derealisation </a:t>
          </a:r>
        </a:p>
        <a:p>
          <a:pPr marL="0" lvl="0" indent="0" algn="l" defTabSz="622300">
            <a:lnSpc>
              <a:spcPct val="90000"/>
            </a:lnSpc>
            <a:spcBef>
              <a:spcPct val="0"/>
            </a:spcBef>
            <a:spcAft>
              <a:spcPct val="35000"/>
            </a:spcAft>
            <a:buNone/>
          </a:pPr>
          <a:r>
            <a:rPr lang="en-NZ" sz="1400" kern="1200" dirty="0"/>
            <a:t>Passive influence experiences</a:t>
          </a:r>
        </a:p>
        <a:p>
          <a:pPr marL="0" lvl="0" indent="0" algn="l" defTabSz="622300">
            <a:lnSpc>
              <a:spcPct val="90000"/>
            </a:lnSpc>
            <a:spcBef>
              <a:spcPct val="0"/>
            </a:spcBef>
            <a:spcAft>
              <a:spcPct val="35000"/>
            </a:spcAft>
            <a:buNone/>
          </a:pPr>
          <a:r>
            <a:rPr lang="en-NZ" sz="1400" kern="1200" dirty="0"/>
            <a:t>Identity alteration</a:t>
          </a:r>
          <a:endParaRPr lang="en-US" sz="1400" kern="1200" dirty="0"/>
        </a:p>
      </dsp:txBody>
      <dsp:txXfrm>
        <a:off x="6613701" y="657645"/>
        <a:ext cx="1777391" cy="2956176"/>
      </dsp:txXfrm>
    </dsp:sp>
    <dsp:sp modelId="{65177935-3C0D-462E-8E37-B80981711AC1}">
      <dsp:nvSpPr>
        <dsp:cNvPr id="0" name=""/>
        <dsp:cNvSpPr/>
      </dsp:nvSpPr>
      <dsp:spPr>
        <a:xfrm>
          <a:off x="8435663" y="1979469"/>
          <a:ext cx="266608" cy="243000"/>
        </a:xfrm>
        <a:prstGeom prst="rightArrow">
          <a:avLst>
            <a:gd name="adj1" fmla="val 50000"/>
            <a:gd name="adj2" fmla="val 50000"/>
          </a:avLst>
        </a:prstGeom>
        <a:solidFill>
          <a:schemeClr val="accent2">
            <a:hueOff val="-1273443"/>
            <a:satOff val="-73437"/>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32382E-1531-456D-A3EC-0084D9F8126F}">
      <dsp:nvSpPr>
        <dsp:cNvPr id="0" name=""/>
        <dsp:cNvSpPr/>
      </dsp:nvSpPr>
      <dsp:spPr>
        <a:xfrm>
          <a:off x="8729654" y="622881"/>
          <a:ext cx="1777391" cy="295617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622300">
            <a:lnSpc>
              <a:spcPct val="90000"/>
            </a:lnSpc>
            <a:spcBef>
              <a:spcPct val="0"/>
            </a:spcBef>
            <a:spcAft>
              <a:spcPct val="35000"/>
            </a:spcAft>
            <a:buNone/>
          </a:pPr>
          <a:r>
            <a:rPr lang="en-NZ" sz="1400" kern="1200" dirty="0"/>
            <a:t>Overall scores can range from 0-10.</a:t>
          </a:r>
        </a:p>
        <a:p>
          <a:pPr marL="0" lvl="0" indent="0" algn="l" defTabSz="622300">
            <a:lnSpc>
              <a:spcPct val="90000"/>
            </a:lnSpc>
            <a:spcBef>
              <a:spcPct val="0"/>
            </a:spcBef>
            <a:spcAft>
              <a:spcPct val="35000"/>
            </a:spcAft>
            <a:buNone/>
          </a:pPr>
          <a:r>
            <a:rPr lang="en-NZ" sz="1400" kern="1200" dirty="0"/>
            <a:t>Age range = 10 – 21 years</a:t>
          </a:r>
          <a:endParaRPr lang="en-US" sz="1400" kern="1200" dirty="0"/>
        </a:p>
      </dsp:txBody>
      <dsp:txXfrm>
        <a:off x="8729654" y="622881"/>
        <a:ext cx="1777391" cy="29561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381F9-23BB-4801-9226-C53131A86004}">
      <dsp:nvSpPr>
        <dsp:cNvPr id="0" name=""/>
        <dsp:cNvSpPr/>
      </dsp:nvSpPr>
      <dsp:spPr>
        <a:xfrm>
          <a:off x="765" y="846120"/>
          <a:ext cx="2984526" cy="179071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NZ" sz="1900" kern="1200" dirty="0">
              <a:latin typeface="+mj-lt"/>
            </a:rPr>
            <a:t>DID and dissociative disorders are not rare conditions</a:t>
          </a:r>
          <a:endParaRPr lang="en-US" sz="1900" kern="1200" dirty="0">
            <a:latin typeface="+mj-lt"/>
          </a:endParaRPr>
        </a:p>
      </dsp:txBody>
      <dsp:txXfrm>
        <a:off x="765" y="846120"/>
        <a:ext cx="2984526" cy="1790716"/>
      </dsp:txXfrm>
    </dsp:sp>
    <dsp:sp modelId="{99CEBA5A-1FBB-4802-9217-6566A6079B0E}">
      <dsp:nvSpPr>
        <dsp:cNvPr id="0" name=""/>
        <dsp:cNvSpPr/>
      </dsp:nvSpPr>
      <dsp:spPr>
        <a:xfrm>
          <a:off x="3239931" y="845582"/>
          <a:ext cx="2984526" cy="1790716"/>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NZ" sz="1900" kern="1200" dirty="0">
              <a:latin typeface="+mj-lt"/>
            </a:rPr>
            <a:t>Prevalence of DID of 1% in general population  </a:t>
          </a:r>
          <a:endParaRPr lang="en-US" sz="1900" kern="1200" dirty="0">
            <a:latin typeface="+mj-lt"/>
          </a:endParaRPr>
        </a:p>
      </dsp:txBody>
      <dsp:txXfrm>
        <a:off x="3239931" y="845582"/>
        <a:ext cx="2984526" cy="1790716"/>
      </dsp:txXfrm>
    </dsp:sp>
    <dsp:sp modelId="{7148D75C-2C5E-4DCF-B771-6B0A18ABA5C0}">
      <dsp:nvSpPr>
        <dsp:cNvPr id="0" name=""/>
        <dsp:cNvSpPr/>
      </dsp:nvSpPr>
      <dsp:spPr>
        <a:xfrm>
          <a:off x="765" y="2935288"/>
          <a:ext cx="2984526" cy="1790716"/>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NZ" sz="1900" kern="1200" dirty="0">
              <a:latin typeface="+mj-lt"/>
            </a:rPr>
            <a:t>1-5% of patients in general inpatient psychiatric units may meet diagnostic criteria for DID, particularly when evaluated with structured diagnostic instruments</a:t>
          </a:r>
          <a:endParaRPr lang="en-US" sz="1900" kern="1200" dirty="0">
            <a:latin typeface="+mj-lt"/>
          </a:endParaRPr>
        </a:p>
      </dsp:txBody>
      <dsp:txXfrm>
        <a:off x="765" y="2935288"/>
        <a:ext cx="2984526" cy="1790716"/>
      </dsp:txXfrm>
    </dsp:sp>
    <dsp:sp modelId="{C298D9DA-82A3-435B-9A7B-65F5F769F4CF}">
      <dsp:nvSpPr>
        <dsp:cNvPr id="0" name=""/>
        <dsp:cNvSpPr/>
      </dsp:nvSpPr>
      <dsp:spPr>
        <a:xfrm>
          <a:off x="3283744" y="2935288"/>
          <a:ext cx="2984526" cy="179071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NZ" sz="1900" kern="1200" dirty="0">
              <a:solidFill>
                <a:schemeClr val="bg1"/>
              </a:solidFill>
            </a:rPr>
            <a:t>Although relatively common, only 6% make their DID obvious on an ongoing basis (</a:t>
          </a:r>
          <a:r>
            <a:rPr lang="en-NZ" sz="1900" kern="1200" dirty="0" err="1">
              <a:solidFill>
                <a:schemeClr val="bg1"/>
              </a:solidFill>
            </a:rPr>
            <a:t>Kluft</a:t>
          </a:r>
          <a:r>
            <a:rPr lang="en-NZ" sz="1900" kern="1200" dirty="0">
              <a:solidFill>
                <a:schemeClr val="bg1"/>
              </a:solidFill>
            </a:rPr>
            <a:t>, 2009) </a:t>
          </a:r>
        </a:p>
      </dsp:txBody>
      <dsp:txXfrm>
        <a:off x="3283744" y="2935288"/>
        <a:ext cx="2984526" cy="179071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6480D-38A8-4B80-8602-770AF30C8920}">
      <dsp:nvSpPr>
        <dsp:cNvPr id="0" name=""/>
        <dsp:cNvSpPr/>
      </dsp:nvSpPr>
      <dsp:spPr>
        <a:xfrm>
          <a:off x="0" y="1081911"/>
          <a:ext cx="2103435" cy="189629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622300">
            <a:lnSpc>
              <a:spcPct val="90000"/>
            </a:lnSpc>
            <a:spcBef>
              <a:spcPct val="0"/>
            </a:spcBef>
            <a:spcAft>
              <a:spcPct val="35000"/>
            </a:spcAft>
            <a:buNone/>
          </a:pPr>
          <a:r>
            <a:rPr lang="en-NZ" sz="1400" kern="1200" dirty="0"/>
            <a:t>The CDC is a Screening tool which compiles observations by an adult observer regarding a child's behaviours on a 20 item list over past 12 months</a:t>
          </a:r>
          <a:endParaRPr lang="en-US" sz="1400" kern="1200" dirty="0"/>
        </a:p>
      </dsp:txBody>
      <dsp:txXfrm>
        <a:off x="0" y="1081911"/>
        <a:ext cx="2103435" cy="1896292"/>
      </dsp:txXfrm>
    </dsp:sp>
    <dsp:sp modelId="{2DC48759-10BA-4D4E-8DEE-D69C7FF9B1B4}">
      <dsp:nvSpPr>
        <dsp:cNvPr id="0" name=""/>
        <dsp:cNvSpPr/>
      </dsp:nvSpPr>
      <dsp:spPr>
        <a:xfrm>
          <a:off x="2139372" y="1918987"/>
          <a:ext cx="266608" cy="243000"/>
        </a:xfrm>
        <a:prstGeom prst="rightArrow">
          <a:avLst>
            <a:gd name="adj1" fmla="val 50000"/>
            <a:gd name="adj2" fmla="val 50000"/>
          </a:avLst>
        </a:prstGeom>
        <a:solidFill>
          <a:schemeClr val="accent2">
            <a:hueOff val="-181920"/>
            <a:satOff val="-10491"/>
            <a:lumOff val="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8EC7AB-2F74-4C87-9EDB-9976DC5551AA}">
      <dsp:nvSpPr>
        <dsp:cNvPr id="0" name=""/>
        <dsp:cNvSpPr/>
      </dsp:nvSpPr>
      <dsp:spPr>
        <a:xfrm>
          <a:off x="2433363" y="1092340"/>
          <a:ext cx="1777391" cy="1896292"/>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622300">
            <a:lnSpc>
              <a:spcPct val="90000"/>
            </a:lnSpc>
            <a:spcBef>
              <a:spcPct val="0"/>
            </a:spcBef>
            <a:spcAft>
              <a:spcPct val="35000"/>
            </a:spcAft>
            <a:buNone/>
          </a:pPr>
          <a:r>
            <a:rPr lang="en-NZ" sz="1400" kern="1200" dirty="0"/>
            <a:t>Generally, scores of 12 or more can be considered tentative indications of sustained pathological dissociation. </a:t>
          </a:r>
          <a:endParaRPr lang="en-US" sz="1400" kern="1200" dirty="0"/>
        </a:p>
      </dsp:txBody>
      <dsp:txXfrm>
        <a:off x="2433363" y="1092340"/>
        <a:ext cx="1777391" cy="1896292"/>
      </dsp:txXfrm>
    </dsp:sp>
    <dsp:sp modelId="{B732965B-D6F9-4D88-B36A-2BF26C578E81}">
      <dsp:nvSpPr>
        <dsp:cNvPr id="0" name=""/>
        <dsp:cNvSpPr/>
      </dsp:nvSpPr>
      <dsp:spPr>
        <a:xfrm>
          <a:off x="4238136" y="1918987"/>
          <a:ext cx="266608" cy="243000"/>
        </a:xfrm>
        <a:prstGeom prst="rightArrow">
          <a:avLst>
            <a:gd name="adj1" fmla="val 50000"/>
            <a:gd name="adj2" fmla="val 50000"/>
          </a:avLst>
        </a:prstGeom>
        <a:solidFill>
          <a:schemeClr val="accent2">
            <a:hueOff val="-545761"/>
            <a:satOff val="-31473"/>
            <a:lumOff val="3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F9C3C3-AF16-41CC-98F1-F7081C80C0FC}">
      <dsp:nvSpPr>
        <dsp:cNvPr id="0" name=""/>
        <dsp:cNvSpPr/>
      </dsp:nvSpPr>
      <dsp:spPr>
        <a:xfrm>
          <a:off x="4532126" y="1092340"/>
          <a:ext cx="1777391" cy="1896292"/>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622300">
            <a:lnSpc>
              <a:spcPct val="90000"/>
            </a:lnSpc>
            <a:spcBef>
              <a:spcPct val="0"/>
            </a:spcBef>
            <a:spcAft>
              <a:spcPct val="35000"/>
            </a:spcAft>
            <a:buNone/>
          </a:pPr>
          <a:r>
            <a:rPr lang="en-NZ" sz="1400" kern="1200" dirty="0"/>
            <a:t>As clinical tool, the CDC has multiple uses including repeat measurement.</a:t>
          </a:r>
        </a:p>
      </dsp:txBody>
      <dsp:txXfrm>
        <a:off x="4532126" y="1092340"/>
        <a:ext cx="1777391" cy="1896292"/>
      </dsp:txXfrm>
    </dsp:sp>
    <dsp:sp modelId="{FE5E5C3C-2589-4180-9AEB-8D0B08E58D3D}">
      <dsp:nvSpPr>
        <dsp:cNvPr id="0" name=""/>
        <dsp:cNvSpPr/>
      </dsp:nvSpPr>
      <dsp:spPr>
        <a:xfrm>
          <a:off x="6336899" y="1918987"/>
          <a:ext cx="266608" cy="243000"/>
        </a:xfrm>
        <a:prstGeom prst="rightArrow">
          <a:avLst>
            <a:gd name="adj1" fmla="val 50000"/>
            <a:gd name="adj2" fmla="val 50000"/>
          </a:avLst>
        </a:prstGeom>
        <a:solidFill>
          <a:schemeClr val="accent2">
            <a:hueOff val="-909602"/>
            <a:satOff val="-52455"/>
            <a:lumOff val="5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6222B8-1A55-4CE6-ABFF-A7B83D984C6E}">
      <dsp:nvSpPr>
        <dsp:cNvPr id="0" name=""/>
        <dsp:cNvSpPr/>
      </dsp:nvSpPr>
      <dsp:spPr>
        <a:xfrm>
          <a:off x="6613701" y="1114641"/>
          <a:ext cx="1777391" cy="1896292"/>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en-NZ" sz="1400" kern="1200" dirty="0"/>
            <a:t>Evidence for its use is limited, however appears to provide a reasonable indication of whether a child is improving over time or with treatment. </a:t>
          </a:r>
          <a:endParaRPr lang="en-US" sz="1400" kern="1200" dirty="0"/>
        </a:p>
      </dsp:txBody>
      <dsp:txXfrm>
        <a:off x="6613701" y="1114641"/>
        <a:ext cx="1777391" cy="1896292"/>
      </dsp:txXfrm>
    </dsp:sp>
    <dsp:sp modelId="{65177935-3C0D-462E-8E37-B80981711AC1}">
      <dsp:nvSpPr>
        <dsp:cNvPr id="0" name=""/>
        <dsp:cNvSpPr/>
      </dsp:nvSpPr>
      <dsp:spPr>
        <a:xfrm>
          <a:off x="8435663" y="1918987"/>
          <a:ext cx="266608" cy="243000"/>
        </a:xfrm>
        <a:prstGeom prst="rightArrow">
          <a:avLst>
            <a:gd name="adj1" fmla="val 50000"/>
            <a:gd name="adj2" fmla="val 50000"/>
          </a:avLst>
        </a:prstGeom>
        <a:solidFill>
          <a:schemeClr val="accent2">
            <a:hueOff val="-1273443"/>
            <a:satOff val="-73437"/>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32382E-1531-456D-A3EC-0084D9F8126F}">
      <dsp:nvSpPr>
        <dsp:cNvPr id="0" name=""/>
        <dsp:cNvSpPr/>
      </dsp:nvSpPr>
      <dsp:spPr>
        <a:xfrm>
          <a:off x="8729654" y="1092340"/>
          <a:ext cx="1777391" cy="1896292"/>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622300">
            <a:lnSpc>
              <a:spcPct val="90000"/>
            </a:lnSpc>
            <a:spcBef>
              <a:spcPct val="0"/>
            </a:spcBef>
            <a:spcAft>
              <a:spcPct val="35000"/>
            </a:spcAft>
            <a:buNone/>
          </a:pPr>
          <a:r>
            <a:rPr lang="en-NZ" sz="1400" kern="1200" dirty="0"/>
            <a:t>Generally, scores of 12 or more can be considered tentative indications of sustained pathological dissociation</a:t>
          </a:r>
          <a:endParaRPr lang="en-US" sz="1400" kern="1200" dirty="0"/>
        </a:p>
      </dsp:txBody>
      <dsp:txXfrm>
        <a:off x="8729654" y="1092340"/>
        <a:ext cx="1777391" cy="18962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995A7-5BA1-4C96-8A07-522DF963C6A0}">
      <dsp:nvSpPr>
        <dsp:cNvPr id="0" name=""/>
        <dsp:cNvSpPr/>
      </dsp:nvSpPr>
      <dsp:spPr>
        <a:xfrm>
          <a:off x="1756023" y="1011050"/>
          <a:ext cx="1400710" cy="7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ADDA24-BD4E-4CF8-AAE9-F2129D280669}">
      <dsp:nvSpPr>
        <dsp:cNvPr id="0" name=""/>
        <dsp:cNvSpPr/>
      </dsp:nvSpPr>
      <dsp:spPr>
        <a:xfrm>
          <a:off x="3285164" y="875670"/>
          <a:ext cx="161081" cy="302330"/>
        </a:xfrm>
        <a:prstGeom prst="chevron">
          <a:avLst>
            <a:gd name="adj" fmla="val 90000"/>
          </a:avLst>
        </a:prstGeom>
        <a:solidFill>
          <a:schemeClr val="accent2">
            <a:tint val="40000"/>
            <a:alpha val="90000"/>
            <a:hueOff val="-106153"/>
            <a:satOff val="-9418"/>
            <a:lumOff val="-96"/>
            <a:alphaOff val="0"/>
          </a:schemeClr>
        </a:solidFill>
        <a:ln w="12700" cap="flat" cmpd="sng" algn="ctr">
          <a:solidFill>
            <a:schemeClr val="accent2">
              <a:tint val="40000"/>
              <a:alpha val="90000"/>
              <a:hueOff val="-106153"/>
              <a:satOff val="-9418"/>
              <a:lumOff val="-96"/>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CC2370-868E-464D-A4ED-AFF881C84D79}">
      <dsp:nvSpPr>
        <dsp:cNvPr id="0" name=""/>
        <dsp:cNvSpPr/>
      </dsp:nvSpPr>
      <dsp:spPr>
        <a:xfrm>
          <a:off x="824550" y="254702"/>
          <a:ext cx="1512767" cy="1512767"/>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704" tIns="58704" rIns="58704" bIns="58704" numCol="1" spcCol="1270" anchor="ctr" anchorCtr="0">
          <a:noAutofit/>
        </a:bodyPr>
        <a:lstStyle/>
        <a:p>
          <a:pPr marL="0" lvl="0" indent="0" algn="ctr" defTabSz="2667000">
            <a:lnSpc>
              <a:spcPct val="90000"/>
            </a:lnSpc>
            <a:spcBef>
              <a:spcPct val="0"/>
            </a:spcBef>
            <a:spcAft>
              <a:spcPct val="35000"/>
            </a:spcAft>
            <a:buNone/>
          </a:pPr>
          <a:r>
            <a:rPr lang="en-US" sz="6000" kern="1200"/>
            <a:t>1</a:t>
          </a:r>
        </a:p>
      </dsp:txBody>
      <dsp:txXfrm>
        <a:off x="1046090" y="476242"/>
        <a:ext cx="1069687" cy="1069687"/>
      </dsp:txXfrm>
    </dsp:sp>
    <dsp:sp modelId="{4E632410-1EB3-408D-A439-80C85E16D289}">
      <dsp:nvSpPr>
        <dsp:cNvPr id="0" name=""/>
        <dsp:cNvSpPr/>
      </dsp:nvSpPr>
      <dsp:spPr>
        <a:xfrm>
          <a:off x="72578" y="2012737"/>
          <a:ext cx="3151599" cy="1965600"/>
        </a:xfrm>
        <a:prstGeom prst="upArrowCallout">
          <a:avLst>
            <a:gd name="adj1" fmla="val 50000"/>
            <a:gd name="adj2" fmla="val 20000"/>
            <a:gd name="adj3" fmla="val 20000"/>
            <a:gd name="adj4" fmla="val 100000"/>
          </a:avLst>
        </a:prstGeom>
        <a:solidFill>
          <a:schemeClr val="accent2">
            <a:tint val="40000"/>
            <a:alpha val="90000"/>
            <a:hueOff val="-212306"/>
            <a:satOff val="-18836"/>
            <a:lumOff val="-192"/>
            <a:alphaOff val="0"/>
          </a:schemeClr>
        </a:solidFill>
        <a:ln w="12700" cap="flat" cmpd="sng" algn="ctr">
          <a:solidFill>
            <a:schemeClr val="accent2">
              <a:tint val="40000"/>
              <a:alpha val="90000"/>
              <a:hueOff val="-212306"/>
              <a:satOff val="-18836"/>
              <a:lumOff val="-1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602" tIns="165100" rIns="248602" bIns="165100" numCol="1" spcCol="1270" anchor="t" anchorCtr="0">
          <a:noAutofit/>
        </a:bodyPr>
        <a:lstStyle/>
        <a:p>
          <a:pPr marL="0" lvl="0" indent="0" algn="l" defTabSz="977900">
            <a:lnSpc>
              <a:spcPct val="90000"/>
            </a:lnSpc>
            <a:spcBef>
              <a:spcPct val="0"/>
            </a:spcBef>
            <a:spcAft>
              <a:spcPct val="35000"/>
            </a:spcAft>
            <a:buNone/>
          </a:pPr>
          <a:r>
            <a:rPr lang="en-US" sz="2200" kern="1200" dirty="0"/>
            <a:t>Establishing safety, stabilization and symptom reduction</a:t>
          </a:r>
        </a:p>
      </dsp:txBody>
      <dsp:txXfrm>
        <a:off x="72578" y="2405857"/>
        <a:ext cx="3151599" cy="1572480"/>
      </dsp:txXfrm>
    </dsp:sp>
    <dsp:sp modelId="{CD3C007B-63EE-4637-9574-6AB611F4ABBC}">
      <dsp:nvSpPr>
        <dsp:cNvPr id="0" name=""/>
        <dsp:cNvSpPr/>
      </dsp:nvSpPr>
      <dsp:spPr>
        <a:xfrm>
          <a:off x="3506911" y="1011607"/>
          <a:ext cx="3151599" cy="72"/>
        </a:xfrm>
        <a:prstGeom prst="rect">
          <a:avLst/>
        </a:prstGeom>
        <a:solidFill>
          <a:schemeClr val="accent2">
            <a:tint val="40000"/>
            <a:alpha val="90000"/>
            <a:hueOff val="-318460"/>
            <a:satOff val="-28255"/>
            <a:lumOff val="-288"/>
            <a:alphaOff val="0"/>
          </a:schemeClr>
        </a:solidFill>
        <a:ln w="12700" cap="flat" cmpd="sng" algn="ctr">
          <a:solidFill>
            <a:schemeClr val="accent2">
              <a:tint val="40000"/>
              <a:alpha val="90000"/>
              <a:hueOff val="-318460"/>
              <a:satOff val="-28255"/>
              <a:lumOff val="-288"/>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98C2D7-4374-4F9F-836B-E7D67608D394}">
      <dsp:nvSpPr>
        <dsp:cNvPr id="0" name=""/>
        <dsp:cNvSpPr/>
      </dsp:nvSpPr>
      <dsp:spPr>
        <a:xfrm>
          <a:off x="6742553" y="893897"/>
          <a:ext cx="161081" cy="302776"/>
        </a:xfrm>
        <a:prstGeom prst="chevron">
          <a:avLst>
            <a:gd name="adj" fmla="val 90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687435-1B53-4CEB-AE19-4A10E0BE7331}">
      <dsp:nvSpPr>
        <dsp:cNvPr id="0" name=""/>
        <dsp:cNvSpPr/>
      </dsp:nvSpPr>
      <dsp:spPr>
        <a:xfrm>
          <a:off x="4325770" y="254703"/>
          <a:ext cx="1513881" cy="1513881"/>
        </a:xfrm>
        <a:prstGeom prst="ellips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747" tIns="58747" rIns="58747" bIns="58747" numCol="1" spcCol="1270" anchor="ctr" anchorCtr="0">
          <a:noAutofit/>
        </a:bodyPr>
        <a:lstStyle/>
        <a:p>
          <a:pPr marL="0" lvl="0" indent="0" algn="ctr" defTabSz="2667000">
            <a:lnSpc>
              <a:spcPct val="90000"/>
            </a:lnSpc>
            <a:spcBef>
              <a:spcPct val="0"/>
            </a:spcBef>
            <a:spcAft>
              <a:spcPct val="35000"/>
            </a:spcAft>
            <a:buNone/>
          </a:pPr>
          <a:r>
            <a:rPr lang="en-US" sz="6000" kern="1200"/>
            <a:t>2</a:t>
          </a:r>
        </a:p>
      </dsp:txBody>
      <dsp:txXfrm>
        <a:off x="4547473" y="476406"/>
        <a:ext cx="1070475" cy="1070475"/>
      </dsp:txXfrm>
    </dsp:sp>
    <dsp:sp modelId="{B90D895B-65C2-4CED-8E43-B263032A44DF}">
      <dsp:nvSpPr>
        <dsp:cNvPr id="0" name=""/>
        <dsp:cNvSpPr/>
      </dsp:nvSpPr>
      <dsp:spPr>
        <a:xfrm>
          <a:off x="3506911" y="1935489"/>
          <a:ext cx="3151599" cy="1965600"/>
        </a:xfrm>
        <a:prstGeom prst="upArrowCallout">
          <a:avLst>
            <a:gd name="adj1" fmla="val 50000"/>
            <a:gd name="adj2" fmla="val 20000"/>
            <a:gd name="adj3" fmla="val 20000"/>
            <a:gd name="adj4" fmla="val 100000"/>
          </a:avLst>
        </a:prstGeom>
        <a:solidFill>
          <a:schemeClr val="accent2">
            <a:tint val="40000"/>
            <a:alpha val="90000"/>
            <a:hueOff val="-530766"/>
            <a:satOff val="-47091"/>
            <a:lumOff val="-481"/>
            <a:alphaOff val="0"/>
          </a:schemeClr>
        </a:solidFill>
        <a:ln w="12700" cap="flat" cmpd="sng" algn="ctr">
          <a:solidFill>
            <a:schemeClr val="accent2">
              <a:tint val="40000"/>
              <a:alpha val="90000"/>
              <a:hueOff val="-530766"/>
              <a:satOff val="-47091"/>
              <a:lumOff val="-4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602" tIns="165100" rIns="248602" bIns="165100" numCol="1" spcCol="1270" anchor="t" anchorCtr="0">
          <a:noAutofit/>
        </a:bodyPr>
        <a:lstStyle/>
        <a:p>
          <a:pPr marL="0" lvl="0" indent="0" algn="l" defTabSz="977900">
            <a:lnSpc>
              <a:spcPct val="90000"/>
            </a:lnSpc>
            <a:spcBef>
              <a:spcPct val="0"/>
            </a:spcBef>
            <a:spcAft>
              <a:spcPct val="35000"/>
            </a:spcAft>
            <a:buNone/>
          </a:pPr>
          <a:r>
            <a:rPr lang="en-US" sz="2200" kern="1200" dirty="0"/>
            <a:t>Confronting, working through and integrating traumatic memories 	</a:t>
          </a:r>
        </a:p>
      </dsp:txBody>
      <dsp:txXfrm>
        <a:off x="3506911" y="2328609"/>
        <a:ext cx="3151599" cy="1572480"/>
      </dsp:txXfrm>
    </dsp:sp>
    <dsp:sp modelId="{58094646-312F-4B93-8BBF-794D33A2D718}">
      <dsp:nvSpPr>
        <dsp:cNvPr id="0" name=""/>
        <dsp:cNvSpPr/>
      </dsp:nvSpPr>
      <dsp:spPr>
        <a:xfrm>
          <a:off x="7008688" y="1011607"/>
          <a:ext cx="1575799" cy="72"/>
        </a:xfrm>
        <a:prstGeom prst="rect">
          <a:avLst/>
        </a:prstGeom>
        <a:solidFill>
          <a:schemeClr val="accent2">
            <a:tint val="40000"/>
            <a:alpha val="90000"/>
            <a:hueOff val="-636919"/>
            <a:satOff val="-56510"/>
            <a:lumOff val="-577"/>
            <a:alphaOff val="0"/>
          </a:schemeClr>
        </a:solidFill>
        <a:ln w="12700" cap="flat" cmpd="sng" algn="ctr">
          <a:solidFill>
            <a:schemeClr val="accent2">
              <a:tint val="40000"/>
              <a:alpha val="90000"/>
              <a:hueOff val="-636919"/>
              <a:satOff val="-56510"/>
              <a:lumOff val="-577"/>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196D1B-1D8F-45C0-8DD8-DDADA275F91A}">
      <dsp:nvSpPr>
        <dsp:cNvPr id="0" name=""/>
        <dsp:cNvSpPr/>
      </dsp:nvSpPr>
      <dsp:spPr>
        <a:xfrm>
          <a:off x="7826800" y="253956"/>
          <a:ext cx="1515374" cy="1515374"/>
        </a:xfrm>
        <a:prstGeom prst="ellips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805" tIns="58805" rIns="58805" bIns="58805" numCol="1" spcCol="1270" anchor="ctr" anchorCtr="0">
          <a:noAutofit/>
        </a:bodyPr>
        <a:lstStyle/>
        <a:p>
          <a:pPr marL="0" lvl="0" indent="0" algn="ctr" defTabSz="2667000">
            <a:lnSpc>
              <a:spcPct val="90000"/>
            </a:lnSpc>
            <a:spcBef>
              <a:spcPct val="0"/>
            </a:spcBef>
            <a:spcAft>
              <a:spcPct val="35000"/>
            </a:spcAft>
            <a:buNone/>
          </a:pPr>
          <a:r>
            <a:rPr lang="en-US" sz="6000" kern="1200"/>
            <a:t>3</a:t>
          </a:r>
        </a:p>
      </dsp:txBody>
      <dsp:txXfrm>
        <a:off x="8048721" y="475877"/>
        <a:ext cx="1071532" cy="1071532"/>
      </dsp:txXfrm>
    </dsp:sp>
    <dsp:sp modelId="{06B5D6AF-5019-4E56-84E6-F7763CFBC98B}">
      <dsp:nvSpPr>
        <dsp:cNvPr id="0" name=""/>
        <dsp:cNvSpPr/>
      </dsp:nvSpPr>
      <dsp:spPr>
        <a:xfrm>
          <a:off x="6933270" y="1897789"/>
          <a:ext cx="3151599" cy="1965600"/>
        </a:xfrm>
        <a:prstGeom prst="upArrowCallout">
          <a:avLst>
            <a:gd name="adj1" fmla="val 50000"/>
            <a:gd name="adj2" fmla="val 20000"/>
            <a:gd name="adj3" fmla="val 20000"/>
            <a:gd name="adj4" fmla="val 100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602" tIns="165100" rIns="248602" bIns="165100" numCol="1" spcCol="1270" anchor="t" anchorCtr="0">
          <a:noAutofit/>
        </a:bodyPr>
        <a:lstStyle/>
        <a:p>
          <a:pPr marL="0" lvl="0" indent="0" algn="l" defTabSz="977900">
            <a:lnSpc>
              <a:spcPct val="90000"/>
            </a:lnSpc>
            <a:spcBef>
              <a:spcPct val="0"/>
            </a:spcBef>
            <a:spcAft>
              <a:spcPct val="35000"/>
            </a:spcAft>
            <a:buNone/>
          </a:pPr>
          <a:r>
            <a:rPr lang="en-US" sz="2200" kern="1200" dirty="0"/>
            <a:t>Identity integration and rehabilitation</a:t>
          </a:r>
        </a:p>
      </dsp:txBody>
      <dsp:txXfrm>
        <a:off x="6933270" y="2290909"/>
        <a:ext cx="3151599" cy="157248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D769C-84C8-4D64-B25A-942EDD4E1218}">
      <dsp:nvSpPr>
        <dsp:cNvPr id="0" name=""/>
        <dsp:cNvSpPr/>
      </dsp:nvSpPr>
      <dsp:spPr>
        <a:xfrm>
          <a:off x="0" y="0"/>
          <a:ext cx="6483726" cy="6645896"/>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5496" tIns="330200" rIns="505496" bIns="330200" numCol="1" spcCol="1270" anchor="t" anchorCtr="0">
          <a:noAutofit/>
        </a:bodyPr>
        <a:lstStyle/>
        <a:p>
          <a:pPr marL="0" lvl="0" indent="0" algn="l" defTabSz="622300">
            <a:lnSpc>
              <a:spcPct val="90000"/>
            </a:lnSpc>
            <a:spcBef>
              <a:spcPct val="0"/>
            </a:spcBef>
            <a:spcAft>
              <a:spcPct val="35000"/>
            </a:spcAft>
            <a:buNone/>
          </a:pPr>
          <a:r>
            <a:rPr lang="en-NZ" sz="1400" kern="1200" dirty="0"/>
            <a:t>Intention   =  to create structure so that the client can develop a more internalised framework to make sense of their experience </a:t>
          </a:r>
        </a:p>
        <a:p>
          <a:pPr marL="0" lvl="0" indent="0" algn="l" defTabSz="622300">
            <a:lnSpc>
              <a:spcPct val="90000"/>
            </a:lnSpc>
            <a:spcBef>
              <a:spcPct val="0"/>
            </a:spcBef>
            <a:spcAft>
              <a:spcPct val="35000"/>
            </a:spcAft>
            <a:buNone/>
          </a:pPr>
          <a:r>
            <a:rPr lang="en-NZ" sz="1400" kern="1200" dirty="0"/>
            <a:t>May begin by focusing on externalising behaviour</a:t>
          </a:r>
        </a:p>
        <a:p>
          <a:pPr marL="0" lvl="0" indent="0" algn="l" defTabSz="622300">
            <a:lnSpc>
              <a:spcPct val="90000"/>
            </a:lnSpc>
            <a:spcBef>
              <a:spcPct val="0"/>
            </a:spcBef>
            <a:spcAft>
              <a:spcPct val="35000"/>
            </a:spcAft>
            <a:buNone/>
          </a:pPr>
          <a:r>
            <a:rPr lang="en-NZ" sz="1400" kern="1200" dirty="0"/>
            <a:t>Dealing with responsivity barriers</a:t>
          </a:r>
        </a:p>
        <a:p>
          <a:pPr marL="0" lvl="0" indent="0" algn="l" defTabSz="622300">
            <a:lnSpc>
              <a:spcPct val="90000"/>
            </a:lnSpc>
            <a:spcBef>
              <a:spcPct val="0"/>
            </a:spcBef>
            <a:spcAft>
              <a:spcPct val="35000"/>
            </a:spcAft>
            <a:buNone/>
          </a:pPr>
          <a:r>
            <a:rPr lang="en-NZ" sz="1400" kern="1200" dirty="0"/>
            <a:t>Increasing the capacity to tolerate internal work</a:t>
          </a:r>
        </a:p>
        <a:p>
          <a:pPr marL="0" lvl="0" indent="0" algn="l" defTabSz="622300">
            <a:lnSpc>
              <a:spcPct val="90000"/>
            </a:lnSpc>
            <a:spcBef>
              <a:spcPct val="0"/>
            </a:spcBef>
            <a:spcAft>
              <a:spcPct val="35000"/>
            </a:spcAft>
            <a:buNone/>
          </a:pPr>
          <a:r>
            <a:rPr lang="en-NZ" sz="1400" kern="1200" dirty="0"/>
            <a:t>Increasing access to external resources</a:t>
          </a:r>
        </a:p>
        <a:p>
          <a:pPr marL="0" lvl="0" indent="0" algn="l" defTabSz="622300">
            <a:lnSpc>
              <a:spcPct val="90000"/>
            </a:lnSpc>
            <a:spcBef>
              <a:spcPct val="0"/>
            </a:spcBef>
            <a:spcAft>
              <a:spcPct val="35000"/>
            </a:spcAft>
            <a:buNone/>
          </a:pPr>
          <a:r>
            <a:rPr lang="en-NZ" sz="1400" kern="1200" dirty="0"/>
            <a:t>Supporting the client to manage the externalising behaviours and build distress tolerance,  affect regulation skills and “phobic avoidance”</a:t>
          </a:r>
        </a:p>
        <a:p>
          <a:pPr marL="0" lvl="0" indent="0" algn="l" defTabSz="622300">
            <a:lnSpc>
              <a:spcPct val="90000"/>
            </a:lnSpc>
            <a:spcBef>
              <a:spcPct val="0"/>
            </a:spcBef>
            <a:spcAft>
              <a:spcPct val="35000"/>
            </a:spcAft>
            <a:buNone/>
          </a:pPr>
          <a:r>
            <a:rPr lang="en-NZ" sz="1400" kern="1200" dirty="0"/>
            <a:t>May be brief in a single trauma PTSD or be the only phase of treatment for more severe presentations.</a:t>
          </a:r>
        </a:p>
        <a:p>
          <a:pPr marL="0" lvl="0" indent="0" algn="l" defTabSz="622300">
            <a:lnSpc>
              <a:spcPct val="90000"/>
            </a:lnSpc>
            <a:spcBef>
              <a:spcPct val="0"/>
            </a:spcBef>
            <a:spcAft>
              <a:spcPct val="35000"/>
            </a:spcAft>
            <a:buNone/>
          </a:pPr>
          <a:r>
            <a:rPr lang="en-NZ" sz="1400" kern="1200" dirty="0"/>
            <a:t>Jumping into trauma processing too early may result in both client and therapist feeling as if they are drowning </a:t>
          </a:r>
        </a:p>
      </dsp:txBody>
      <dsp:txXfrm>
        <a:off x="0" y="2525440"/>
        <a:ext cx="6483726" cy="3987537"/>
      </dsp:txXfrm>
    </dsp:sp>
    <dsp:sp modelId="{063A67C4-A9E8-4F00-AB47-FED80E5E38F8}">
      <dsp:nvSpPr>
        <dsp:cNvPr id="0" name=""/>
        <dsp:cNvSpPr/>
      </dsp:nvSpPr>
      <dsp:spPr>
        <a:xfrm>
          <a:off x="2008876" y="0"/>
          <a:ext cx="1993768" cy="199376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5442" tIns="12700" rIns="155442"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2300857" y="291981"/>
        <a:ext cx="1409806" cy="1409806"/>
      </dsp:txXfrm>
    </dsp:sp>
    <dsp:sp modelId="{E92FC269-4CF7-4140-81A0-AE497ECB95EF}">
      <dsp:nvSpPr>
        <dsp:cNvPr id="0" name=""/>
        <dsp:cNvSpPr/>
      </dsp:nvSpPr>
      <dsp:spPr>
        <a:xfrm>
          <a:off x="0" y="6645824"/>
          <a:ext cx="6483726"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D769C-84C8-4D64-B25A-942EDD4E1218}">
      <dsp:nvSpPr>
        <dsp:cNvPr id="0" name=""/>
        <dsp:cNvSpPr/>
      </dsp:nvSpPr>
      <dsp:spPr>
        <a:xfrm>
          <a:off x="0" y="0"/>
          <a:ext cx="6269037" cy="557212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8759" tIns="330200" rIns="488759" bIns="330200" numCol="1" spcCol="1270" anchor="t" anchorCtr="0">
          <a:noAutofit/>
        </a:bodyPr>
        <a:lstStyle/>
        <a:p>
          <a:pPr marL="0" lvl="0" indent="0" algn="l" defTabSz="666750">
            <a:lnSpc>
              <a:spcPct val="90000"/>
            </a:lnSpc>
            <a:spcBef>
              <a:spcPct val="0"/>
            </a:spcBef>
            <a:spcAft>
              <a:spcPct val="35000"/>
            </a:spcAft>
            <a:buNone/>
          </a:pPr>
          <a:r>
            <a:rPr lang="en-NZ" sz="1500" kern="1200" dirty="0"/>
            <a:t>Memory Work</a:t>
          </a:r>
        </a:p>
        <a:p>
          <a:pPr marL="0" lvl="0" indent="0" algn="l" defTabSz="666750">
            <a:lnSpc>
              <a:spcPct val="90000"/>
            </a:lnSpc>
            <a:spcBef>
              <a:spcPct val="0"/>
            </a:spcBef>
            <a:spcAft>
              <a:spcPct val="35000"/>
            </a:spcAft>
            <a:buNone/>
          </a:pPr>
          <a:r>
            <a:rPr lang="en-NZ" sz="1500" kern="1200" dirty="0"/>
            <a:t>Evidence suggests the need for longer sessions (90 minutes) </a:t>
          </a:r>
        </a:p>
        <a:p>
          <a:pPr marL="0" lvl="0" indent="0" algn="l" defTabSz="666750">
            <a:lnSpc>
              <a:spcPct val="90000"/>
            </a:lnSpc>
            <a:spcBef>
              <a:spcPct val="0"/>
            </a:spcBef>
            <a:spcAft>
              <a:spcPct val="35000"/>
            </a:spcAft>
            <a:buNone/>
          </a:pPr>
          <a:r>
            <a:rPr lang="en-NZ" sz="1500" b="1" kern="1200" dirty="0"/>
            <a:t>Prepare</a:t>
          </a:r>
          <a:r>
            <a:rPr lang="en-NZ" sz="1500" kern="1200" dirty="0"/>
            <a:t> – well established management plan, memory selection differs depending on the client’s resources and life circumstances</a:t>
          </a:r>
        </a:p>
        <a:p>
          <a:pPr marL="0" lvl="0" indent="0" algn="l" defTabSz="666750">
            <a:lnSpc>
              <a:spcPct val="90000"/>
            </a:lnSpc>
            <a:spcBef>
              <a:spcPct val="0"/>
            </a:spcBef>
            <a:spcAft>
              <a:spcPct val="35000"/>
            </a:spcAft>
            <a:buNone/>
          </a:pPr>
          <a:r>
            <a:rPr lang="en-NZ" sz="1500" b="1" kern="1200" dirty="0"/>
            <a:t>Process</a:t>
          </a:r>
          <a:r>
            <a:rPr lang="en-NZ" sz="1500" kern="1200" dirty="0"/>
            <a:t> – break the memory up into phases, explore with the client how to approach the memory and decide on the least distressing part of the memory to process</a:t>
          </a:r>
        </a:p>
        <a:p>
          <a:pPr marL="0" lvl="0" indent="0" algn="l" defTabSz="666750">
            <a:lnSpc>
              <a:spcPct val="90000"/>
            </a:lnSpc>
            <a:spcBef>
              <a:spcPct val="0"/>
            </a:spcBef>
            <a:spcAft>
              <a:spcPct val="35000"/>
            </a:spcAft>
            <a:buNone/>
          </a:pPr>
          <a:r>
            <a:rPr lang="en-NZ" sz="1500" b="1" kern="1200" dirty="0"/>
            <a:t>Debrief</a:t>
          </a:r>
        </a:p>
        <a:p>
          <a:pPr marL="0" lvl="0" indent="0" algn="l" defTabSz="666750">
            <a:lnSpc>
              <a:spcPct val="90000"/>
            </a:lnSpc>
            <a:spcBef>
              <a:spcPct val="0"/>
            </a:spcBef>
            <a:spcAft>
              <a:spcPct val="35000"/>
            </a:spcAft>
            <a:buNone/>
          </a:pPr>
          <a:r>
            <a:rPr lang="en-NZ" sz="1500" kern="1200" dirty="0"/>
            <a:t>Develop a hierarchy of phobic avoidance (memories, emotions, physical sensations) </a:t>
          </a:r>
        </a:p>
      </dsp:txBody>
      <dsp:txXfrm>
        <a:off x="0" y="2117407"/>
        <a:ext cx="6269037" cy="3343275"/>
      </dsp:txXfrm>
    </dsp:sp>
    <dsp:sp modelId="{063A67C4-A9E8-4F00-AB47-FED80E5E38F8}">
      <dsp:nvSpPr>
        <dsp:cNvPr id="0" name=""/>
        <dsp:cNvSpPr/>
      </dsp:nvSpPr>
      <dsp:spPr>
        <a:xfrm>
          <a:off x="2270415" y="566640"/>
          <a:ext cx="1671637" cy="1671637"/>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327" tIns="12700" rIns="130327" bIns="12700" numCol="1" spcCol="1270" anchor="ctr" anchorCtr="0">
          <a:noAutofit/>
        </a:bodyPr>
        <a:lstStyle/>
        <a:p>
          <a:pPr marL="0" lvl="0" indent="0" algn="ctr" defTabSz="2133600">
            <a:lnSpc>
              <a:spcPct val="90000"/>
            </a:lnSpc>
            <a:spcBef>
              <a:spcPct val="0"/>
            </a:spcBef>
            <a:spcAft>
              <a:spcPct val="35000"/>
            </a:spcAft>
            <a:buNone/>
          </a:pPr>
          <a:r>
            <a:rPr lang="en-US" sz="4800" kern="1200" dirty="0"/>
            <a:t>2</a:t>
          </a:r>
        </a:p>
      </dsp:txBody>
      <dsp:txXfrm>
        <a:off x="2515221" y="811446"/>
        <a:ext cx="1182025" cy="1182025"/>
      </dsp:txXfrm>
    </dsp:sp>
    <dsp:sp modelId="{E92FC269-4CF7-4140-81A0-AE497ECB95EF}">
      <dsp:nvSpPr>
        <dsp:cNvPr id="0" name=""/>
        <dsp:cNvSpPr/>
      </dsp:nvSpPr>
      <dsp:spPr>
        <a:xfrm>
          <a:off x="0" y="5572053"/>
          <a:ext cx="6269037"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D769C-84C8-4D64-B25A-942EDD4E1218}">
      <dsp:nvSpPr>
        <dsp:cNvPr id="0" name=""/>
        <dsp:cNvSpPr/>
      </dsp:nvSpPr>
      <dsp:spPr>
        <a:xfrm>
          <a:off x="0" y="0"/>
          <a:ext cx="6269037" cy="557212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8759" tIns="330200" rIns="488759" bIns="330200" numCol="1" spcCol="1270" anchor="t" anchorCtr="0">
          <a:noAutofit/>
        </a:bodyPr>
        <a:lstStyle/>
        <a:p>
          <a:pPr marL="0" lvl="0" indent="0" algn="l" defTabSz="889000">
            <a:lnSpc>
              <a:spcPct val="90000"/>
            </a:lnSpc>
            <a:spcBef>
              <a:spcPct val="0"/>
            </a:spcBef>
            <a:spcAft>
              <a:spcPct val="35000"/>
            </a:spcAft>
            <a:buNone/>
          </a:pPr>
          <a:r>
            <a:rPr lang="en-NZ" sz="2000" kern="1200" dirty="0"/>
            <a:t>Re-engagement in life </a:t>
          </a:r>
        </a:p>
        <a:p>
          <a:pPr marL="0" lvl="0" indent="0" algn="l" defTabSz="889000">
            <a:lnSpc>
              <a:spcPct val="90000"/>
            </a:lnSpc>
            <a:spcBef>
              <a:spcPct val="0"/>
            </a:spcBef>
            <a:spcAft>
              <a:spcPct val="35000"/>
            </a:spcAft>
            <a:buNone/>
          </a:pPr>
          <a:r>
            <a:rPr lang="en-NZ" sz="2000" kern="1200" dirty="0"/>
            <a:t>Focus is to support the client to begin activities that are representative of independence and improved functioning.</a:t>
          </a:r>
        </a:p>
        <a:p>
          <a:pPr marL="0" lvl="0" indent="0" algn="l" defTabSz="889000">
            <a:lnSpc>
              <a:spcPct val="90000"/>
            </a:lnSpc>
            <a:spcBef>
              <a:spcPct val="0"/>
            </a:spcBef>
            <a:spcAft>
              <a:spcPct val="35000"/>
            </a:spcAft>
            <a:buNone/>
          </a:pPr>
          <a:r>
            <a:rPr lang="en-NZ" sz="2000" kern="1200" dirty="0"/>
            <a:t>This may look different for different clients</a:t>
          </a:r>
        </a:p>
        <a:p>
          <a:pPr marL="0" lvl="0" indent="0" algn="l" defTabSz="889000">
            <a:lnSpc>
              <a:spcPct val="90000"/>
            </a:lnSpc>
            <a:spcBef>
              <a:spcPct val="0"/>
            </a:spcBef>
            <a:spcAft>
              <a:spcPct val="35000"/>
            </a:spcAft>
            <a:buNone/>
          </a:pPr>
          <a:r>
            <a:rPr lang="en-NZ" sz="2000" kern="1200" dirty="0"/>
            <a:t>This may be the goal for some clients without memory work and could involve “living with” the presenting symptomology </a:t>
          </a:r>
          <a:endParaRPr lang="en-US" sz="2000" kern="1200" dirty="0"/>
        </a:p>
      </dsp:txBody>
      <dsp:txXfrm>
        <a:off x="0" y="2117407"/>
        <a:ext cx="6269037" cy="3343275"/>
      </dsp:txXfrm>
    </dsp:sp>
    <dsp:sp modelId="{063A67C4-A9E8-4F00-AB47-FED80E5E38F8}">
      <dsp:nvSpPr>
        <dsp:cNvPr id="0" name=""/>
        <dsp:cNvSpPr/>
      </dsp:nvSpPr>
      <dsp:spPr>
        <a:xfrm>
          <a:off x="2298699" y="557212"/>
          <a:ext cx="1671637" cy="1671637"/>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327" tIns="12700" rIns="130327" bIns="12700" numCol="1" spcCol="1270" anchor="ctr" anchorCtr="0">
          <a:noAutofit/>
        </a:bodyPr>
        <a:lstStyle/>
        <a:p>
          <a:pPr marL="0" lvl="0" indent="0" algn="ctr" defTabSz="2133600">
            <a:lnSpc>
              <a:spcPct val="90000"/>
            </a:lnSpc>
            <a:spcBef>
              <a:spcPct val="0"/>
            </a:spcBef>
            <a:spcAft>
              <a:spcPct val="35000"/>
            </a:spcAft>
            <a:buNone/>
          </a:pPr>
          <a:r>
            <a:rPr lang="en-US" sz="4800" kern="1200" dirty="0"/>
            <a:t>3</a:t>
          </a:r>
        </a:p>
      </dsp:txBody>
      <dsp:txXfrm>
        <a:off x="2543505" y="802018"/>
        <a:ext cx="1182025" cy="1182025"/>
      </dsp:txXfrm>
    </dsp:sp>
    <dsp:sp modelId="{E92FC269-4CF7-4140-81A0-AE497ECB95EF}">
      <dsp:nvSpPr>
        <dsp:cNvPr id="0" name=""/>
        <dsp:cNvSpPr/>
      </dsp:nvSpPr>
      <dsp:spPr>
        <a:xfrm>
          <a:off x="0" y="5572053"/>
          <a:ext cx="6269037"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7B09B-287E-4A6D-84C8-BFBE91C5B60A}">
      <dsp:nvSpPr>
        <dsp:cNvPr id="0" name=""/>
        <dsp:cNvSpPr/>
      </dsp:nvSpPr>
      <dsp:spPr>
        <a:xfrm rot="5400000">
          <a:off x="4196819" y="-1589126"/>
          <a:ext cx="856496" cy="4353004"/>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Font typeface="Wingdings" panose="05000000000000000000" pitchFamily="2" charset="2"/>
            <a:buNone/>
          </a:pPr>
          <a:r>
            <a:rPr lang="en-US" sz="2000" kern="1200" dirty="0">
              <a:solidFill>
                <a:schemeClr val="tx1"/>
              </a:solidFill>
              <a:latin typeface="+mn-lt"/>
              <a:ea typeface="+mn-ea"/>
              <a:cs typeface="+mn-cs"/>
            </a:rPr>
            <a:t>Inability to recall autobiographical information that is inconsistent with normal memory</a:t>
          </a:r>
          <a:endParaRPr lang="en-US" sz="2000" kern="1200" dirty="0">
            <a:latin typeface="+mj-lt"/>
          </a:endParaRPr>
        </a:p>
      </dsp:txBody>
      <dsp:txXfrm rot="-5400000">
        <a:off x="2448566" y="200938"/>
        <a:ext cx="4311193" cy="772874"/>
      </dsp:txXfrm>
    </dsp:sp>
    <dsp:sp modelId="{96742AB4-7F22-4D73-AF37-A3A785E977E3}">
      <dsp:nvSpPr>
        <dsp:cNvPr id="0" name=""/>
        <dsp:cNvSpPr/>
      </dsp:nvSpPr>
      <dsp:spPr>
        <a:xfrm>
          <a:off x="0" y="0"/>
          <a:ext cx="2448565" cy="10706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Amnesia</a:t>
          </a:r>
          <a:r>
            <a:rPr lang="en-US" sz="2000" kern="1200" dirty="0"/>
            <a:t> </a:t>
          </a:r>
        </a:p>
      </dsp:txBody>
      <dsp:txXfrm>
        <a:off x="52263" y="52263"/>
        <a:ext cx="2344039" cy="966094"/>
      </dsp:txXfrm>
    </dsp:sp>
    <dsp:sp modelId="{B097A74C-61CE-47E4-B25C-17795BC5C43F}">
      <dsp:nvSpPr>
        <dsp:cNvPr id="0" name=""/>
        <dsp:cNvSpPr/>
      </dsp:nvSpPr>
      <dsp:spPr>
        <a:xfrm>
          <a:off x="0" y="1082212"/>
          <a:ext cx="2448565" cy="107062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Identity Confusion</a:t>
          </a:r>
          <a:r>
            <a:rPr lang="en-US" sz="2000" kern="1200" dirty="0"/>
            <a:t> </a:t>
          </a:r>
        </a:p>
      </dsp:txBody>
      <dsp:txXfrm>
        <a:off x="52263" y="1134475"/>
        <a:ext cx="2344039" cy="966094"/>
      </dsp:txXfrm>
    </dsp:sp>
    <dsp:sp modelId="{1B6DB76D-2964-4D16-A81C-D56297325CF3}">
      <dsp:nvSpPr>
        <dsp:cNvPr id="0" name=""/>
        <dsp:cNvSpPr/>
      </dsp:nvSpPr>
      <dsp:spPr>
        <a:xfrm rot="5400000">
          <a:off x="4196819" y="609560"/>
          <a:ext cx="856496" cy="4353004"/>
        </a:xfrm>
        <a:prstGeom prst="round2Same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Font typeface="Wingdings" panose="05000000000000000000" pitchFamily="2" charset="2"/>
            <a:buNone/>
          </a:pPr>
          <a:r>
            <a:rPr lang="en-US" sz="2000" kern="1200" dirty="0">
              <a:latin typeface="+mj-lt"/>
            </a:rPr>
            <a:t>Sense of detachment/ disconnection from one’s mind body or self. </a:t>
          </a:r>
        </a:p>
      </dsp:txBody>
      <dsp:txXfrm rot="-5400000">
        <a:off x="2448566" y="2399625"/>
        <a:ext cx="4311193" cy="772874"/>
      </dsp:txXfrm>
    </dsp:sp>
    <dsp:sp modelId="{55F4DDA9-C5C2-45B8-8873-77C746CB6F81}">
      <dsp:nvSpPr>
        <dsp:cNvPr id="0" name=""/>
        <dsp:cNvSpPr/>
      </dsp:nvSpPr>
      <dsp:spPr>
        <a:xfrm>
          <a:off x="11491" y="2215239"/>
          <a:ext cx="2448565" cy="107062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err="1"/>
            <a:t>Depersonalisation</a:t>
          </a:r>
          <a:r>
            <a:rPr lang="en-US" sz="2000" kern="1200" dirty="0"/>
            <a:t> </a:t>
          </a:r>
        </a:p>
      </dsp:txBody>
      <dsp:txXfrm>
        <a:off x="63754" y="2267502"/>
        <a:ext cx="2344039" cy="966094"/>
      </dsp:txXfrm>
    </dsp:sp>
    <dsp:sp modelId="{350CAA42-99DD-4B74-8E05-6879535D8DA8}">
      <dsp:nvSpPr>
        <dsp:cNvPr id="0" name=""/>
        <dsp:cNvSpPr/>
      </dsp:nvSpPr>
      <dsp:spPr>
        <a:xfrm>
          <a:off x="0" y="3346136"/>
          <a:ext cx="2448565" cy="107062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Identity</a:t>
          </a:r>
          <a:r>
            <a:rPr lang="en-US" sz="2000" kern="1200" baseline="0" dirty="0"/>
            <a:t> Alteration</a:t>
          </a:r>
          <a:endParaRPr lang="en-US" sz="2000" kern="1200" dirty="0"/>
        </a:p>
      </dsp:txBody>
      <dsp:txXfrm>
        <a:off x="52263" y="3398399"/>
        <a:ext cx="2344039" cy="966094"/>
      </dsp:txXfrm>
    </dsp:sp>
    <dsp:sp modelId="{BFE9F77B-E113-4D62-AA13-9BBE3A5934F3}">
      <dsp:nvSpPr>
        <dsp:cNvPr id="0" name=""/>
        <dsp:cNvSpPr/>
      </dsp:nvSpPr>
      <dsp:spPr>
        <a:xfrm rot="5400000">
          <a:off x="4155536" y="2857863"/>
          <a:ext cx="856496" cy="4353004"/>
        </a:xfrm>
        <a:prstGeom prst="round2Same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Font typeface="Wingdings" panose="05000000000000000000" pitchFamily="2" charset="2"/>
            <a:buNone/>
          </a:pPr>
          <a:r>
            <a:rPr lang="en-US" sz="2000" kern="1200" dirty="0">
              <a:latin typeface="+mj-lt"/>
            </a:rPr>
            <a:t>A sense of disconnection from familiar people or surroundings</a:t>
          </a:r>
        </a:p>
      </dsp:txBody>
      <dsp:txXfrm rot="-5400000">
        <a:off x="2407283" y="4647928"/>
        <a:ext cx="4311193" cy="772874"/>
      </dsp:txXfrm>
    </dsp:sp>
    <dsp:sp modelId="{D5C9201F-B6B4-431B-9622-EEA9EF8F6236}">
      <dsp:nvSpPr>
        <dsp:cNvPr id="0" name=""/>
        <dsp:cNvSpPr/>
      </dsp:nvSpPr>
      <dsp:spPr>
        <a:xfrm>
          <a:off x="0" y="4499055"/>
          <a:ext cx="2448565" cy="10706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a:t>Derealisation</a:t>
          </a:r>
          <a:r>
            <a:rPr lang="en-US" sz="2000" kern="1200"/>
            <a:t> </a:t>
          </a:r>
        </a:p>
      </dsp:txBody>
      <dsp:txXfrm>
        <a:off x="52263" y="4551318"/>
        <a:ext cx="2344039" cy="9660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F8A53-C932-4538-9378-ED380EEF4099}">
      <dsp:nvSpPr>
        <dsp:cNvPr id="0" name=""/>
        <dsp:cNvSpPr/>
      </dsp:nvSpPr>
      <dsp:spPr>
        <a:xfrm>
          <a:off x="1075" y="432082"/>
          <a:ext cx="2297720" cy="321680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9139" tIns="330200" rIns="179139" bIns="330200" numCol="1" spcCol="1270" anchor="t" anchorCtr="0">
          <a:noAutofit/>
        </a:bodyPr>
        <a:lstStyle/>
        <a:p>
          <a:pPr marL="0" lvl="0" indent="0" algn="l" defTabSz="1066800">
            <a:lnSpc>
              <a:spcPct val="90000"/>
            </a:lnSpc>
            <a:spcBef>
              <a:spcPct val="0"/>
            </a:spcBef>
            <a:spcAft>
              <a:spcPct val="35000"/>
            </a:spcAft>
            <a:buNone/>
          </a:pPr>
          <a:r>
            <a:rPr lang="en-NZ" sz="2400" kern="1200" dirty="0"/>
            <a:t>Dissociative Identity Disorder (DID)</a:t>
          </a:r>
          <a:endParaRPr lang="en-US" sz="2400" kern="1200" dirty="0"/>
        </a:p>
      </dsp:txBody>
      <dsp:txXfrm>
        <a:off x="1075" y="1654470"/>
        <a:ext cx="2297720" cy="1930084"/>
      </dsp:txXfrm>
    </dsp:sp>
    <dsp:sp modelId="{095DF9E7-19AE-44C0-93BE-A001B9770C7D}">
      <dsp:nvSpPr>
        <dsp:cNvPr id="0" name=""/>
        <dsp:cNvSpPr/>
      </dsp:nvSpPr>
      <dsp:spPr>
        <a:xfrm>
          <a:off x="667414" y="753763"/>
          <a:ext cx="965042" cy="965042"/>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5238" tIns="12700" rIns="75238" bIns="12700" numCol="1" spcCol="1270" anchor="ctr" anchorCtr="0">
          <a:noAutofit/>
        </a:bodyPr>
        <a:lstStyle/>
        <a:p>
          <a:pPr marL="0" lvl="0" indent="0" algn="ctr" defTabSz="2089150">
            <a:lnSpc>
              <a:spcPct val="90000"/>
            </a:lnSpc>
            <a:spcBef>
              <a:spcPct val="0"/>
            </a:spcBef>
            <a:spcAft>
              <a:spcPct val="35000"/>
            </a:spcAft>
            <a:buNone/>
          </a:pPr>
          <a:r>
            <a:rPr lang="en-US" sz="4700" kern="1200"/>
            <a:t>1</a:t>
          </a:r>
        </a:p>
      </dsp:txBody>
      <dsp:txXfrm>
        <a:off x="808741" y="895090"/>
        <a:ext cx="682388" cy="682388"/>
      </dsp:txXfrm>
    </dsp:sp>
    <dsp:sp modelId="{2E9B8F01-5223-49F3-9D04-64211330C18B}">
      <dsp:nvSpPr>
        <dsp:cNvPr id="0" name=""/>
        <dsp:cNvSpPr/>
      </dsp:nvSpPr>
      <dsp:spPr>
        <a:xfrm>
          <a:off x="1075" y="3648819"/>
          <a:ext cx="2297720" cy="72"/>
        </a:xfrm>
        <a:prstGeom prst="rect">
          <a:avLst/>
        </a:prstGeom>
        <a:solidFill>
          <a:schemeClr val="accent2">
            <a:hueOff val="-207909"/>
            <a:satOff val="-11990"/>
            <a:lumOff val="1233"/>
            <a:alphaOff val="0"/>
          </a:schemeClr>
        </a:solidFill>
        <a:ln w="12700" cap="flat" cmpd="sng" algn="ctr">
          <a:solidFill>
            <a:schemeClr val="accent2">
              <a:hueOff val="-207909"/>
              <a:satOff val="-11990"/>
              <a:lumOff val="12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9835EC-653D-4510-8356-ECBA302907AA}">
      <dsp:nvSpPr>
        <dsp:cNvPr id="0" name=""/>
        <dsp:cNvSpPr/>
      </dsp:nvSpPr>
      <dsp:spPr>
        <a:xfrm>
          <a:off x="2528567" y="432082"/>
          <a:ext cx="2703934" cy="3216808"/>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9139" tIns="330200" rIns="179139" bIns="330200" numCol="1" spcCol="1270" anchor="t" anchorCtr="0">
          <a:noAutofit/>
        </a:bodyPr>
        <a:lstStyle/>
        <a:p>
          <a:pPr marL="0" lvl="0" indent="0" algn="l" defTabSz="1066800">
            <a:lnSpc>
              <a:spcPct val="90000"/>
            </a:lnSpc>
            <a:spcBef>
              <a:spcPct val="0"/>
            </a:spcBef>
            <a:spcAft>
              <a:spcPct val="35000"/>
            </a:spcAft>
            <a:buNone/>
          </a:pPr>
          <a:r>
            <a:rPr lang="en-NZ" sz="2400" kern="1200" dirty="0"/>
            <a:t>Depersonalisation/Derealisation Disorder</a:t>
          </a:r>
          <a:endParaRPr lang="en-US" sz="2400" kern="1200" dirty="0"/>
        </a:p>
      </dsp:txBody>
      <dsp:txXfrm>
        <a:off x="2528567" y="1654470"/>
        <a:ext cx="2703934" cy="1930084"/>
      </dsp:txXfrm>
    </dsp:sp>
    <dsp:sp modelId="{B036EA78-C989-4349-A437-C48A69E64610}">
      <dsp:nvSpPr>
        <dsp:cNvPr id="0" name=""/>
        <dsp:cNvSpPr/>
      </dsp:nvSpPr>
      <dsp:spPr>
        <a:xfrm>
          <a:off x="3398013" y="753763"/>
          <a:ext cx="965042" cy="965042"/>
        </a:xfrm>
        <a:prstGeom prst="ellipse">
          <a:avLst/>
        </a:prstGeom>
        <a:solidFill>
          <a:schemeClr val="accent2">
            <a:hueOff val="-415818"/>
            <a:satOff val="-23979"/>
            <a:lumOff val="2465"/>
            <a:alphaOff val="0"/>
          </a:schemeClr>
        </a:solidFill>
        <a:ln w="12700" cap="flat" cmpd="sng" algn="ctr">
          <a:solidFill>
            <a:schemeClr val="accent2">
              <a:hueOff val="-415818"/>
              <a:satOff val="-23979"/>
              <a:lumOff val="24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5238" tIns="12700" rIns="75238" bIns="12700" numCol="1" spcCol="1270" anchor="ctr" anchorCtr="0">
          <a:noAutofit/>
        </a:bodyPr>
        <a:lstStyle/>
        <a:p>
          <a:pPr marL="0" lvl="0" indent="0" algn="ctr" defTabSz="2089150">
            <a:lnSpc>
              <a:spcPct val="90000"/>
            </a:lnSpc>
            <a:spcBef>
              <a:spcPct val="0"/>
            </a:spcBef>
            <a:spcAft>
              <a:spcPct val="35000"/>
            </a:spcAft>
            <a:buNone/>
          </a:pPr>
          <a:r>
            <a:rPr lang="en-US" sz="4700" kern="1200" dirty="0"/>
            <a:t>2</a:t>
          </a:r>
        </a:p>
      </dsp:txBody>
      <dsp:txXfrm>
        <a:off x="3539340" y="895090"/>
        <a:ext cx="682388" cy="682388"/>
      </dsp:txXfrm>
    </dsp:sp>
    <dsp:sp modelId="{16086255-0F75-40E0-95D1-8084955504A7}">
      <dsp:nvSpPr>
        <dsp:cNvPr id="0" name=""/>
        <dsp:cNvSpPr/>
      </dsp:nvSpPr>
      <dsp:spPr>
        <a:xfrm>
          <a:off x="2731674" y="3648819"/>
          <a:ext cx="2297720" cy="72"/>
        </a:xfrm>
        <a:prstGeom prst="rect">
          <a:avLst/>
        </a:prstGeom>
        <a:solidFill>
          <a:schemeClr val="accent2">
            <a:hueOff val="-623727"/>
            <a:satOff val="-35969"/>
            <a:lumOff val="3698"/>
            <a:alphaOff val="0"/>
          </a:schemeClr>
        </a:solidFill>
        <a:ln w="12700" cap="flat" cmpd="sng" algn="ctr">
          <a:solidFill>
            <a:schemeClr val="accent2">
              <a:hueOff val="-623727"/>
              <a:satOff val="-35969"/>
              <a:lumOff val="36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6510BD-C928-4804-8371-5F845333A8FC}">
      <dsp:nvSpPr>
        <dsp:cNvPr id="0" name=""/>
        <dsp:cNvSpPr/>
      </dsp:nvSpPr>
      <dsp:spPr>
        <a:xfrm>
          <a:off x="5462274" y="432082"/>
          <a:ext cx="2524757" cy="3216808"/>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9139" tIns="330200" rIns="179139" bIns="330200" numCol="1" spcCol="1270" anchor="t" anchorCtr="0">
          <a:noAutofit/>
        </a:bodyPr>
        <a:lstStyle/>
        <a:p>
          <a:pPr marL="0" lvl="0" indent="0" algn="l" defTabSz="1066800">
            <a:lnSpc>
              <a:spcPct val="90000"/>
            </a:lnSpc>
            <a:spcBef>
              <a:spcPct val="0"/>
            </a:spcBef>
            <a:spcAft>
              <a:spcPct val="35000"/>
            </a:spcAft>
            <a:buNone/>
          </a:pPr>
          <a:r>
            <a:rPr lang="en-US" sz="2400" kern="1200" dirty="0"/>
            <a:t>Dissociative Amnesia </a:t>
          </a:r>
        </a:p>
      </dsp:txBody>
      <dsp:txXfrm>
        <a:off x="5462274" y="1654470"/>
        <a:ext cx="2524757" cy="1930084"/>
      </dsp:txXfrm>
    </dsp:sp>
    <dsp:sp modelId="{98FCC575-F3AA-4B1F-887B-6F2D3177F34D}">
      <dsp:nvSpPr>
        <dsp:cNvPr id="0" name=""/>
        <dsp:cNvSpPr/>
      </dsp:nvSpPr>
      <dsp:spPr>
        <a:xfrm>
          <a:off x="6242131" y="753763"/>
          <a:ext cx="965042" cy="965042"/>
        </a:xfrm>
        <a:prstGeom prst="ellipse">
          <a:avLst/>
        </a:prstGeom>
        <a:solidFill>
          <a:schemeClr val="accent2">
            <a:hueOff val="-831636"/>
            <a:satOff val="-47959"/>
            <a:lumOff val="4930"/>
            <a:alphaOff val="0"/>
          </a:schemeClr>
        </a:solidFill>
        <a:ln w="12700" cap="flat" cmpd="sng" algn="ctr">
          <a:solidFill>
            <a:schemeClr val="accent2">
              <a:hueOff val="-831636"/>
              <a:satOff val="-47959"/>
              <a:lumOff val="49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5238" tIns="12700" rIns="75238" bIns="12700" numCol="1" spcCol="1270" anchor="ctr" anchorCtr="0">
          <a:noAutofit/>
        </a:bodyPr>
        <a:lstStyle/>
        <a:p>
          <a:pPr marL="0" lvl="0" indent="0" algn="ctr" defTabSz="2089150">
            <a:lnSpc>
              <a:spcPct val="90000"/>
            </a:lnSpc>
            <a:spcBef>
              <a:spcPct val="0"/>
            </a:spcBef>
            <a:spcAft>
              <a:spcPct val="35000"/>
            </a:spcAft>
            <a:buNone/>
          </a:pPr>
          <a:r>
            <a:rPr lang="en-US" sz="4700" kern="1200"/>
            <a:t>3</a:t>
          </a:r>
        </a:p>
      </dsp:txBody>
      <dsp:txXfrm>
        <a:off x="6383458" y="895090"/>
        <a:ext cx="682388" cy="682388"/>
      </dsp:txXfrm>
    </dsp:sp>
    <dsp:sp modelId="{08374546-E646-49F9-9094-6875DFEB06FF}">
      <dsp:nvSpPr>
        <dsp:cNvPr id="0" name=""/>
        <dsp:cNvSpPr/>
      </dsp:nvSpPr>
      <dsp:spPr>
        <a:xfrm>
          <a:off x="5575792" y="3648819"/>
          <a:ext cx="2297720" cy="72"/>
        </a:xfrm>
        <a:prstGeom prst="rect">
          <a:avLst/>
        </a:prstGeom>
        <a:solidFill>
          <a:schemeClr val="accent2">
            <a:hueOff val="-1039545"/>
            <a:satOff val="-59949"/>
            <a:lumOff val="6163"/>
            <a:alphaOff val="0"/>
          </a:schemeClr>
        </a:solidFill>
        <a:ln w="12700" cap="flat" cmpd="sng" algn="ctr">
          <a:solidFill>
            <a:schemeClr val="accent2">
              <a:hueOff val="-1039545"/>
              <a:satOff val="-59949"/>
              <a:lumOff val="61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FAA748-BFAA-45DF-823D-B88BC224C0B1}">
      <dsp:nvSpPr>
        <dsp:cNvPr id="0" name=""/>
        <dsp:cNvSpPr/>
      </dsp:nvSpPr>
      <dsp:spPr>
        <a:xfrm>
          <a:off x="8216804" y="432082"/>
          <a:ext cx="2297720" cy="3216808"/>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9139" tIns="330200" rIns="179139" bIns="330200" numCol="1" spcCol="1270" anchor="t" anchorCtr="0">
          <a:noAutofit/>
        </a:bodyPr>
        <a:lstStyle/>
        <a:p>
          <a:pPr marL="0" lvl="0" indent="0" algn="l" defTabSz="977900">
            <a:lnSpc>
              <a:spcPct val="90000"/>
            </a:lnSpc>
            <a:spcBef>
              <a:spcPct val="0"/>
            </a:spcBef>
            <a:spcAft>
              <a:spcPct val="35000"/>
            </a:spcAft>
            <a:buNone/>
          </a:pPr>
          <a:r>
            <a:rPr lang="en-NZ" sz="2200" kern="1200" dirty="0"/>
            <a:t>Other or Unspecified Dissociative Disorder</a:t>
          </a:r>
          <a:endParaRPr lang="en-US" sz="2200" kern="1200" dirty="0"/>
        </a:p>
      </dsp:txBody>
      <dsp:txXfrm>
        <a:off x="8216804" y="1654470"/>
        <a:ext cx="2297720" cy="1930084"/>
      </dsp:txXfrm>
    </dsp:sp>
    <dsp:sp modelId="{29614B40-2A24-4548-9914-DAC8F3DA2815}">
      <dsp:nvSpPr>
        <dsp:cNvPr id="0" name=""/>
        <dsp:cNvSpPr/>
      </dsp:nvSpPr>
      <dsp:spPr>
        <a:xfrm>
          <a:off x="8883142" y="753763"/>
          <a:ext cx="965042" cy="965042"/>
        </a:xfrm>
        <a:prstGeom prst="ellipse">
          <a:avLst/>
        </a:prstGeom>
        <a:solidFill>
          <a:schemeClr val="accent2">
            <a:hueOff val="-1247454"/>
            <a:satOff val="-71938"/>
            <a:lumOff val="7395"/>
            <a:alphaOff val="0"/>
          </a:schemeClr>
        </a:solidFill>
        <a:ln w="12700" cap="flat" cmpd="sng" algn="ctr">
          <a:solidFill>
            <a:schemeClr val="accent2">
              <a:hueOff val="-1247454"/>
              <a:satOff val="-71938"/>
              <a:lumOff val="73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5238" tIns="12700" rIns="75238" bIns="12700" numCol="1" spcCol="1270" anchor="ctr" anchorCtr="0">
          <a:noAutofit/>
        </a:bodyPr>
        <a:lstStyle/>
        <a:p>
          <a:pPr marL="0" lvl="0" indent="0" algn="ctr" defTabSz="2089150">
            <a:lnSpc>
              <a:spcPct val="90000"/>
            </a:lnSpc>
            <a:spcBef>
              <a:spcPct val="0"/>
            </a:spcBef>
            <a:spcAft>
              <a:spcPct val="35000"/>
            </a:spcAft>
            <a:buNone/>
          </a:pPr>
          <a:r>
            <a:rPr lang="en-US" sz="4700" kern="1200"/>
            <a:t>4</a:t>
          </a:r>
        </a:p>
      </dsp:txBody>
      <dsp:txXfrm>
        <a:off x="9024469" y="895090"/>
        <a:ext cx="682388" cy="682388"/>
      </dsp:txXfrm>
    </dsp:sp>
    <dsp:sp modelId="{6631AF09-70A3-4D3D-AF80-42132DD9714B}">
      <dsp:nvSpPr>
        <dsp:cNvPr id="0" name=""/>
        <dsp:cNvSpPr/>
      </dsp:nvSpPr>
      <dsp:spPr>
        <a:xfrm>
          <a:off x="8216804" y="3648819"/>
          <a:ext cx="2297720"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6009F-B2C3-433C-A9F9-2B55D19E27E3}">
      <dsp:nvSpPr>
        <dsp:cNvPr id="0" name=""/>
        <dsp:cNvSpPr/>
      </dsp:nvSpPr>
      <dsp:spPr>
        <a:xfrm>
          <a:off x="0" y="680"/>
          <a:ext cx="6269037"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538059-5E03-46B0-A7B7-6C66FC681FD8}">
      <dsp:nvSpPr>
        <dsp:cNvPr id="0" name=""/>
        <dsp:cNvSpPr/>
      </dsp:nvSpPr>
      <dsp:spPr>
        <a:xfrm>
          <a:off x="0" y="680"/>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NZ" sz="1600" kern="1200"/>
            <a:t>Conceptualized as a childhood onset, posttraumatic developmental disorder in which the child is unable to consolidate a unified sense of self. </a:t>
          </a:r>
          <a:endParaRPr lang="en-US" sz="1600" kern="1200"/>
        </a:p>
      </dsp:txBody>
      <dsp:txXfrm>
        <a:off x="0" y="680"/>
        <a:ext cx="6269037" cy="795823"/>
      </dsp:txXfrm>
    </dsp:sp>
    <dsp:sp modelId="{F256FC9C-EE3E-4299-A181-5EF3A5FF7E91}">
      <dsp:nvSpPr>
        <dsp:cNvPr id="0" name=""/>
        <dsp:cNvSpPr/>
      </dsp:nvSpPr>
      <dsp:spPr>
        <a:xfrm>
          <a:off x="0" y="796503"/>
          <a:ext cx="6269037"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59AA85-64FE-44CB-9318-24AF1D3BCD75}">
      <dsp:nvSpPr>
        <dsp:cNvPr id="0" name=""/>
        <dsp:cNvSpPr/>
      </dsp:nvSpPr>
      <dsp:spPr>
        <a:xfrm>
          <a:off x="0" y="796503"/>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NZ" sz="1600" kern="1200" dirty="0"/>
            <a:t>Detachment from emotional and physical pain during trauma can result in alterations in memory encoding and storage. </a:t>
          </a:r>
          <a:endParaRPr lang="en-US" sz="1600" kern="1200" dirty="0"/>
        </a:p>
      </dsp:txBody>
      <dsp:txXfrm>
        <a:off x="0" y="796503"/>
        <a:ext cx="6269037" cy="795823"/>
      </dsp:txXfrm>
    </dsp:sp>
    <dsp:sp modelId="{0BF63A53-0B1E-4929-A946-1B532079096A}">
      <dsp:nvSpPr>
        <dsp:cNvPr id="0" name=""/>
        <dsp:cNvSpPr/>
      </dsp:nvSpPr>
      <dsp:spPr>
        <a:xfrm>
          <a:off x="0" y="1592327"/>
          <a:ext cx="6269037"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7613F7-6F38-4C71-BBD3-BAD1E2659705}">
      <dsp:nvSpPr>
        <dsp:cNvPr id="0" name=""/>
        <dsp:cNvSpPr/>
      </dsp:nvSpPr>
      <dsp:spPr>
        <a:xfrm>
          <a:off x="0" y="1592327"/>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NZ" sz="1600" kern="1200"/>
            <a:t>Fragmentation and compartmentalization of memory and impairments in retrieving memory.</a:t>
          </a:r>
          <a:endParaRPr lang="en-US" sz="1600" kern="1200"/>
        </a:p>
      </dsp:txBody>
      <dsp:txXfrm>
        <a:off x="0" y="1592327"/>
        <a:ext cx="6269037" cy="795823"/>
      </dsp:txXfrm>
    </dsp:sp>
    <dsp:sp modelId="{D7A210E6-1075-4C81-A6BC-1428FAF444B4}">
      <dsp:nvSpPr>
        <dsp:cNvPr id="0" name=""/>
        <dsp:cNvSpPr/>
      </dsp:nvSpPr>
      <dsp:spPr>
        <a:xfrm>
          <a:off x="0" y="2388150"/>
          <a:ext cx="6269037"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B2E3CD-5172-40FE-A008-6201968F0C83}">
      <dsp:nvSpPr>
        <dsp:cNvPr id="0" name=""/>
        <dsp:cNvSpPr/>
      </dsp:nvSpPr>
      <dsp:spPr>
        <a:xfrm>
          <a:off x="0" y="2388150"/>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NZ" sz="1600" kern="1200" dirty="0"/>
            <a:t>Florid presentations occur in only about 5% of patients with dissociative identity disorder.</a:t>
          </a:r>
          <a:endParaRPr lang="en-US" sz="1600" kern="1200" dirty="0"/>
        </a:p>
      </dsp:txBody>
      <dsp:txXfrm>
        <a:off x="0" y="2388150"/>
        <a:ext cx="6269037" cy="795823"/>
      </dsp:txXfrm>
    </dsp:sp>
    <dsp:sp modelId="{B5F8E812-6CCF-47BF-BFDA-4B8544D456C6}">
      <dsp:nvSpPr>
        <dsp:cNvPr id="0" name=""/>
        <dsp:cNvSpPr/>
      </dsp:nvSpPr>
      <dsp:spPr>
        <a:xfrm>
          <a:off x="0" y="3183974"/>
          <a:ext cx="6269037"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6C61FA-5F7E-4EFF-8C27-835C38A06D66}">
      <dsp:nvSpPr>
        <dsp:cNvPr id="0" name=""/>
        <dsp:cNvSpPr/>
      </dsp:nvSpPr>
      <dsp:spPr>
        <a:xfrm>
          <a:off x="0" y="3183974"/>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NZ" sz="1600" kern="1200" dirty="0"/>
            <a:t>Most people with a DID present as “</a:t>
          </a:r>
          <a:r>
            <a:rPr lang="en-NZ" sz="1600" kern="1200" dirty="0" err="1"/>
            <a:t>polysymptomatic</a:t>
          </a:r>
          <a:r>
            <a:rPr lang="en-NZ" sz="1600" kern="1200" dirty="0"/>
            <a:t>” </a:t>
          </a:r>
          <a:endParaRPr lang="en-US" sz="1600" kern="1200" dirty="0"/>
        </a:p>
      </dsp:txBody>
      <dsp:txXfrm>
        <a:off x="0" y="3183974"/>
        <a:ext cx="6269037" cy="795823"/>
      </dsp:txXfrm>
    </dsp:sp>
    <dsp:sp modelId="{B7655182-D825-4FC3-9AEA-8D4B8D318FEC}">
      <dsp:nvSpPr>
        <dsp:cNvPr id="0" name=""/>
        <dsp:cNvSpPr/>
      </dsp:nvSpPr>
      <dsp:spPr>
        <a:xfrm>
          <a:off x="0" y="3979797"/>
          <a:ext cx="6269037"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83B487-7A79-4B8A-98EB-917FE920370F}">
      <dsp:nvSpPr>
        <dsp:cNvPr id="0" name=""/>
        <dsp:cNvSpPr/>
      </dsp:nvSpPr>
      <dsp:spPr>
        <a:xfrm>
          <a:off x="0" y="3979797"/>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NZ" sz="1600" kern="1200" dirty="0"/>
            <a:t>A history of  multiple treatment providers, hospitalizations, and medication trials with partial or limited benefit</a:t>
          </a:r>
          <a:endParaRPr lang="en-US" sz="1600" kern="1200" dirty="0"/>
        </a:p>
      </dsp:txBody>
      <dsp:txXfrm>
        <a:off x="0" y="3979797"/>
        <a:ext cx="6269037" cy="795823"/>
      </dsp:txXfrm>
    </dsp:sp>
    <dsp:sp modelId="{0E5EB13A-B999-4B96-89DD-DA96557039C2}">
      <dsp:nvSpPr>
        <dsp:cNvPr id="0" name=""/>
        <dsp:cNvSpPr/>
      </dsp:nvSpPr>
      <dsp:spPr>
        <a:xfrm>
          <a:off x="0" y="4775621"/>
          <a:ext cx="6269037"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FD03FB-85A3-401D-9B8E-5C5083D8B72B}">
      <dsp:nvSpPr>
        <dsp:cNvPr id="0" name=""/>
        <dsp:cNvSpPr/>
      </dsp:nvSpPr>
      <dsp:spPr>
        <a:xfrm>
          <a:off x="0" y="4775621"/>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Patients rarely volunteer information about their trauma </a:t>
          </a:r>
          <a:r>
            <a:rPr lang="en-US" sz="1600" kern="1200" dirty="0" err="1"/>
            <a:t>hx</a:t>
          </a:r>
          <a:endParaRPr lang="en-US" sz="1600" kern="1200" dirty="0"/>
        </a:p>
      </dsp:txBody>
      <dsp:txXfrm>
        <a:off x="0" y="4775621"/>
        <a:ext cx="6269037" cy="7958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6009F-B2C3-433C-A9F9-2B55D19E27E3}">
      <dsp:nvSpPr>
        <dsp:cNvPr id="0" name=""/>
        <dsp:cNvSpPr/>
      </dsp:nvSpPr>
      <dsp:spPr>
        <a:xfrm>
          <a:off x="0" y="1209"/>
          <a:ext cx="6269037"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538059-5E03-46B0-A7B7-6C66FC681FD8}">
      <dsp:nvSpPr>
        <dsp:cNvPr id="0" name=""/>
        <dsp:cNvSpPr/>
      </dsp:nvSpPr>
      <dsp:spPr>
        <a:xfrm>
          <a:off x="0" y="1209"/>
          <a:ext cx="626903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NZ" sz="2000" kern="1200" dirty="0"/>
            <a:t>Feeling robotic, unreal and or strange or detached or disconnected from one self. </a:t>
          </a:r>
          <a:endParaRPr lang="en-US" sz="2000" kern="1200" dirty="0"/>
        </a:p>
      </dsp:txBody>
      <dsp:txXfrm>
        <a:off x="0" y="1209"/>
        <a:ext cx="6269037" cy="674749"/>
      </dsp:txXfrm>
    </dsp:sp>
    <dsp:sp modelId="{F256FC9C-EE3E-4299-A181-5EF3A5FF7E91}">
      <dsp:nvSpPr>
        <dsp:cNvPr id="0" name=""/>
        <dsp:cNvSpPr/>
      </dsp:nvSpPr>
      <dsp:spPr>
        <a:xfrm>
          <a:off x="0" y="675958"/>
          <a:ext cx="6269037"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59AA85-64FE-44CB-9318-24AF1D3BCD75}">
      <dsp:nvSpPr>
        <dsp:cNvPr id="0" name=""/>
        <dsp:cNvSpPr/>
      </dsp:nvSpPr>
      <dsp:spPr>
        <a:xfrm>
          <a:off x="0" y="675958"/>
          <a:ext cx="626903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Sense that one’s body or self is unreal</a:t>
          </a:r>
        </a:p>
      </dsp:txBody>
      <dsp:txXfrm>
        <a:off x="0" y="675958"/>
        <a:ext cx="6269037" cy="674749"/>
      </dsp:txXfrm>
    </dsp:sp>
    <dsp:sp modelId="{0BF63A53-0B1E-4929-A946-1B532079096A}">
      <dsp:nvSpPr>
        <dsp:cNvPr id="0" name=""/>
        <dsp:cNvSpPr/>
      </dsp:nvSpPr>
      <dsp:spPr>
        <a:xfrm>
          <a:off x="0" y="1350708"/>
          <a:ext cx="6269037"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7613F7-6F38-4C71-BBD3-BAD1E2659705}">
      <dsp:nvSpPr>
        <dsp:cNvPr id="0" name=""/>
        <dsp:cNvSpPr/>
      </dsp:nvSpPr>
      <dsp:spPr>
        <a:xfrm>
          <a:off x="0" y="1350708"/>
          <a:ext cx="626903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NZ" sz="2000" kern="1200" dirty="0"/>
            <a:t>Often report impairment in attention and concentration .</a:t>
          </a:r>
          <a:endParaRPr lang="en-US" sz="2000" kern="1200" dirty="0"/>
        </a:p>
      </dsp:txBody>
      <dsp:txXfrm>
        <a:off x="0" y="1350708"/>
        <a:ext cx="6269037" cy="674749"/>
      </dsp:txXfrm>
    </dsp:sp>
    <dsp:sp modelId="{D7A210E6-1075-4C81-A6BC-1428FAF444B4}">
      <dsp:nvSpPr>
        <dsp:cNvPr id="0" name=""/>
        <dsp:cNvSpPr/>
      </dsp:nvSpPr>
      <dsp:spPr>
        <a:xfrm>
          <a:off x="0" y="2025457"/>
          <a:ext cx="6269037"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B2E3CD-5172-40FE-A008-6201968F0C83}">
      <dsp:nvSpPr>
        <dsp:cNvPr id="0" name=""/>
        <dsp:cNvSpPr/>
      </dsp:nvSpPr>
      <dsp:spPr>
        <a:xfrm>
          <a:off x="0" y="2025457"/>
          <a:ext cx="6262914" cy="989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Severe stress and or later life traumatic experiences  = associated with the onset of depersonalization in 25% of cases </a:t>
          </a:r>
        </a:p>
        <a:p>
          <a:pPr marL="0" lvl="0" indent="0" algn="l" defTabSz="889000">
            <a:lnSpc>
              <a:spcPct val="90000"/>
            </a:lnSpc>
            <a:spcBef>
              <a:spcPct val="0"/>
            </a:spcBef>
            <a:spcAft>
              <a:spcPct val="35000"/>
            </a:spcAft>
            <a:buNone/>
          </a:pPr>
          <a:endParaRPr lang="en-US" sz="2000" kern="1200" dirty="0"/>
        </a:p>
      </dsp:txBody>
      <dsp:txXfrm>
        <a:off x="0" y="2025457"/>
        <a:ext cx="6262914" cy="989364"/>
      </dsp:txXfrm>
    </dsp:sp>
    <dsp:sp modelId="{B5F8E812-6CCF-47BF-BFDA-4B8544D456C6}">
      <dsp:nvSpPr>
        <dsp:cNvPr id="0" name=""/>
        <dsp:cNvSpPr/>
      </dsp:nvSpPr>
      <dsp:spPr>
        <a:xfrm>
          <a:off x="0" y="3014822"/>
          <a:ext cx="6269037"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6C61FA-5F7E-4EFF-8C27-835C38A06D66}">
      <dsp:nvSpPr>
        <dsp:cNvPr id="0" name=""/>
        <dsp:cNvSpPr/>
      </dsp:nvSpPr>
      <dsp:spPr>
        <a:xfrm>
          <a:off x="0" y="3014822"/>
          <a:ext cx="626903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Typical age of onset = adolescence or early adulthood. </a:t>
          </a:r>
        </a:p>
      </dsp:txBody>
      <dsp:txXfrm>
        <a:off x="0" y="3014822"/>
        <a:ext cx="6269037" cy="674749"/>
      </dsp:txXfrm>
    </dsp:sp>
    <dsp:sp modelId="{B7655182-D825-4FC3-9AEA-8D4B8D318FEC}">
      <dsp:nvSpPr>
        <dsp:cNvPr id="0" name=""/>
        <dsp:cNvSpPr/>
      </dsp:nvSpPr>
      <dsp:spPr>
        <a:xfrm>
          <a:off x="0" y="3689572"/>
          <a:ext cx="6269037"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83B487-7A79-4B8A-98EB-917FE920370F}">
      <dsp:nvSpPr>
        <dsp:cNvPr id="0" name=""/>
        <dsp:cNvSpPr/>
      </dsp:nvSpPr>
      <dsp:spPr>
        <a:xfrm>
          <a:off x="0" y="3689572"/>
          <a:ext cx="6262914" cy="1206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 severity spectrum  of dissociative disorders hypothesized with Depersonalization disorder representing a “milder” end of the continuum with DID associated with more extremes forms of early trauma.</a:t>
          </a:r>
        </a:p>
      </dsp:txBody>
      <dsp:txXfrm>
        <a:off x="0" y="3689572"/>
        <a:ext cx="6262914" cy="1206593"/>
      </dsp:txXfrm>
    </dsp:sp>
    <dsp:sp modelId="{0E5EB13A-B999-4B96-89DD-DA96557039C2}">
      <dsp:nvSpPr>
        <dsp:cNvPr id="0" name=""/>
        <dsp:cNvSpPr/>
      </dsp:nvSpPr>
      <dsp:spPr>
        <a:xfrm>
          <a:off x="0" y="4896166"/>
          <a:ext cx="6269037"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FD03FB-85A3-401D-9B8E-5C5083D8B72B}">
      <dsp:nvSpPr>
        <dsp:cNvPr id="0" name=""/>
        <dsp:cNvSpPr/>
      </dsp:nvSpPr>
      <dsp:spPr>
        <a:xfrm>
          <a:off x="0" y="4896166"/>
          <a:ext cx="626903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en-US" sz="2000" kern="1200" dirty="0"/>
        </a:p>
      </dsp:txBody>
      <dsp:txXfrm>
        <a:off x="0" y="4896166"/>
        <a:ext cx="6269037" cy="6747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6009F-B2C3-433C-A9F9-2B55D19E27E3}">
      <dsp:nvSpPr>
        <dsp:cNvPr id="0" name=""/>
        <dsp:cNvSpPr/>
      </dsp:nvSpPr>
      <dsp:spPr>
        <a:xfrm>
          <a:off x="0" y="4119"/>
          <a:ext cx="6269037"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538059-5E03-46B0-A7B7-6C66FC681FD8}">
      <dsp:nvSpPr>
        <dsp:cNvPr id="0" name=""/>
        <dsp:cNvSpPr/>
      </dsp:nvSpPr>
      <dsp:spPr>
        <a:xfrm>
          <a:off x="0" y="4119"/>
          <a:ext cx="6269037" cy="816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mn-lt"/>
              <a:ea typeface="+mn-ea"/>
              <a:cs typeface="+mn-cs"/>
            </a:rPr>
            <a:t>Inability to recall autobiographical information that is inconsistent with normal memory. </a:t>
          </a:r>
        </a:p>
        <a:p>
          <a:pPr marL="0" lvl="0" indent="0" algn="l" defTabSz="800100">
            <a:lnSpc>
              <a:spcPct val="90000"/>
            </a:lnSpc>
            <a:spcBef>
              <a:spcPct val="0"/>
            </a:spcBef>
            <a:spcAft>
              <a:spcPct val="35000"/>
            </a:spcAft>
            <a:buNone/>
          </a:pPr>
          <a:endParaRPr lang="en-US" sz="1800" kern="1200" dirty="0"/>
        </a:p>
      </dsp:txBody>
      <dsp:txXfrm>
        <a:off x="0" y="4119"/>
        <a:ext cx="6269037" cy="816856"/>
      </dsp:txXfrm>
    </dsp:sp>
    <dsp:sp modelId="{F256FC9C-EE3E-4299-A181-5EF3A5FF7E91}">
      <dsp:nvSpPr>
        <dsp:cNvPr id="0" name=""/>
        <dsp:cNvSpPr/>
      </dsp:nvSpPr>
      <dsp:spPr>
        <a:xfrm>
          <a:off x="0" y="820976"/>
          <a:ext cx="6269037"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59AA85-64FE-44CB-9318-24AF1D3BCD75}">
      <dsp:nvSpPr>
        <dsp:cNvPr id="0" name=""/>
        <dsp:cNvSpPr/>
      </dsp:nvSpPr>
      <dsp:spPr>
        <a:xfrm>
          <a:off x="0" y="820976"/>
          <a:ext cx="6269037" cy="816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mn-lt"/>
              <a:ea typeface="+mn-ea"/>
              <a:cs typeface="+mn-cs"/>
            </a:rPr>
            <a:t>May be localized (an event or time period),</a:t>
          </a:r>
          <a:r>
            <a:rPr lang="en-US" sz="1800" kern="1200" baseline="0" dirty="0">
              <a:solidFill>
                <a:schemeClr val="tx1"/>
              </a:solidFill>
              <a:latin typeface="+mn-lt"/>
              <a:ea typeface="+mn-ea"/>
              <a:cs typeface="+mn-cs"/>
            </a:rPr>
            <a:t> selective (a specific aspect of an event ) or generalized (Identity and life history)</a:t>
          </a:r>
          <a:endParaRPr lang="en-US" sz="1800" kern="1200" dirty="0"/>
        </a:p>
      </dsp:txBody>
      <dsp:txXfrm>
        <a:off x="0" y="820976"/>
        <a:ext cx="6269037" cy="816856"/>
      </dsp:txXfrm>
    </dsp:sp>
    <dsp:sp modelId="{0BF63A53-0B1E-4929-A946-1B532079096A}">
      <dsp:nvSpPr>
        <dsp:cNvPr id="0" name=""/>
        <dsp:cNvSpPr/>
      </dsp:nvSpPr>
      <dsp:spPr>
        <a:xfrm>
          <a:off x="0" y="1637832"/>
          <a:ext cx="6269037"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7613F7-6F38-4C71-BBD3-BAD1E2659705}">
      <dsp:nvSpPr>
        <dsp:cNvPr id="0" name=""/>
        <dsp:cNvSpPr/>
      </dsp:nvSpPr>
      <dsp:spPr>
        <a:xfrm>
          <a:off x="0" y="1637832"/>
          <a:ext cx="6269037" cy="816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mn-lt"/>
              <a:ea typeface="+mn-ea"/>
              <a:cs typeface="+mn-cs"/>
            </a:rPr>
            <a:t>Recurrent memory problems - "losing time", these gaps in memory can vary from several minutes to years</a:t>
          </a:r>
          <a:endParaRPr lang="en-US" sz="1800" kern="1200" dirty="0"/>
        </a:p>
      </dsp:txBody>
      <dsp:txXfrm>
        <a:off x="0" y="1637832"/>
        <a:ext cx="6269037" cy="816856"/>
      </dsp:txXfrm>
    </dsp:sp>
    <dsp:sp modelId="{D7A210E6-1075-4C81-A6BC-1428FAF444B4}">
      <dsp:nvSpPr>
        <dsp:cNvPr id="0" name=""/>
        <dsp:cNvSpPr/>
      </dsp:nvSpPr>
      <dsp:spPr>
        <a:xfrm>
          <a:off x="0" y="2454688"/>
          <a:ext cx="6269037"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B2E3CD-5172-40FE-A008-6201968F0C83}">
      <dsp:nvSpPr>
        <dsp:cNvPr id="0" name=""/>
        <dsp:cNvSpPr/>
      </dsp:nvSpPr>
      <dsp:spPr>
        <a:xfrm>
          <a:off x="0" y="2454688"/>
          <a:ext cx="6269037" cy="816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NZ" sz="1800" kern="1200" dirty="0"/>
            <a:t>Often the dissociated memories intrude in terms of nightmares, flashbacks, or conversion symptoms </a:t>
          </a:r>
          <a:endParaRPr lang="en-US" sz="1800" kern="1200" dirty="0"/>
        </a:p>
      </dsp:txBody>
      <dsp:txXfrm>
        <a:off x="0" y="2454688"/>
        <a:ext cx="6269037" cy="816856"/>
      </dsp:txXfrm>
    </dsp:sp>
    <dsp:sp modelId="{B5F8E812-6CCF-47BF-BFDA-4B8544D456C6}">
      <dsp:nvSpPr>
        <dsp:cNvPr id="0" name=""/>
        <dsp:cNvSpPr/>
      </dsp:nvSpPr>
      <dsp:spPr>
        <a:xfrm>
          <a:off x="0" y="3271544"/>
          <a:ext cx="6269037"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6C61FA-5F7E-4EFF-8C27-835C38A06D66}">
      <dsp:nvSpPr>
        <dsp:cNvPr id="0" name=""/>
        <dsp:cNvSpPr/>
      </dsp:nvSpPr>
      <dsp:spPr>
        <a:xfrm>
          <a:off x="0" y="3271544"/>
          <a:ext cx="6269037" cy="816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The ability to learn new information remains intact as does general cognitive functioning. </a:t>
          </a:r>
        </a:p>
      </dsp:txBody>
      <dsp:txXfrm>
        <a:off x="0" y="3271544"/>
        <a:ext cx="6269037" cy="816856"/>
      </dsp:txXfrm>
    </dsp:sp>
    <dsp:sp modelId="{B7655182-D825-4FC3-9AEA-8D4B8D318FEC}">
      <dsp:nvSpPr>
        <dsp:cNvPr id="0" name=""/>
        <dsp:cNvSpPr/>
      </dsp:nvSpPr>
      <dsp:spPr>
        <a:xfrm>
          <a:off x="0" y="4088400"/>
          <a:ext cx="6269037"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83B487-7A79-4B8A-98EB-917FE920370F}">
      <dsp:nvSpPr>
        <dsp:cNvPr id="0" name=""/>
        <dsp:cNvSpPr/>
      </dsp:nvSpPr>
      <dsp:spPr>
        <a:xfrm>
          <a:off x="0" y="4088400"/>
          <a:ext cx="6262914" cy="1207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baseline="0" dirty="0">
              <a:solidFill>
                <a:schemeClr val="tx1"/>
              </a:solidFill>
              <a:latin typeface="+mn-lt"/>
              <a:ea typeface="+mn-ea"/>
              <a:cs typeface="+mn-cs"/>
            </a:rPr>
            <a:t>Two presentations… </a:t>
          </a:r>
        </a:p>
        <a:p>
          <a:pPr marL="0" lvl="0" indent="0" algn="l" defTabSz="711200">
            <a:lnSpc>
              <a:spcPct val="90000"/>
            </a:lnSpc>
            <a:spcBef>
              <a:spcPct val="0"/>
            </a:spcBef>
            <a:spcAft>
              <a:spcPct val="35000"/>
            </a:spcAft>
            <a:buNone/>
          </a:pPr>
          <a:r>
            <a:rPr lang="en-US" sz="1600" kern="1200" baseline="0" dirty="0">
              <a:solidFill>
                <a:schemeClr val="tx1"/>
              </a:solidFill>
              <a:latin typeface="+mn-lt"/>
              <a:ea typeface="+mn-ea"/>
              <a:cs typeface="+mn-cs"/>
            </a:rPr>
            <a:t>(1) sudden, dramatic amnesia (2)  do not spontaneously report dissociative amnesia, clear onset and offset and patient is aware  of a gap  in memory (e.g. high school,) </a:t>
          </a:r>
          <a:endParaRPr lang="en-US" sz="1600" kern="1200" dirty="0"/>
        </a:p>
      </dsp:txBody>
      <dsp:txXfrm>
        <a:off x="0" y="4088400"/>
        <a:ext cx="6262914" cy="1207338"/>
      </dsp:txXfrm>
    </dsp:sp>
    <dsp:sp modelId="{0E5EB13A-B999-4B96-89DD-DA96557039C2}">
      <dsp:nvSpPr>
        <dsp:cNvPr id="0" name=""/>
        <dsp:cNvSpPr/>
      </dsp:nvSpPr>
      <dsp:spPr>
        <a:xfrm>
          <a:off x="0" y="5295738"/>
          <a:ext cx="6269037"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FD03FB-85A3-401D-9B8E-5C5083D8B72B}">
      <dsp:nvSpPr>
        <dsp:cNvPr id="0" name=""/>
        <dsp:cNvSpPr/>
      </dsp:nvSpPr>
      <dsp:spPr>
        <a:xfrm>
          <a:off x="0" y="5295738"/>
          <a:ext cx="6269037" cy="816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Predisposing Factors may include a </a:t>
          </a:r>
          <a:r>
            <a:rPr lang="en-US" sz="1600" kern="1200" dirty="0" err="1"/>
            <a:t>hx</a:t>
          </a:r>
          <a:r>
            <a:rPr lang="en-US" sz="1600" kern="1200" dirty="0"/>
            <a:t> of personal of familiar somatoform, dissociative  dx and or a rigid family moral code with harsh discipline.</a:t>
          </a:r>
        </a:p>
      </dsp:txBody>
      <dsp:txXfrm>
        <a:off x="0" y="5295738"/>
        <a:ext cx="6269037" cy="8168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6009F-B2C3-433C-A9F9-2B55D19E27E3}">
      <dsp:nvSpPr>
        <dsp:cNvPr id="0" name=""/>
        <dsp:cNvSpPr/>
      </dsp:nvSpPr>
      <dsp:spPr>
        <a:xfrm>
          <a:off x="0" y="680"/>
          <a:ext cx="6269037"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538059-5E03-46B0-A7B7-6C66FC681FD8}">
      <dsp:nvSpPr>
        <dsp:cNvPr id="0" name=""/>
        <dsp:cNvSpPr/>
      </dsp:nvSpPr>
      <dsp:spPr>
        <a:xfrm>
          <a:off x="0" y="680"/>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Do not fully satisfy diagnostic criteria for </a:t>
          </a:r>
          <a:r>
            <a:rPr lang="en-US" sz="1800" kern="1200" dirty="0" err="1"/>
            <a:t>ther</a:t>
          </a:r>
          <a:r>
            <a:rPr lang="en-US" sz="1800" kern="1200" dirty="0"/>
            <a:t> disorders</a:t>
          </a:r>
        </a:p>
      </dsp:txBody>
      <dsp:txXfrm>
        <a:off x="0" y="680"/>
        <a:ext cx="6269037" cy="795823"/>
      </dsp:txXfrm>
    </dsp:sp>
    <dsp:sp modelId="{F256FC9C-EE3E-4299-A181-5EF3A5FF7E91}">
      <dsp:nvSpPr>
        <dsp:cNvPr id="0" name=""/>
        <dsp:cNvSpPr/>
      </dsp:nvSpPr>
      <dsp:spPr>
        <a:xfrm>
          <a:off x="0" y="796503"/>
          <a:ext cx="6269037"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59AA85-64FE-44CB-9318-24AF1D3BCD75}">
      <dsp:nvSpPr>
        <dsp:cNvPr id="0" name=""/>
        <dsp:cNvSpPr/>
      </dsp:nvSpPr>
      <dsp:spPr>
        <a:xfrm>
          <a:off x="0" y="796503"/>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Examples;</a:t>
          </a:r>
        </a:p>
        <a:p>
          <a:pPr marL="0" lvl="0" indent="0" algn="l" defTabSz="800100">
            <a:lnSpc>
              <a:spcPct val="90000"/>
            </a:lnSpc>
            <a:spcBef>
              <a:spcPct val="0"/>
            </a:spcBef>
            <a:spcAft>
              <a:spcPct val="35000"/>
            </a:spcAft>
            <a:buNone/>
          </a:pPr>
          <a:r>
            <a:rPr lang="en-US" sz="1800" kern="1200" dirty="0"/>
            <a:t>Chronic</a:t>
          </a:r>
          <a:r>
            <a:rPr lang="en-US" sz="1800" kern="1200" baseline="0" dirty="0"/>
            <a:t> and recurrent syndromes of mixed dissociative symptoms</a:t>
          </a:r>
        </a:p>
      </dsp:txBody>
      <dsp:txXfrm>
        <a:off x="0" y="796503"/>
        <a:ext cx="6269037" cy="795823"/>
      </dsp:txXfrm>
    </dsp:sp>
    <dsp:sp modelId="{0BF63A53-0B1E-4929-A946-1B532079096A}">
      <dsp:nvSpPr>
        <dsp:cNvPr id="0" name=""/>
        <dsp:cNvSpPr/>
      </dsp:nvSpPr>
      <dsp:spPr>
        <a:xfrm>
          <a:off x="0" y="1592327"/>
          <a:ext cx="6269037"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7613F7-6F38-4C71-BBD3-BAD1E2659705}">
      <dsp:nvSpPr>
        <dsp:cNvPr id="0" name=""/>
        <dsp:cNvSpPr/>
      </dsp:nvSpPr>
      <dsp:spPr>
        <a:xfrm>
          <a:off x="0" y="1592327"/>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baseline="0" dirty="0"/>
            <a:t>Identity disturbance due to prolonged and intense coercive persuasion (kidnapping, brainwashing) </a:t>
          </a:r>
          <a:endParaRPr lang="en-US" sz="1800" kern="1200" dirty="0"/>
        </a:p>
      </dsp:txBody>
      <dsp:txXfrm>
        <a:off x="0" y="1592327"/>
        <a:ext cx="6269037" cy="795823"/>
      </dsp:txXfrm>
    </dsp:sp>
    <dsp:sp modelId="{D7A210E6-1075-4C81-A6BC-1428FAF444B4}">
      <dsp:nvSpPr>
        <dsp:cNvPr id="0" name=""/>
        <dsp:cNvSpPr/>
      </dsp:nvSpPr>
      <dsp:spPr>
        <a:xfrm>
          <a:off x="0" y="2388150"/>
          <a:ext cx="6269037"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B2E3CD-5172-40FE-A008-6201968F0C83}">
      <dsp:nvSpPr>
        <dsp:cNvPr id="0" name=""/>
        <dsp:cNvSpPr/>
      </dsp:nvSpPr>
      <dsp:spPr>
        <a:xfrm>
          <a:off x="0" y="2388150"/>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baseline="0" dirty="0"/>
            <a:t>Acute dissociative reactions to stressful event</a:t>
          </a:r>
          <a:r>
            <a:rPr lang="en-NZ" sz="1800" kern="1200" dirty="0"/>
            <a:t>.</a:t>
          </a:r>
          <a:endParaRPr lang="en-US" sz="1800" kern="1200" dirty="0"/>
        </a:p>
      </dsp:txBody>
      <dsp:txXfrm>
        <a:off x="0" y="2388150"/>
        <a:ext cx="6269037" cy="795823"/>
      </dsp:txXfrm>
    </dsp:sp>
    <dsp:sp modelId="{B5F8E812-6CCF-47BF-BFDA-4B8544D456C6}">
      <dsp:nvSpPr>
        <dsp:cNvPr id="0" name=""/>
        <dsp:cNvSpPr/>
      </dsp:nvSpPr>
      <dsp:spPr>
        <a:xfrm>
          <a:off x="0" y="3183974"/>
          <a:ext cx="6269037"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6C61FA-5F7E-4EFF-8C27-835C38A06D66}">
      <dsp:nvSpPr>
        <dsp:cNvPr id="0" name=""/>
        <dsp:cNvSpPr/>
      </dsp:nvSpPr>
      <dsp:spPr>
        <a:xfrm>
          <a:off x="0" y="3183974"/>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n-US" sz="1800" kern="1200" dirty="0"/>
        </a:p>
      </dsp:txBody>
      <dsp:txXfrm>
        <a:off x="0" y="3183974"/>
        <a:ext cx="6269037" cy="795823"/>
      </dsp:txXfrm>
    </dsp:sp>
    <dsp:sp modelId="{B7655182-D825-4FC3-9AEA-8D4B8D318FEC}">
      <dsp:nvSpPr>
        <dsp:cNvPr id="0" name=""/>
        <dsp:cNvSpPr/>
      </dsp:nvSpPr>
      <dsp:spPr>
        <a:xfrm>
          <a:off x="0" y="3979797"/>
          <a:ext cx="6269037"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83B487-7A79-4B8A-98EB-917FE920370F}">
      <dsp:nvSpPr>
        <dsp:cNvPr id="0" name=""/>
        <dsp:cNvSpPr/>
      </dsp:nvSpPr>
      <dsp:spPr>
        <a:xfrm>
          <a:off x="0" y="3979797"/>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Unspecified Dissociative Disorder = used when the clinician chooses NOT to specify the reason that the criteria are not met for a specific dissociative disorder and includes presentation for which there is insufficient information to make a more specific diagnosis (E.g. emergency room settings)</a:t>
          </a:r>
        </a:p>
      </dsp:txBody>
      <dsp:txXfrm>
        <a:off x="0" y="3979797"/>
        <a:ext cx="6269037" cy="795823"/>
      </dsp:txXfrm>
    </dsp:sp>
    <dsp:sp modelId="{0E5EB13A-B999-4B96-89DD-DA96557039C2}">
      <dsp:nvSpPr>
        <dsp:cNvPr id="0" name=""/>
        <dsp:cNvSpPr/>
      </dsp:nvSpPr>
      <dsp:spPr>
        <a:xfrm>
          <a:off x="0" y="4775621"/>
          <a:ext cx="6269037"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FD03FB-85A3-401D-9B8E-5C5083D8B72B}">
      <dsp:nvSpPr>
        <dsp:cNvPr id="0" name=""/>
        <dsp:cNvSpPr/>
      </dsp:nvSpPr>
      <dsp:spPr>
        <a:xfrm>
          <a:off x="0" y="4775621"/>
          <a:ext cx="6269037"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endParaRPr lang="en-US" sz="3600" kern="1200" dirty="0"/>
        </a:p>
      </dsp:txBody>
      <dsp:txXfrm>
        <a:off x="0" y="4775621"/>
        <a:ext cx="6269037" cy="79582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AED88F-7D92-4B4C-84CF-D94F02EF92F4}">
      <dsp:nvSpPr>
        <dsp:cNvPr id="0" name=""/>
        <dsp:cNvSpPr/>
      </dsp:nvSpPr>
      <dsp:spPr>
        <a:xfrm>
          <a:off x="0" y="873822"/>
          <a:ext cx="2984526" cy="179071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NZ" sz="1800" kern="1200" dirty="0">
              <a:solidFill>
                <a:schemeClr val="bg1"/>
              </a:solidFill>
            </a:rPr>
            <a:t>Undiagnosed DID may result in engagement in protracted and unsuccessful treatment for multiple conditions</a:t>
          </a:r>
        </a:p>
      </dsp:txBody>
      <dsp:txXfrm>
        <a:off x="0" y="873822"/>
        <a:ext cx="2984526" cy="1790716"/>
      </dsp:txXfrm>
    </dsp:sp>
    <dsp:sp modelId="{B564E59B-43B8-4FAE-88F1-53908FF731BE}">
      <dsp:nvSpPr>
        <dsp:cNvPr id="0" name=""/>
        <dsp:cNvSpPr/>
      </dsp:nvSpPr>
      <dsp:spPr>
        <a:xfrm>
          <a:off x="3283744" y="846120"/>
          <a:ext cx="2984526" cy="1790716"/>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NZ" sz="1800" kern="1200" dirty="0">
              <a:solidFill>
                <a:schemeClr val="bg1"/>
              </a:solidFill>
            </a:rPr>
            <a:t>‘Typical’ DID patient  = polysymptomatic mixture of dissociative and PTSD </a:t>
          </a:r>
          <a:r>
            <a:rPr lang="en-NZ" sz="1800" kern="1200" dirty="0" err="1">
              <a:solidFill>
                <a:schemeClr val="bg1"/>
              </a:solidFill>
            </a:rPr>
            <a:t>sx</a:t>
          </a:r>
          <a:r>
            <a:rPr lang="en-NZ" sz="1800" kern="1200" dirty="0">
              <a:solidFill>
                <a:schemeClr val="bg1"/>
              </a:solidFill>
            </a:rPr>
            <a:t> (e.g. depression, panic attacks, substance abuse, somatoform </a:t>
          </a:r>
          <a:r>
            <a:rPr lang="en-NZ" sz="1800" kern="1200" dirty="0" err="1">
              <a:solidFill>
                <a:schemeClr val="bg1"/>
              </a:solidFill>
            </a:rPr>
            <a:t>sx</a:t>
          </a:r>
          <a:r>
            <a:rPr lang="en-NZ" sz="1800" kern="1200" dirty="0">
              <a:solidFill>
                <a:schemeClr val="bg1"/>
              </a:solidFill>
            </a:rPr>
            <a:t>, eating disordered </a:t>
          </a:r>
          <a:r>
            <a:rPr lang="en-NZ" sz="1800" kern="1200" dirty="0" err="1">
              <a:solidFill>
                <a:schemeClr val="bg1"/>
              </a:solidFill>
            </a:rPr>
            <a:t>sx</a:t>
          </a:r>
          <a:r>
            <a:rPr lang="en-NZ" sz="1800" kern="1200" dirty="0">
              <a:solidFill>
                <a:schemeClr val="bg1"/>
              </a:solidFill>
            </a:rPr>
            <a:t>)</a:t>
          </a:r>
        </a:p>
      </dsp:txBody>
      <dsp:txXfrm>
        <a:off x="3283744" y="846120"/>
        <a:ext cx="2984526" cy="1790716"/>
      </dsp:txXfrm>
    </dsp:sp>
    <dsp:sp modelId="{51B459C7-5D72-4FA0-9EEA-C739BED34443}">
      <dsp:nvSpPr>
        <dsp:cNvPr id="0" name=""/>
        <dsp:cNvSpPr/>
      </dsp:nvSpPr>
      <dsp:spPr>
        <a:xfrm>
          <a:off x="765" y="2935288"/>
          <a:ext cx="2984526" cy="1790716"/>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NZ" sz="1800" kern="1200" dirty="0">
              <a:latin typeface="+mj-lt"/>
            </a:rPr>
            <a:t>Difficulties in diagnosing  DID result primarily from lack of education among clinicians about dissociation/dissociative disorders and clinician bias</a:t>
          </a:r>
          <a:endParaRPr lang="en-US" sz="1800" kern="1200" dirty="0">
            <a:latin typeface="+mj-lt"/>
          </a:endParaRPr>
        </a:p>
      </dsp:txBody>
      <dsp:txXfrm>
        <a:off x="765" y="2935288"/>
        <a:ext cx="2984526" cy="1790716"/>
      </dsp:txXfrm>
    </dsp:sp>
    <dsp:sp modelId="{A9084659-D46E-4835-BA1D-BAC8EE29B357}">
      <dsp:nvSpPr>
        <dsp:cNvPr id="0" name=""/>
        <dsp:cNvSpPr/>
      </dsp:nvSpPr>
      <dsp:spPr>
        <a:xfrm>
          <a:off x="3283744" y="2935288"/>
          <a:ext cx="2984526" cy="179071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j-lt"/>
            </a:rPr>
            <a:t>Client may not be aware (or acknowledge) their internal experience is different from that of others</a:t>
          </a:r>
        </a:p>
      </dsp:txBody>
      <dsp:txXfrm>
        <a:off x="3283744" y="2935288"/>
        <a:ext cx="2984526" cy="1790716"/>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B72488D-5D6D-447C-8E87-63339238C11C}" type="datetimeFigureOut">
              <a:rPr lang="en-NZ" smtClean="0"/>
              <a:t>26/04/21</a:t>
            </a:fld>
            <a:endParaRPr lang="en-NZ"/>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DDD71F8-9B2F-4F16-B574-BCBBC2B3A1DC}" type="slidenum">
              <a:rPr lang="en-NZ" smtClean="0"/>
              <a:t>‹#›</a:t>
            </a:fld>
            <a:endParaRPr lang="en-NZ"/>
          </a:p>
        </p:txBody>
      </p:sp>
    </p:spTree>
    <p:extLst>
      <p:ext uri="{BB962C8B-B14F-4D97-AF65-F5344CB8AC3E}">
        <p14:creationId xmlns:p14="http://schemas.microsoft.com/office/powerpoint/2010/main" val="3064791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4FBB6A1-C2F5-4646-B238-EC7F159C32E2}" type="datetimeFigureOut">
              <a:rPr lang="en-US" smtClean="0"/>
              <a:t>4/26/21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6239789-157F-6D40-A286-D3C487D4810E}" type="slidenum">
              <a:rPr lang="en-US" smtClean="0"/>
              <a:t>‹#›</a:t>
            </a:fld>
            <a:endParaRPr lang="en-US"/>
          </a:p>
        </p:txBody>
      </p:sp>
    </p:spTree>
    <p:extLst>
      <p:ext uri="{BB962C8B-B14F-4D97-AF65-F5344CB8AC3E}">
        <p14:creationId xmlns:p14="http://schemas.microsoft.com/office/powerpoint/2010/main" val="1458683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issd.org/descoverpage2.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issd.org/DES_Taxon.xls"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3" Type="http://schemas.openxmlformats.org/officeDocument/2006/relationships/hyperlink" Target="http://www.tandfonline.com/servlet/linkout?suffix=CIT0012&amp;dbid=8&amp;doi=10.1080/15299732.2015.1064507&amp;key=19525736" TargetMode="External"/><Relationship Id="rId18" Type="http://schemas.openxmlformats.org/officeDocument/2006/relationships/hyperlink" Target="http://www.tandfonline.com/servlet/linkout?suffix=CIT0020&amp;dbid=128&amp;doi=10.1080/15299732.2015.1064507&amp;key=000071350400012" TargetMode="External"/><Relationship Id="rId26" Type="http://schemas.openxmlformats.org/officeDocument/2006/relationships/hyperlink" Target="http://www.tandfonline.com/servlet/linkout?suffix=CIT0016&amp;dbid=128&amp;doi=10.1080/15299732.2015.1064507&amp;key=000169773000008" TargetMode="External"/><Relationship Id="rId39" Type="http://schemas.openxmlformats.org/officeDocument/2006/relationships/hyperlink" Target="http://www.tandfonline.com/servlet/linkout?suffix=CIT0026&amp;dbid=128&amp;doi=10.1080/15299732.2015.1064507&amp;key=000338990700003" TargetMode="External"/><Relationship Id="rId21" Type="http://schemas.openxmlformats.org/officeDocument/2006/relationships/hyperlink" Target="http://www.tandfonline.com/servlet/linkout?suffix=CIT0002&amp;dbid=8&amp;doi=10.1080/15299732.2015.1064507&amp;key=9284862" TargetMode="External"/><Relationship Id="rId34" Type="http://schemas.openxmlformats.org/officeDocument/2006/relationships/hyperlink" Target="http://www.tandfonline.com/servlet/linkout?suffix=CIT0036&amp;dbid=16&amp;doi=10.1080/15299732.2015.1064507&amp;key=10.1111/acp.2008.118.issue-4" TargetMode="External"/><Relationship Id="rId42" Type="http://schemas.openxmlformats.org/officeDocument/2006/relationships/hyperlink" Target="http://www.tandfonline.com/servlet/linkout?suffix=CIT0015&amp;dbid=8&amp;doi=10.1080/15299732.2015.1064507&amp;key=15261470" TargetMode="External"/><Relationship Id="rId47" Type="http://schemas.openxmlformats.org/officeDocument/2006/relationships/hyperlink" Target="http://scholar.google.com/scholar_lookup?publication_year=2012&amp;pages=119-143&amp;author=S.+Madigan&amp;author=K.+Vaillancourt&amp;author=A.+McKibbon&amp;author=D.+Benoit&amp;title=The+reporting+of+maltreatment+experiences+during+the+adult+attachment+interview+in+a+sample+of+pregnant+adolescents&amp;" TargetMode="External"/><Relationship Id="rId7" Type="http://schemas.openxmlformats.org/officeDocument/2006/relationships/hyperlink" Target="http://scholar.google.com/scholar_lookup?publication_year=2009&amp;pages=323-340&amp;author=U.+Pace&amp;author=C.+Zappulla&amp;title=Identity+processes+and+quality+of+emotional+autonomy:+The+contribution+of+two+developmental+tasks+on+middle-adolescents&#8217;+subjective+well-being&amp;" TargetMode="External"/><Relationship Id="rId2" Type="http://schemas.openxmlformats.org/officeDocument/2006/relationships/slide" Target="../slides/slide32.xml"/><Relationship Id="rId16" Type="http://schemas.openxmlformats.org/officeDocument/2006/relationships/hyperlink" Target="http://www.tandfonline.com/servlet/linkout?suffix=CIT0020&amp;dbid=16&amp;doi=10.1080/15299732.2015.1064507&amp;key=10.1017/S0954579497001478" TargetMode="External"/><Relationship Id="rId29" Type="http://schemas.openxmlformats.org/officeDocument/2006/relationships/hyperlink" Target="http://www.tandfonline.com/servlet/linkout?suffix=CIT0029&amp;dbid=8&amp;doi=10.1080/15299732.2015.1064507&amp;key=20046391" TargetMode="External"/><Relationship Id="rId1" Type="http://schemas.openxmlformats.org/officeDocument/2006/relationships/notesMaster" Target="../notesMasters/notesMaster1.xml"/><Relationship Id="rId6" Type="http://schemas.openxmlformats.org/officeDocument/2006/relationships/hyperlink" Target="http://www.tandfonline.com/doi/10.1080/15283480903422798" TargetMode="External"/><Relationship Id="rId11" Type="http://schemas.openxmlformats.org/officeDocument/2006/relationships/hyperlink" Target="http://scholar.google.com/scholar_lookup?publication_year=1997&amp;author=F.+W.+Putnam&amp;title=Dissociation+in+children+and+adolescents:+A+developmental+perspective&amp;" TargetMode="External"/><Relationship Id="rId24" Type="http://schemas.openxmlformats.org/officeDocument/2006/relationships/hyperlink" Target="http://www.tandfonline.com/servlet/linkout?suffix=CIT0016&amp;dbid=16&amp;doi=10.1080/15299732.2015.1064507&amp;key=10.1176/appi.ajp.158.7.1034" TargetMode="External"/><Relationship Id="rId32" Type="http://schemas.openxmlformats.org/officeDocument/2006/relationships/hyperlink" Target="http://www.tandfonline.com/servlet/linkout?suffix=CIT0009&amp;dbid=16&amp;doi=10.1080/15299732.2015.1064507&amp;key=10.1037/a0027748" TargetMode="External"/><Relationship Id="rId37" Type="http://schemas.openxmlformats.org/officeDocument/2006/relationships/hyperlink" Target="http://scholar.google.com/scholar_lookup?publication_year=2008&amp;pages=291-296&amp;author=M.+C.+Zanarini&amp;author=F.+R.+Frankenburg&amp;author=S.+Jager-Hyman&amp;author=D.+B.+Reich&amp;author=G.+Fitzmaurice&amp;title=The+course+of+dissociation+for+patients+with+borderline+personality+disorder+and+Axis+II+comparison+subjects:+A+10-year+follow-up+study&amp;" TargetMode="External"/><Relationship Id="rId40" Type="http://schemas.openxmlformats.org/officeDocument/2006/relationships/hyperlink" Target="http://scholar.google.com/scholar_lookup?publication_year=2014&amp;pages=402-419&amp;author=V.+Sar&amp;author=C.+Onder&amp;author=A.+Kilincaslan&amp;author=S.+S.+Zoroglu&amp;author=B.+Alyanak&amp;title=Dissociative+identity+disorder+among+adolescents:+Prevalence+in+a+university+psychiatric+outpatient+unit&amp;" TargetMode="External"/><Relationship Id="rId45" Type="http://schemas.openxmlformats.org/officeDocument/2006/relationships/hyperlink" Target="http://www.tandfonline.com/doi/10.1080/14616734.2012.661230" TargetMode="External"/><Relationship Id="rId5" Type="http://schemas.openxmlformats.org/officeDocument/2006/relationships/hyperlink" Target="http://www.tandfonline.com/doi/full/10.1080/15299732.2015.1064507" TargetMode="External"/><Relationship Id="rId15" Type="http://schemas.openxmlformats.org/officeDocument/2006/relationships/hyperlink" Target="http://scholar.google.com/scholar_lookup?publication_year=2009&amp;pages=383-390&amp;author=L.+Dutra&amp;author=J.+Bureau&amp;author=B.+Holmes&amp;author=A.+Lyubchik&amp;author=K.+Lyons-Ruth&amp;title=Quality+of+early+care+and+childhood+trauma:+A+prospective+study+of+developmental+pathways+to+dissociation&amp;" TargetMode="External"/><Relationship Id="rId23" Type="http://schemas.openxmlformats.org/officeDocument/2006/relationships/hyperlink" Target="http://scholar.google.com/scholar_lookup?publication_year=1997&amp;pages=491-497&amp;author=J.+G.+Armstrong&amp;author=F.+W.+Putnam&amp;author=E.+B.+Carlson&amp;author=D.+Z.+Libero&amp;author=S.+R.+Smith&amp;title=Development+and+validation+of+a+measure+of+adolescent+dissociation:+The+Adolescent+Dissociative+Experiences+Scale&amp;" TargetMode="External"/><Relationship Id="rId28" Type="http://schemas.openxmlformats.org/officeDocument/2006/relationships/hyperlink" Target="http://www.tandfonline.com/servlet/linkout?suffix=CIT0029&amp;dbid=16&amp;doi=10.1080/15299732.2015.1064507&amp;key=10.4306/pi.2009.6.3.163" TargetMode="External"/><Relationship Id="rId36" Type="http://schemas.openxmlformats.org/officeDocument/2006/relationships/hyperlink" Target="http://www.tandfonline.com/servlet/linkout?suffix=CIT0036&amp;dbid=128&amp;doi=10.1080/15299732.2015.1064507&amp;key=000259207900005" TargetMode="External"/><Relationship Id="rId10" Type="http://schemas.openxmlformats.org/officeDocument/2006/relationships/hyperlink" Target="http://scholar.google.com/scholar_lookup?publication_year=2015&amp;pages=74-80&amp;author=M.+Di+Blasi&amp;author=P.+Cavani&amp;author=L.+Pavia&amp;author=R.+Lo+Baido&amp;author=S.+La+Grutta&amp;author=A.+Schimmenti&amp;title=The+relationship+between+self-image+and+social+anxiety+in+adolescence&amp;" TargetMode="External"/><Relationship Id="rId19" Type="http://schemas.openxmlformats.org/officeDocument/2006/relationships/hyperlink" Target="http://scholar.google.com/scholar_lookup?publication_year=1997&amp;pages=855-879&amp;author=J.+R.+Ogawa&amp;author=L.+A.+Sroufe&amp;author=N.+S.+Weinfield&amp;author=E.+A.+Carlson&amp;author=B.+Egeland&amp;title=Development+and+the+fragmented+self:+Longitudinal+study+of+dissociative+symptomatology+in+a+nonclinical+sample&amp;" TargetMode="External"/><Relationship Id="rId31" Type="http://schemas.openxmlformats.org/officeDocument/2006/relationships/hyperlink" Target="http://scholar.google.com/scholar_lookup?publication_year=2009&amp;pages=163-172&amp;author=J.-U.+Shin&amp;author=S.+H.+Jeong&amp;author=U.-S.+Chung&amp;title=The+Korean+version+of+the+Adolescent+Dissociative+Experience+Scale:+Psychometric+properties+and+the+connection+to+trauma+among+Korean+adolescents&amp;" TargetMode="External"/><Relationship Id="rId44" Type="http://schemas.openxmlformats.org/officeDocument/2006/relationships/hyperlink" Target="http://scholar.google.com/scholar_lookup?publication_year=2004&amp;pages=755-769&amp;author=S.+M.+Keck+Seeley&amp;author=S.+L.+Perosa&amp;author=L.+M.+Perosa&amp;title=A+validation+study+of+the+Adolescent+Dissociative+Experiences+Scale&amp;" TargetMode="External"/><Relationship Id="rId4" Type="http://schemas.openxmlformats.org/officeDocument/2006/relationships/hyperlink" Target="http://www.sidran.org/" TargetMode="External"/><Relationship Id="rId9" Type="http://schemas.openxmlformats.org/officeDocument/2006/relationships/hyperlink" Target="http://www.tandfonline.com/servlet/linkout?suffix=CIT0011&amp;dbid=128&amp;doi=10.1080/15299732.2015.1064507&amp;key=000352625900005" TargetMode="External"/><Relationship Id="rId14" Type="http://schemas.openxmlformats.org/officeDocument/2006/relationships/hyperlink" Target="http://www.tandfonline.com/servlet/linkout?suffix=CIT0012&amp;dbid=128&amp;doi=10.1080/15299732.2015.1064507&amp;key=000266941800001" TargetMode="External"/><Relationship Id="rId22" Type="http://schemas.openxmlformats.org/officeDocument/2006/relationships/hyperlink" Target="http://www.tandfonline.com/servlet/linkout?suffix=CIT0002&amp;dbid=128&amp;doi=10.1080/15299732.2015.1064507&amp;key=A1997XR35300003" TargetMode="External"/><Relationship Id="rId27" Type="http://schemas.openxmlformats.org/officeDocument/2006/relationships/hyperlink" Target="http://scholar.google.com/scholar_lookup?publication_year=2001&amp;pages=1034-1039&amp;author=C.+L.+Kisiel&amp;author=J.+S.+Lyons&amp;title=Dissociation+as+a+mediator+of+psychopathology+among+sexually+abused+children+and+adolescents&amp;" TargetMode="External"/><Relationship Id="rId30" Type="http://schemas.openxmlformats.org/officeDocument/2006/relationships/hyperlink" Target="http://www.tandfonline.com/servlet/linkout?suffix=CIT0029&amp;dbid=128&amp;doi=10.1080/15299732.2015.1064507&amp;key=000270132200007" TargetMode="External"/><Relationship Id="rId35" Type="http://schemas.openxmlformats.org/officeDocument/2006/relationships/hyperlink" Target="http://www.tandfonline.com/servlet/linkout?suffix=CIT0036&amp;dbid=8&amp;doi=10.1080/15299732.2015.1064507&amp;key=18759803" TargetMode="External"/><Relationship Id="rId43" Type="http://schemas.openxmlformats.org/officeDocument/2006/relationships/hyperlink" Target="http://www.tandfonline.com/servlet/linkout?suffix=CIT0015&amp;dbid=128&amp;doi=10.1080/15299732.2015.1064507&amp;key=000222966400005" TargetMode="External"/><Relationship Id="rId48" Type="http://schemas.openxmlformats.org/officeDocument/2006/relationships/hyperlink" Target="http://scholar.google.com/scholar_lookup?publication_year=2006&amp;pages=160-169&amp;author=V.+Caretti&amp;author=G.+Craparo&amp;author=A.+Schimmenti&amp;title=Fattori+di+rischio+della+dipendenza+patologica+in+adolescenza+%5bRisk+factors+of+pathological+addiction+in+adolescence%5d&amp;" TargetMode="External"/><Relationship Id="rId8" Type="http://schemas.openxmlformats.org/officeDocument/2006/relationships/hyperlink" Target="http://www.tandfonline.com/servlet/linkout?suffix=CIT0011&amp;dbid=16&amp;doi=10.1080/15299732.2015.1064507&amp;key=10.1111/camh.2015.20.issue-2" TargetMode="External"/><Relationship Id="rId3" Type="http://schemas.openxmlformats.org/officeDocument/2006/relationships/hyperlink" Target="mailto:sidran@access.digex.net" TargetMode="External"/><Relationship Id="rId12" Type="http://schemas.openxmlformats.org/officeDocument/2006/relationships/hyperlink" Target="http://www.tandfonline.com/servlet/linkout?suffix=CIT0012&amp;dbid=16&amp;doi=10.1080/15299732.2015.1064507&amp;key=10.1097/NMD.0b013e3181a653b7" TargetMode="External"/><Relationship Id="rId17" Type="http://schemas.openxmlformats.org/officeDocument/2006/relationships/hyperlink" Target="http://www.tandfonline.com/servlet/linkout?suffix=CIT0020&amp;dbid=8&amp;doi=10.1080/15299732.2015.1064507&amp;key=9449009" TargetMode="External"/><Relationship Id="rId25" Type="http://schemas.openxmlformats.org/officeDocument/2006/relationships/hyperlink" Target="http://www.tandfonline.com/servlet/linkout?suffix=CIT0016&amp;dbid=8&amp;doi=10.1080/15299732.2015.1064507&amp;key=11431224" TargetMode="External"/><Relationship Id="rId33" Type="http://schemas.openxmlformats.org/officeDocument/2006/relationships/hyperlink" Target="http://scholar.google.com/scholar_lookup?publication_year=2012&amp;pages=479-489&amp;author=E.+B.+Carlson&amp;author=C.+J.+Dalenberg&amp;author=E.+McDade-Montez&amp;title=Dissociation+in+posttraumatic+stress+disorder+part+I:+Definitions+and+review+of+research&amp;" TargetMode="External"/><Relationship Id="rId38" Type="http://schemas.openxmlformats.org/officeDocument/2006/relationships/hyperlink" Target="http://www.tandfonline.com/doi/10.1080/15299732.2013.864748" TargetMode="External"/><Relationship Id="rId46" Type="http://schemas.openxmlformats.org/officeDocument/2006/relationships/hyperlink" Target="http://www.tandfonline.com/servlet/linkout?suffix=CIT0017&amp;dbid=128&amp;doi=10.1080/15299732.2015.1064507&amp;key=000301664700003" TargetMode="External"/><Relationship Id="rId20" Type="http://schemas.openxmlformats.org/officeDocument/2006/relationships/hyperlink" Target="http://www.tandfonline.com/servlet/linkout?suffix=CIT0002&amp;dbid=16&amp;doi=10.1080/15299732.2015.1064507&amp;key=10.1097/00005053-199708000-00003" TargetMode="External"/><Relationship Id="rId41" Type="http://schemas.openxmlformats.org/officeDocument/2006/relationships/hyperlink" Target="http://www.tandfonline.com/servlet/linkout?suffix=CIT0015&amp;dbid=16&amp;doi=10.1080/15299732.2015.1064507&amp;key=10.1016/j.chiabu.2004.01.006" TargetMode="Externa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1</a:t>
            </a:fld>
            <a:endParaRPr lang="en-US"/>
          </a:p>
        </p:txBody>
      </p:sp>
    </p:spTree>
    <p:extLst>
      <p:ext uri="{BB962C8B-B14F-4D97-AF65-F5344CB8AC3E}">
        <p14:creationId xmlns:p14="http://schemas.microsoft.com/office/powerpoint/2010/main" val="461528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10</a:t>
            </a:fld>
            <a:endParaRPr lang="en-US"/>
          </a:p>
        </p:txBody>
      </p:sp>
    </p:spTree>
    <p:extLst>
      <p:ext uri="{BB962C8B-B14F-4D97-AF65-F5344CB8AC3E}">
        <p14:creationId xmlns:p14="http://schemas.microsoft.com/office/powerpoint/2010/main" val="1898529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NZ" sz="1200" kern="1200" dirty="0">
                <a:solidFill>
                  <a:schemeClr val="tx1"/>
                </a:solidFill>
                <a:effectLst/>
                <a:latin typeface="+mn-lt"/>
                <a:ea typeface="+mn-ea"/>
                <a:cs typeface="+mn-cs"/>
              </a:rPr>
              <a:t>Conceptualized as a childhood onset, posttraumatic developmental disorder in which the child is unable to consolidate a unified sense of self. </a:t>
            </a:r>
          </a:p>
          <a:p>
            <a:pPr lvl="0"/>
            <a:r>
              <a:rPr lang="en-NZ" sz="1200" kern="1200" dirty="0">
                <a:solidFill>
                  <a:schemeClr val="tx1"/>
                </a:solidFill>
                <a:effectLst/>
                <a:latin typeface="+mn-lt"/>
                <a:ea typeface="+mn-ea"/>
                <a:cs typeface="+mn-cs"/>
              </a:rPr>
              <a:t>Detachment from emotional and physical pain during trauma can result in alterations in memory encoding and storage. </a:t>
            </a:r>
          </a:p>
          <a:p>
            <a:pPr lvl="0"/>
            <a:r>
              <a:rPr lang="en-NZ" sz="1200" kern="1200" dirty="0">
                <a:solidFill>
                  <a:schemeClr val="tx1"/>
                </a:solidFill>
                <a:effectLst/>
                <a:latin typeface="+mn-lt"/>
                <a:ea typeface="+mn-ea"/>
                <a:cs typeface="+mn-cs"/>
              </a:rPr>
              <a:t>Leads to fragmentation and compartmentalization of memory and impairments in retrieving memory.</a:t>
            </a:r>
          </a:p>
          <a:p>
            <a:pPr lvl="0"/>
            <a:r>
              <a:rPr lang="en-NZ" sz="1200" kern="1200" dirty="0">
                <a:solidFill>
                  <a:schemeClr val="tx1"/>
                </a:solidFill>
                <a:effectLst/>
                <a:latin typeface="+mn-lt"/>
                <a:ea typeface="+mn-ea"/>
                <a:cs typeface="+mn-cs"/>
              </a:rPr>
              <a:t>Exposure to early, usually repeated trauma results in the creation of discrete behavioural states that can persist and, over later development, become elaborated, ultimately developing into the alternate identities of dissociative identity disorder.</a:t>
            </a:r>
          </a:p>
          <a:p>
            <a:pPr lvl="0"/>
            <a:r>
              <a:rPr lang="en-NZ" sz="1200" kern="1200" dirty="0">
                <a:solidFill>
                  <a:schemeClr val="tx1"/>
                </a:solidFill>
                <a:effectLst/>
                <a:latin typeface="+mn-lt"/>
                <a:ea typeface="+mn-ea"/>
                <a:cs typeface="+mn-cs"/>
              </a:rPr>
              <a:t>Florid presentations occur in only about 5% of patients with dissociative identity disorder.</a:t>
            </a:r>
          </a:p>
          <a:p>
            <a:pPr lvl="0"/>
            <a:r>
              <a:rPr lang="en-NZ" sz="1200" kern="1200" dirty="0">
                <a:solidFill>
                  <a:schemeClr val="tx1"/>
                </a:solidFill>
                <a:effectLst/>
                <a:latin typeface="+mn-lt"/>
                <a:ea typeface="+mn-ea"/>
                <a:cs typeface="+mn-cs"/>
              </a:rPr>
              <a:t>Most people with a DID dx have subtle presentations characterized by a mixture of dissociative and PTSD symptoms embedded with other symptoms, such as posttraumatic depression, substance abuse, somatoform symptoms, eating disorders, and self-destructive and impulsive behaviours.</a:t>
            </a:r>
          </a:p>
          <a:p>
            <a:pPr lvl="0"/>
            <a:r>
              <a:rPr lang="en-NZ" sz="1200" kern="1200" dirty="0">
                <a:solidFill>
                  <a:schemeClr val="tx1"/>
                </a:solidFill>
                <a:effectLst/>
                <a:latin typeface="+mn-lt"/>
                <a:ea typeface="+mn-ea"/>
                <a:cs typeface="+mn-cs"/>
              </a:rPr>
              <a:t>A history of  multiple treatment providers, hospitalizations, and medication trials, many of which result in only partial or no benefit, is often an indicator of dissociative identity disorder or another form of complex PTSD.</a:t>
            </a:r>
          </a:p>
          <a:p>
            <a:pPr lvl="0"/>
            <a:r>
              <a:rPr lang="en-NZ" sz="1200" kern="1200" dirty="0">
                <a:solidFill>
                  <a:schemeClr val="tx1"/>
                </a:solidFill>
                <a:effectLst/>
                <a:latin typeface="+mn-lt"/>
                <a:ea typeface="+mn-ea"/>
                <a:cs typeface="+mn-cs"/>
              </a:rPr>
              <a:t>DID experts focus less on overt personality states than on the </a:t>
            </a:r>
            <a:r>
              <a:rPr lang="en-NZ" sz="1200" kern="1200" dirty="0" err="1">
                <a:solidFill>
                  <a:schemeClr val="tx1"/>
                </a:solidFill>
                <a:effectLst/>
                <a:latin typeface="+mn-lt"/>
                <a:ea typeface="+mn-ea"/>
                <a:cs typeface="+mn-cs"/>
              </a:rPr>
              <a:t>polysymptomatic</a:t>
            </a:r>
            <a:r>
              <a:rPr lang="en-NZ" sz="1200" kern="1200" dirty="0">
                <a:solidFill>
                  <a:schemeClr val="tx1"/>
                </a:solidFill>
                <a:effectLst/>
                <a:latin typeface="+mn-lt"/>
                <a:ea typeface="+mn-ea"/>
                <a:cs typeface="+mn-cs"/>
              </a:rPr>
              <a:t> presentation of DID</a:t>
            </a:r>
          </a:p>
          <a:p>
            <a:pPr lvl="0"/>
            <a:r>
              <a:rPr lang="en-NZ" sz="1200" kern="1200" dirty="0">
                <a:solidFill>
                  <a:schemeClr val="tx1"/>
                </a:solidFill>
                <a:effectLst/>
                <a:latin typeface="+mn-lt"/>
                <a:ea typeface="+mn-ea"/>
                <a:cs typeface="+mn-cs"/>
              </a:rPr>
              <a:t>Some studies show that the </a:t>
            </a:r>
            <a:r>
              <a:rPr lang="en-NZ" sz="1200" kern="1200" dirty="0" err="1">
                <a:solidFill>
                  <a:schemeClr val="tx1"/>
                </a:solidFill>
                <a:effectLst/>
                <a:latin typeface="+mn-lt"/>
                <a:ea typeface="+mn-ea"/>
                <a:cs typeface="+mn-cs"/>
              </a:rPr>
              <a:t>phenomenonolgoical</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expiernece</a:t>
            </a:r>
            <a:r>
              <a:rPr lang="en-NZ" sz="1200" kern="1200" dirty="0">
                <a:solidFill>
                  <a:schemeClr val="tx1"/>
                </a:solidFill>
                <a:effectLst/>
                <a:latin typeface="+mn-lt"/>
                <a:ea typeface="+mn-ea"/>
                <a:cs typeface="+mn-cs"/>
              </a:rPr>
              <a:t> of overlap/interference/intrusions between alternate identified into the patients consciousness  may be misdiagnosed as psychotic passive influence of </a:t>
            </a:r>
            <a:r>
              <a:rPr lang="en-NZ" sz="1200" kern="1200" dirty="0" err="1">
                <a:solidFill>
                  <a:schemeClr val="tx1"/>
                </a:solidFill>
                <a:effectLst/>
                <a:latin typeface="+mn-lt"/>
                <a:ea typeface="+mn-ea"/>
                <a:cs typeface="+mn-cs"/>
              </a:rPr>
              <a:t>shnerdian</a:t>
            </a:r>
            <a:r>
              <a:rPr lang="en-NZ" sz="1200" kern="1200" dirty="0">
                <a:solidFill>
                  <a:schemeClr val="tx1"/>
                </a:solidFill>
                <a:effectLst/>
                <a:latin typeface="+mn-lt"/>
                <a:ea typeface="+mn-ea"/>
                <a:cs typeface="+mn-cs"/>
              </a:rPr>
              <a:t> first rant </a:t>
            </a:r>
            <a:r>
              <a:rPr lang="en-NZ" sz="1200" kern="1200" dirty="0" err="1">
                <a:solidFill>
                  <a:schemeClr val="tx1"/>
                </a:solidFill>
                <a:effectLst/>
                <a:latin typeface="+mn-lt"/>
                <a:ea typeface="+mn-ea"/>
                <a:cs typeface="+mn-cs"/>
              </a:rPr>
              <a:t>sytmpoms</a:t>
            </a:r>
            <a:r>
              <a:rPr lang="en-NZ" sz="1200" kern="1200" dirty="0">
                <a:solidFill>
                  <a:schemeClr val="tx1"/>
                </a:solidFill>
                <a:effectLst/>
                <a:latin typeface="+mn-lt"/>
                <a:ea typeface="+mn-ea"/>
                <a:cs typeface="+mn-cs"/>
              </a:rPr>
              <a:t> = these are more </a:t>
            </a:r>
            <a:r>
              <a:rPr lang="en-NZ" sz="1200" kern="1200" dirty="0" err="1">
                <a:solidFill>
                  <a:schemeClr val="tx1"/>
                </a:solidFill>
                <a:effectLst/>
                <a:latin typeface="+mn-lt"/>
                <a:ea typeface="+mn-ea"/>
                <a:cs typeface="+mn-cs"/>
              </a:rPr>
              <a:t>commong</a:t>
            </a:r>
            <a:r>
              <a:rPr lang="en-NZ" sz="1200" kern="1200" dirty="0">
                <a:solidFill>
                  <a:schemeClr val="tx1"/>
                </a:solidFill>
                <a:effectLst/>
                <a:latin typeface="+mn-lt"/>
                <a:ea typeface="+mn-ea"/>
                <a:cs typeface="+mn-cs"/>
              </a:rPr>
              <a:t> in DID than overt switching</a:t>
            </a:r>
          </a:p>
          <a:p>
            <a:pPr lvl="0"/>
            <a:r>
              <a:rPr lang="en-NZ" sz="1200" kern="1200" dirty="0" err="1">
                <a:solidFill>
                  <a:schemeClr val="tx1"/>
                </a:solidFill>
                <a:effectLst/>
                <a:latin typeface="+mn-lt"/>
                <a:ea typeface="+mn-ea"/>
                <a:cs typeface="+mn-cs"/>
              </a:rPr>
              <a:t>Ax</a:t>
            </a:r>
            <a:r>
              <a:rPr lang="en-NZ" sz="1200" kern="1200" dirty="0">
                <a:solidFill>
                  <a:schemeClr val="tx1"/>
                </a:solidFill>
                <a:effectLst/>
                <a:latin typeface="+mn-lt"/>
                <a:ea typeface="+mn-ea"/>
                <a:cs typeface="+mn-cs"/>
              </a:rPr>
              <a:t> of these intrusions in the clinical interview is useful in the differential diagnosis </a:t>
            </a:r>
          </a:p>
          <a:p>
            <a:pPr lvl="0"/>
            <a:r>
              <a:rPr lang="en-NZ" sz="1200" kern="1200" dirty="0">
                <a:solidFill>
                  <a:schemeClr val="tx1"/>
                </a:solidFill>
                <a:effectLst/>
                <a:latin typeface="+mn-lt"/>
                <a:ea typeface="+mn-ea"/>
                <a:cs typeface="+mn-cs"/>
              </a:rPr>
              <a:t>In several studies patients with DID </a:t>
            </a:r>
            <a:r>
              <a:rPr lang="en-NZ" sz="1200" kern="1200" dirty="0" err="1">
                <a:solidFill>
                  <a:schemeClr val="tx1"/>
                </a:solidFill>
                <a:effectLst/>
                <a:latin typeface="+mn-lt"/>
                <a:ea typeface="+mn-ea"/>
                <a:cs typeface="+mn-cs"/>
              </a:rPr>
              <a:t>expiernce</a:t>
            </a:r>
            <a:r>
              <a:rPr lang="en-NZ" sz="1200" kern="1200" dirty="0">
                <a:solidFill>
                  <a:schemeClr val="tx1"/>
                </a:solidFill>
                <a:effectLst/>
                <a:latin typeface="+mn-lt"/>
                <a:ea typeface="+mn-ea"/>
                <a:cs typeface="+mn-cs"/>
              </a:rPr>
              <a:t> more </a:t>
            </a:r>
            <a:r>
              <a:rPr lang="en-NZ" sz="1200" kern="1200" dirty="0" err="1">
                <a:solidFill>
                  <a:schemeClr val="tx1"/>
                </a:solidFill>
                <a:effectLst/>
                <a:latin typeface="+mn-lt"/>
                <a:ea typeface="+mn-ea"/>
                <a:cs typeface="+mn-cs"/>
              </a:rPr>
              <a:t>apprarent</a:t>
            </a:r>
            <a:r>
              <a:rPr lang="en-NZ" sz="1200" kern="1200" dirty="0">
                <a:solidFill>
                  <a:schemeClr val="tx1"/>
                </a:solidFill>
                <a:effectLst/>
                <a:latin typeface="+mn-lt"/>
                <a:ea typeface="+mn-ea"/>
                <a:cs typeface="+mn-cs"/>
              </a:rPr>
              <a:t> first rang </a:t>
            </a:r>
            <a:r>
              <a:rPr lang="en-NZ" sz="1200" kern="1200" dirty="0" err="1">
                <a:solidFill>
                  <a:schemeClr val="tx1"/>
                </a:solidFill>
                <a:effectLst/>
                <a:latin typeface="+mn-lt"/>
                <a:ea typeface="+mn-ea"/>
                <a:cs typeface="+mn-cs"/>
              </a:rPr>
              <a:t>sympoms</a:t>
            </a:r>
            <a:r>
              <a:rPr lang="en-NZ" sz="1200" kern="1200" dirty="0">
                <a:solidFill>
                  <a:schemeClr val="tx1"/>
                </a:solidFill>
                <a:effectLst/>
                <a:latin typeface="+mn-lt"/>
                <a:ea typeface="+mn-ea"/>
                <a:cs typeface="+mn-cs"/>
              </a:rPr>
              <a:t> although not thought broadcasting or audible thoughts, than did patients with a diagnosis of schizophrenia</a:t>
            </a:r>
          </a:p>
          <a:p>
            <a:pPr lvl="0"/>
            <a:r>
              <a:rPr lang="en-NZ" sz="1200" kern="1200" dirty="0">
                <a:solidFill>
                  <a:schemeClr val="tx1"/>
                </a:solidFill>
                <a:effectLst/>
                <a:latin typeface="+mn-lt"/>
                <a:ea typeface="+mn-ea"/>
                <a:cs typeface="+mn-cs"/>
              </a:rPr>
              <a:t>These intrusions into consciousness include “hearing voices of identity, thought insertions, thought </a:t>
            </a:r>
            <a:r>
              <a:rPr lang="en-NZ" sz="1200" kern="1200" dirty="0" err="1">
                <a:solidFill>
                  <a:schemeClr val="tx1"/>
                </a:solidFill>
                <a:effectLst/>
                <a:latin typeface="+mn-lt"/>
                <a:ea typeface="+mn-ea"/>
                <a:cs typeface="+mn-cs"/>
              </a:rPr>
              <a:t>withdrawl</a:t>
            </a:r>
            <a:r>
              <a:rPr lang="en-NZ" sz="1200" kern="1200" dirty="0">
                <a:solidFill>
                  <a:schemeClr val="tx1"/>
                </a:solidFill>
                <a:effectLst/>
                <a:latin typeface="+mn-lt"/>
                <a:ea typeface="+mn-ea"/>
                <a:cs typeface="+mn-cs"/>
              </a:rPr>
              <a:t>, made actions/</a:t>
            </a:r>
            <a:r>
              <a:rPr lang="en-NZ" sz="1200" kern="1200" dirty="0" err="1">
                <a:solidFill>
                  <a:schemeClr val="tx1"/>
                </a:solidFill>
                <a:effectLst/>
                <a:latin typeface="+mn-lt"/>
                <a:ea typeface="+mn-ea"/>
                <a:cs typeface="+mn-cs"/>
              </a:rPr>
              <a:t>impulsses</a:t>
            </a:r>
            <a:r>
              <a:rPr lang="en-NZ" sz="1200" kern="1200" dirty="0">
                <a:solidFill>
                  <a:schemeClr val="tx1"/>
                </a:solidFill>
                <a:effectLst/>
                <a:latin typeface="+mn-lt"/>
                <a:ea typeface="+mn-ea"/>
                <a:cs typeface="+mn-cs"/>
              </a:rPr>
              <a:t> and those that are fully excluded from consciousness (time loss, </a:t>
            </a:r>
            <a:r>
              <a:rPr lang="en-NZ" sz="1200" kern="1200" dirty="0" err="1">
                <a:solidFill>
                  <a:schemeClr val="tx1"/>
                </a:solidFill>
                <a:effectLst/>
                <a:latin typeface="+mn-lt"/>
                <a:ea typeface="+mn-ea"/>
                <a:cs typeface="+mn-cs"/>
              </a:rPr>
              <a:t>fuges</a:t>
            </a:r>
            <a:r>
              <a:rPr lang="en-NZ" sz="1200" kern="1200" dirty="0">
                <a:solidFill>
                  <a:schemeClr val="tx1"/>
                </a:solidFill>
                <a:effectLst/>
                <a:latin typeface="+mn-lt"/>
                <a:ea typeface="+mn-ea"/>
                <a:cs typeface="+mn-cs"/>
              </a:rPr>
              <a:t>, being told of </a:t>
            </a:r>
            <a:r>
              <a:rPr lang="en-NZ" sz="1200" kern="1200" dirty="0" err="1">
                <a:solidFill>
                  <a:schemeClr val="tx1"/>
                </a:solidFill>
                <a:effectLst/>
                <a:latin typeface="+mn-lt"/>
                <a:ea typeface="+mn-ea"/>
                <a:cs typeface="+mn-cs"/>
              </a:rPr>
              <a:t>diremembered</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beahviours</a:t>
            </a:r>
            <a:r>
              <a:rPr lang="en-NZ" sz="1200" kern="1200" dirty="0">
                <a:solidFill>
                  <a:schemeClr val="tx1"/>
                </a:solidFill>
                <a:effectLst/>
                <a:latin typeface="+mn-lt"/>
                <a:ea typeface="+mn-ea"/>
                <a:cs typeface="+mn-cs"/>
              </a:rPr>
              <a:t>)</a:t>
            </a:r>
          </a:p>
          <a:p>
            <a:pPr lvl="0"/>
            <a:r>
              <a:rPr lang="en-NZ" sz="1200" kern="1200" dirty="0">
                <a:solidFill>
                  <a:schemeClr val="tx1"/>
                </a:solidFill>
                <a:effectLst/>
                <a:latin typeface="+mn-lt"/>
                <a:ea typeface="+mn-ea"/>
                <a:cs typeface="+mn-cs"/>
              </a:rPr>
              <a:t>Patients rarely volunteer information about </a:t>
            </a:r>
            <a:r>
              <a:rPr lang="en-NZ" sz="1200" kern="1200" dirty="0" err="1">
                <a:solidFill>
                  <a:schemeClr val="tx1"/>
                </a:solidFill>
                <a:effectLst/>
                <a:latin typeface="+mn-lt"/>
                <a:ea typeface="+mn-ea"/>
                <a:cs typeface="+mn-cs"/>
              </a:rPr>
              <a:t>dissocitive</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sytmpoology</a:t>
            </a:r>
            <a:r>
              <a:rPr lang="en-NZ" sz="1200" kern="1200" dirty="0">
                <a:solidFill>
                  <a:schemeClr val="tx1"/>
                </a:solidFill>
                <a:effectLst/>
                <a:latin typeface="+mn-lt"/>
                <a:ea typeface="+mn-ea"/>
                <a:cs typeface="+mn-cs"/>
              </a:rPr>
              <a:t> or their history of trauma</a:t>
            </a:r>
          </a:p>
          <a:p>
            <a:pPr lvl="0"/>
            <a:r>
              <a:rPr lang="en-NZ" sz="1200" kern="1200" dirty="0">
                <a:solidFill>
                  <a:schemeClr val="tx1"/>
                </a:solidFill>
                <a:effectLst/>
                <a:latin typeface="+mn-lt"/>
                <a:ea typeface="+mn-ea"/>
                <a:cs typeface="+mn-cs"/>
              </a:rPr>
              <a:t>Patients with DD are often reluctant to report </a:t>
            </a:r>
            <a:r>
              <a:rPr lang="en-NZ" sz="1200" kern="1200" dirty="0" err="1">
                <a:solidFill>
                  <a:schemeClr val="tx1"/>
                </a:solidFill>
                <a:effectLst/>
                <a:latin typeface="+mn-lt"/>
                <a:ea typeface="+mn-ea"/>
                <a:cs typeface="+mn-cs"/>
              </a:rPr>
              <a:t>expierneces</a:t>
            </a:r>
            <a:r>
              <a:rPr lang="en-NZ" sz="1200" kern="1200" dirty="0">
                <a:solidFill>
                  <a:schemeClr val="tx1"/>
                </a:solidFill>
                <a:effectLst/>
                <a:latin typeface="+mn-lt"/>
                <a:ea typeface="+mn-ea"/>
                <a:cs typeface="+mn-cs"/>
              </a:rPr>
              <a:t> that they are aware </a:t>
            </a:r>
            <a:r>
              <a:rPr lang="en-NZ" sz="1200" kern="1200" dirty="0" err="1">
                <a:solidFill>
                  <a:schemeClr val="tx1"/>
                </a:solidFill>
                <a:effectLst/>
                <a:latin typeface="+mn-lt"/>
                <a:ea typeface="+mn-ea"/>
                <a:cs typeface="+mn-cs"/>
              </a:rPr>
              <a:t>scound</a:t>
            </a:r>
            <a:r>
              <a:rPr lang="en-NZ" sz="1200" kern="1200" dirty="0">
                <a:solidFill>
                  <a:schemeClr val="tx1"/>
                </a:solidFill>
                <a:effectLst/>
                <a:latin typeface="+mn-lt"/>
                <a:ea typeface="+mn-ea"/>
                <a:cs typeface="+mn-cs"/>
              </a:rPr>
              <a:t> crazy and tend to avoid </a:t>
            </a:r>
            <a:r>
              <a:rPr lang="en-NZ" sz="1200" kern="1200" dirty="0" err="1">
                <a:solidFill>
                  <a:schemeClr val="tx1"/>
                </a:solidFill>
                <a:effectLst/>
                <a:latin typeface="+mn-lt"/>
                <a:ea typeface="+mn-ea"/>
                <a:cs typeface="+mn-cs"/>
              </a:rPr>
              <a:t>confrontinga</a:t>
            </a:r>
            <a:endParaRPr lang="en-NZ" sz="1200" kern="1200" dirty="0">
              <a:solidFill>
                <a:schemeClr val="tx1"/>
              </a:solidFill>
              <a:effectLst/>
              <a:latin typeface="+mn-lt"/>
              <a:ea typeface="+mn-ea"/>
              <a:cs typeface="+mn-cs"/>
            </a:endParaRPr>
          </a:p>
          <a:p>
            <a:r>
              <a:rPr lang="en-NZ" sz="1200" kern="1200" dirty="0">
                <a:solidFill>
                  <a:schemeClr val="tx1"/>
                </a:solidFill>
                <a:effectLst/>
                <a:latin typeface="+mn-lt"/>
                <a:ea typeface="+mn-ea"/>
                <a:cs typeface="+mn-cs"/>
              </a:rPr>
              <a:t> </a:t>
            </a:r>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11</a:t>
            </a:fld>
            <a:endParaRPr lang="en-US"/>
          </a:p>
        </p:txBody>
      </p:sp>
    </p:spTree>
    <p:extLst>
      <p:ext uri="{BB962C8B-B14F-4D97-AF65-F5344CB8AC3E}">
        <p14:creationId xmlns:p14="http://schemas.microsoft.com/office/powerpoint/2010/main" val="4141667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NZ" dirty="0"/>
              <a:t>In</a:t>
            </a:r>
            <a:r>
              <a:rPr lang="en-NZ" baseline="0" dirty="0"/>
              <a:t> addition to feeling severely depersonalised mange patients  may report impairment in attention, concentration, memory, occupational and interpersonal functioning.</a:t>
            </a:r>
          </a:p>
          <a:p>
            <a:pPr marL="171450" indent="-171450">
              <a:buFont typeface="Arial" charset="0"/>
              <a:buChar char="•"/>
            </a:pPr>
            <a:r>
              <a:rPr lang="en-NZ" baseline="0" dirty="0"/>
              <a:t>Significantly more childhood trauma reported – especially emotional abuse, than controls </a:t>
            </a:r>
          </a:p>
          <a:p>
            <a:pPr marL="171450" indent="-171450">
              <a:buFont typeface="Arial" charset="0"/>
              <a:buChar char="•"/>
            </a:pPr>
            <a:r>
              <a:rPr lang="en-NZ" baseline="0" dirty="0"/>
              <a:t>Reports of emotional abuse uniquely predict depersonalisation severity</a:t>
            </a:r>
          </a:p>
          <a:p>
            <a:pPr marL="171450" indent="-171450">
              <a:buFont typeface="Arial" charset="0"/>
              <a:buChar char="•"/>
            </a:pPr>
            <a:r>
              <a:rPr lang="en-NZ" baseline="0" dirty="0"/>
              <a:t>Severe stress or later life traumatic stressor may be associated with the onset of depersonalisation disorder in 25% of cases</a:t>
            </a:r>
          </a:p>
          <a:p>
            <a:pPr marL="171450" indent="-171450">
              <a:buFont typeface="Arial" charset="0"/>
              <a:buChar char="•"/>
            </a:pPr>
            <a:r>
              <a:rPr lang="en-NZ" baseline="0" dirty="0"/>
              <a:t>2/3 have a chronic course</a:t>
            </a:r>
          </a:p>
          <a:p>
            <a:pPr marL="171450" indent="-171450">
              <a:buFont typeface="Arial" charset="0"/>
              <a:buChar char="•"/>
            </a:pPr>
            <a:endParaRPr lang="en-NZ" baseline="0" dirty="0"/>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12</a:t>
            </a:fld>
            <a:endParaRPr lang="en-US"/>
          </a:p>
        </p:txBody>
      </p:sp>
    </p:spTree>
    <p:extLst>
      <p:ext uri="{BB962C8B-B14F-4D97-AF65-F5344CB8AC3E}">
        <p14:creationId xmlns:p14="http://schemas.microsoft.com/office/powerpoint/2010/main" val="2784403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Amnesia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Common DD</a:t>
            </a:r>
          </a:p>
          <a:p>
            <a:pPr lvl="0"/>
            <a:r>
              <a:rPr lang="en-US" sz="1200" kern="1200" dirty="0">
                <a:solidFill>
                  <a:schemeClr val="tx1"/>
                </a:solidFill>
                <a:effectLst/>
                <a:latin typeface="+mn-lt"/>
                <a:ea typeface="+mn-ea"/>
                <a:cs typeface="+mn-cs"/>
              </a:rPr>
              <a:t>Most</a:t>
            </a:r>
            <a:r>
              <a:rPr lang="en-US" sz="1200" kern="1200" baseline="0" dirty="0">
                <a:solidFill>
                  <a:schemeClr val="tx1"/>
                </a:solidFill>
                <a:effectLst/>
                <a:latin typeface="+mn-lt"/>
                <a:ea typeface="+mn-ea"/>
                <a:cs typeface="+mn-cs"/>
              </a:rPr>
              <a:t> commonly precipitated by  a single episode of trauma</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An inability to recall autobiographical information that is inconsistent with normal memory.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Too extensive to be explained by ordinary forgetting</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May be </a:t>
            </a:r>
            <a:r>
              <a:rPr lang="en-US" sz="1200" b="1" kern="1200" dirty="0">
                <a:solidFill>
                  <a:schemeClr val="tx1"/>
                </a:solidFill>
                <a:effectLst/>
                <a:latin typeface="+mn-lt"/>
                <a:ea typeface="+mn-ea"/>
                <a:cs typeface="+mn-cs"/>
              </a:rPr>
              <a:t>localized (</a:t>
            </a:r>
            <a:r>
              <a:rPr lang="en-US" sz="1200" kern="1200" dirty="0">
                <a:solidFill>
                  <a:schemeClr val="tx1"/>
                </a:solidFill>
                <a:effectLst/>
                <a:latin typeface="+mn-lt"/>
                <a:ea typeface="+mn-ea"/>
                <a:cs typeface="+mn-cs"/>
              </a:rPr>
              <a:t>an event or time period), </a:t>
            </a:r>
            <a:r>
              <a:rPr lang="en-US" sz="1200" b="1" kern="1200" dirty="0">
                <a:solidFill>
                  <a:schemeClr val="tx1"/>
                </a:solidFill>
                <a:effectLst/>
                <a:latin typeface="+mn-lt"/>
                <a:ea typeface="+mn-ea"/>
                <a:cs typeface="+mn-cs"/>
              </a:rPr>
              <a:t>selective (</a:t>
            </a:r>
            <a:r>
              <a:rPr lang="en-US" sz="1200" kern="1200" dirty="0">
                <a:solidFill>
                  <a:schemeClr val="tx1"/>
                </a:solidFill>
                <a:effectLst/>
                <a:latin typeface="+mn-lt"/>
                <a:ea typeface="+mn-ea"/>
                <a:cs typeface="+mn-cs"/>
              </a:rPr>
              <a:t>a specific aspect of an event ) or </a:t>
            </a:r>
            <a:r>
              <a:rPr lang="en-US" sz="1200" b="1" kern="1200" dirty="0">
                <a:solidFill>
                  <a:schemeClr val="tx1"/>
                </a:solidFill>
                <a:effectLst/>
                <a:latin typeface="+mn-lt"/>
                <a:ea typeface="+mn-ea"/>
                <a:cs typeface="+mn-cs"/>
              </a:rPr>
              <a:t>generalized</a:t>
            </a:r>
            <a:r>
              <a:rPr lang="en-US" sz="1200" kern="1200" dirty="0">
                <a:solidFill>
                  <a:schemeClr val="tx1"/>
                </a:solidFill>
                <a:effectLst/>
                <a:latin typeface="+mn-lt"/>
                <a:ea typeface="+mn-ea"/>
                <a:cs typeface="+mn-cs"/>
              </a:rPr>
              <a:t> (Identity and life history)</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Recurrent memory problems, often described as    "losing time", these gaps in memory can vary from several minutes to years.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It may or may not involved purposeful travel or bewildered wandering (i.e. </a:t>
            </a:r>
            <a:r>
              <a:rPr lang="en-US" sz="1200" kern="1200" dirty="0" err="1">
                <a:solidFill>
                  <a:schemeClr val="tx1"/>
                </a:solidFill>
                <a:effectLst/>
                <a:latin typeface="+mn-lt"/>
                <a:ea typeface="+mn-ea"/>
                <a:cs typeface="+mn-cs"/>
              </a:rPr>
              <a:t>fuge</a:t>
            </a:r>
            <a:r>
              <a:rPr lang="en-US" sz="1200" kern="1200" dirty="0">
                <a:solidFill>
                  <a:schemeClr val="tx1"/>
                </a:solidFill>
                <a:effectLst/>
                <a:latin typeface="+mn-lt"/>
                <a:ea typeface="+mn-ea"/>
                <a:cs typeface="+mn-cs"/>
              </a:rPr>
              <a:t>).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Some individuals with amnesia may notice that they have lost time or that they have a gap in their memory, most individuals are initially unware of their amnesia.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Awareness of amnesia may only occur when personal identity is lost of when circumstances make these individual aware that autobiographical information is missing ( e.g. when they discover evidence of events that they cannot recall or when others tell them or ask them about events they cannot recall.  As such, may have amnesia for their amnesia.</a:t>
            </a:r>
            <a:endParaRPr lang="en-NZ" sz="1200" kern="1200" dirty="0">
              <a:solidFill>
                <a:schemeClr val="tx1"/>
              </a:solidFill>
              <a:effectLst/>
              <a:latin typeface="+mn-lt"/>
              <a:ea typeface="+mn-ea"/>
              <a:cs typeface="+mn-cs"/>
            </a:endParaRPr>
          </a:p>
          <a:p>
            <a:pPr lvl="0"/>
            <a:r>
              <a:rPr lang="en-NZ" sz="1200" kern="1200" dirty="0">
                <a:solidFill>
                  <a:schemeClr val="tx1"/>
                </a:solidFill>
                <a:effectLst/>
                <a:latin typeface="+mn-lt"/>
                <a:ea typeface="+mn-ea"/>
                <a:cs typeface="+mn-cs"/>
              </a:rPr>
              <a:t>Dissociative fugue disorder, included in the DSM-IV-TR, is “downgraded” to become a specifier for dissociative amnesia in the DSM-5. The independent diagnosis was redundant because dissociative amnesia already accounts for an individual’s inability to recall some or all information from his or her past, along with accompanying confusion about personality</a:t>
            </a:r>
          </a:p>
          <a:p>
            <a:r>
              <a:rPr lang="en-NZ" sz="1200" kern="1200" dirty="0">
                <a:solidFill>
                  <a:schemeClr val="tx1"/>
                </a:solidFill>
                <a:effectLst/>
                <a:latin typeface="+mn-lt"/>
                <a:ea typeface="+mn-ea"/>
                <a:cs typeface="+mn-cs"/>
              </a:rPr>
              <a:t> </a:t>
            </a:r>
          </a:p>
          <a:p>
            <a:pPr lvl="0"/>
            <a:r>
              <a:rPr lang="en-NZ" sz="1200" kern="1200" dirty="0">
                <a:solidFill>
                  <a:schemeClr val="tx1"/>
                </a:solidFill>
                <a:effectLst/>
                <a:latin typeface="+mn-lt"/>
                <a:ea typeface="+mn-ea"/>
                <a:cs typeface="+mn-cs"/>
              </a:rPr>
              <a:t>Predisposing factors may include a history of personal or familial somatoform or dissociative symptoms, and/or growing up with a rigid family moral code enforced with harsh discipline</a:t>
            </a:r>
          </a:p>
          <a:p>
            <a:r>
              <a:rPr lang="en-US" sz="1200" kern="1200" dirty="0">
                <a:solidFill>
                  <a:schemeClr val="tx1"/>
                </a:solidFill>
                <a:effectLst/>
                <a:latin typeface="+mn-lt"/>
                <a:ea typeface="+mn-ea"/>
                <a:cs typeface="+mn-cs"/>
              </a:rPr>
              <a:t>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Recurrent memory problems, often described as    "losing time", these gaps in memory can vary from several minutes to years. </a:t>
            </a:r>
            <a:endParaRPr lang="en-NZ" sz="1200" kern="1200" dirty="0">
              <a:solidFill>
                <a:schemeClr val="tx1"/>
              </a:solidFill>
              <a:effectLst/>
              <a:latin typeface="+mn-lt"/>
              <a:ea typeface="+mn-ea"/>
              <a:cs typeface="+mn-cs"/>
            </a:endParaRPr>
          </a:p>
          <a:p>
            <a:r>
              <a:rPr lang="en-NZ" sz="1200" kern="1200" dirty="0">
                <a:solidFill>
                  <a:schemeClr val="tx1"/>
                </a:solidFill>
                <a:effectLst/>
                <a:latin typeface="+mn-lt"/>
                <a:ea typeface="+mn-ea"/>
                <a:cs typeface="+mn-cs"/>
              </a:rPr>
              <a:t> </a:t>
            </a:r>
          </a:p>
          <a:p>
            <a:pPr lvl="0"/>
            <a:r>
              <a:rPr lang="en-NZ" sz="1200" kern="1200" dirty="0">
                <a:solidFill>
                  <a:schemeClr val="tx1"/>
                </a:solidFill>
                <a:effectLst/>
                <a:latin typeface="+mn-lt"/>
                <a:ea typeface="+mn-ea"/>
                <a:cs typeface="+mn-cs"/>
              </a:rPr>
              <a:t>There are 2 presentations of dissociative amnesia. The first is frequently portrayed in textbooks and media accounts: the patient experiences sudden, dramatic amnesia involving extensive aspects of personal information, often with disorientation, confusion, alterations in consciousness, and/or </a:t>
            </a:r>
            <a:r>
              <a:rPr lang="en-NZ" sz="1200" kern="1200" dirty="0" err="1">
                <a:solidFill>
                  <a:schemeClr val="tx1"/>
                </a:solidFill>
                <a:effectLst/>
                <a:latin typeface="+mn-lt"/>
                <a:ea typeface="+mn-ea"/>
                <a:cs typeface="+mn-cs"/>
              </a:rPr>
              <a:t>wandering.Such</a:t>
            </a:r>
            <a:r>
              <a:rPr lang="en-NZ" sz="1200" kern="1200" dirty="0">
                <a:solidFill>
                  <a:schemeClr val="tx1"/>
                </a:solidFill>
                <a:effectLst/>
                <a:latin typeface="+mn-lt"/>
                <a:ea typeface="+mn-ea"/>
                <a:cs typeface="+mn-cs"/>
              </a:rPr>
              <a:t> patients often present in emergency departments or in inpatient medical or neurology units</a:t>
            </a:r>
          </a:p>
          <a:p>
            <a:r>
              <a:rPr lang="en-NZ" sz="1200" kern="1200" dirty="0">
                <a:solidFill>
                  <a:schemeClr val="tx1"/>
                </a:solidFill>
                <a:effectLst/>
                <a:latin typeface="+mn-lt"/>
                <a:ea typeface="+mn-ea"/>
                <a:cs typeface="+mn-cs"/>
              </a:rPr>
              <a:t> </a:t>
            </a:r>
          </a:p>
          <a:p>
            <a:pPr lvl="0"/>
            <a:r>
              <a:rPr lang="en-NZ" sz="1200" kern="1200" dirty="0">
                <a:solidFill>
                  <a:schemeClr val="tx1"/>
                </a:solidFill>
                <a:effectLst/>
                <a:latin typeface="+mn-lt"/>
                <a:ea typeface="+mn-ea"/>
                <a:cs typeface="+mn-cs"/>
              </a:rPr>
              <a:t>The second presentation is more common but receives less attention because patients do not careful history will show lack of recall for significant aspects of the life history. </a:t>
            </a:r>
          </a:p>
          <a:p>
            <a:r>
              <a:rPr lang="en-NZ" sz="1200" kern="1200" dirty="0">
                <a:solidFill>
                  <a:schemeClr val="tx1"/>
                </a:solidFill>
                <a:effectLst/>
                <a:latin typeface="+mn-lt"/>
                <a:ea typeface="+mn-ea"/>
                <a:cs typeface="+mn-cs"/>
              </a:rPr>
              <a:t> </a:t>
            </a:r>
          </a:p>
          <a:p>
            <a:pPr lvl="0"/>
            <a:r>
              <a:rPr lang="en-NZ" sz="1200" kern="1200" dirty="0">
                <a:solidFill>
                  <a:schemeClr val="tx1"/>
                </a:solidFill>
                <a:effectLst/>
                <a:latin typeface="+mn-lt"/>
                <a:ea typeface="+mn-ea"/>
                <a:cs typeface="+mn-cs"/>
              </a:rPr>
              <a:t>This type of dissociative amnesia usually has a clear onset and offset, and the patient is aware of a gap in memory. </a:t>
            </a:r>
          </a:p>
          <a:p>
            <a:r>
              <a:rPr lang="en-NZ" sz="1200" kern="1200" dirty="0">
                <a:solidFill>
                  <a:schemeClr val="tx1"/>
                </a:solidFill>
                <a:effectLst/>
                <a:latin typeface="+mn-lt"/>
                <a:ea typeface="+mn-ea"/>
                <a:cs typeface="+mn-cs"/>
              </a:rPr>
              <a:t> </a:t>
            </a:r>
          </a:p>
          <a:p>
            <a:pPr lvl="0"/>
            <a:r>
              <a:rPr lang="en-NZ" sz="1200" kern="1200" dirty="0">
                <a:solidFill>
                  <a:schemeClr val="tx1"/>
                </a:solidFill>
                <a:effectLst/>
                <a:latin typeface="+mn-lt"/>
                <a:ea typeface="+mn-ea"/>
                <a:cs typeface="+mn-cs"/>
              </a:rPr>
              <a:t>For example, a patient may not recall being in junior high school despite memory for the other years of school. Dissociative amnesia has been documented for traumatic experiences, holocausts; and sexual, physical, and emotional abuse or assault.2,18 </a:t>
            </a:r>
          </a:p>
          <a:p>
            <a:r>
              <a:rPr lang="en-NZ" sz="1200" kern="1200" dirty="0">
                <a:solidFill>
                  <a:schemeClr val="tx1"/>
                </a:solidFill>
                <a:effectLst/>
                <a:latin typeface="+mn-lt"/>
                <a:ea typeface="+mn-ea"/>
                <a:cs typeface="+mn-cs"/>
              </a:rPr>
              <a:t> </a:t>
            </a:r>
          </a:p>
          <a:p>
            <a:pPr lvl="0"/>
            <a:r>
              <a:rPr lang="en-NZ" sz="1200" kern="1200" dirty="0">
                <a:solidFill>
                  <a:schemeClr val="tx1"/>
                </a:solidFill>
                <a:effectLst/>
                <a:latin typeface="+mn-lt"/>
                <a:ea typeface="+mn-ea"/>
                <a:cs typeface="+mn-cs"/>
              </a:rPr>
              <a:t>Many patients with dissociative amnesia have a history of depression and suicidal ideation.</a:t>
            </a:r>
          </a:p>
          <a:p>
            <a:r>
              <a:rPr lang="en-NZ" sz="1200" kern="1200" dirty="0">
                <a:solidFill>
                  <a:schemeClr val="tx1"/>
                </a:solidFill>
                <a:effectLst/>
                <a:latin typeface="+mn-lt"/>
                <a:ea typeface="+mn-ea"/>
                <a:cs typeface="+mn-cs"/>
              </a:rPr>
              <a:t> </a:t>
            </a:r>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13</a:t>
            </a:fld>
            <a:endParaRPr lang="en-US"/>
          </a:p>
        </p:txBody>
      </p:sp>
    </p:spTree>
    <p:extLst>
      <p:ext uri="{BB962C8B-B14F-4D97-AF65-F5344CB8AC3E}">
        <p14:creationId xmlns:p14="http://schemas.microsoft.com/office/powerpoint/2010/main" val="1014036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aseline="0" dirty="0"/>
              <a:t> - cases that are similar to DID by lack amnesia or </a:t>
            </a:r>
            <a:r>
              <a:rPr lang="en-NZ" baseline="0" dirty="0" err="1"/>
              <a:t>comple</a:t>
            </a:r>
            <a:r>
              <a:rPr lang="en-NZ" baseline="0" dirty="0"/>
              <a:t> distinct personalities</a:t>
            </a:r>
          </a:p>
          <a:p>
            <a:r>
              <a:rPr lang="en-NZ" baseline="0" dirty="0"/>
              <a:t> - Dissociative syndromes that simply do not fit into any of the other categories</a:t>
            </a:r>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14</a:t>
            </a:fld>
            <a:endParaRPr lang="en-US"/>
          </a:p>
        </p:txBody>
      </p:sp>
    </p:spTree>
    <p:extLst>
      <p:ext uri="{BB962C8B-B14F-4D97-AF65-F5344CB8AC3E}">
        <p14:creationId xmlns:p14="http://schemas.microsoft.com/office/powerpoint/2010/main" val="1413849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Fantasy model vs Trauma</a:t>
            </a:r>
            <a:r>
              <a:rPr lang="en-NZ" baseline="0" dirty="0"/>
              <a:t> Model</a:t>
            </a:r>
          </a:p>
          <a:p>
            <a:r>
              <a:rPr lang="en-NZ" baseline="0" dirty="0"/>
              <a:t>Impact on psychometric test development and ‘validity’ scales</a:t>
            </a:r>
          </a:p>
          <a:p>
            <a:r>
              <a:rPr lang="en-NZ" baseline="0" dirty="0"/>
              <a:t>Implications for ACC </a:t>
            </a:r>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15</a:t>
            </a:fld>
            <a:endParaRPr lang="en-US"/>
          </a:p>
        </p:txBody>
      </p:sp>
    </p:spTree>
    <p:extLst>
      <p:ext uri="{BB962C8B-B14F-4D97-AF65-F5344CB8AC3E}">
        <p14:creationId xmlns:p14="http://schemas.microsoft.com/office/powerpoint/2010/main" val="3919110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Absorption (continuously distributed state) – individual differences in the capacity to become absorbed </a:t>
            </a:r>
          </a:p>
          <a:p>
            <a:r>
              <a:rPr lang="en-NZ" dirty="0"/>
              <a:t>Peritraumatic brief depersonalisation and/or derealisation</a:t>
            </a:r>
          </a:p>
          <a:p>
            <a:r>
              <a:rPr lang="en-NZ" dirty="0"/>
              <a:t>Daydreaming</a:t>
            </a:r>
          </a:p>
          <a:p>
            <a:r>
              <a:rPr lang="en-NZ" dirty="0"/>
              <a:t>Losing touch of awareness with one’s immediate surrounding</a:t>
            </a:r>
          </a:p>
          <a:p>
            <a:r>
              <a:rPr lang="en-NZ" dirty="0"/>
              <a:t>Hypnotic phenomena</a:t>
            </a:r>
          </a:p>
          <a:p>
            <a:r>
              <a:rPr lang="en-NZ" dirty="0"/>
              <a:t>Religious experiences (possession/challenging; transcendent)</a:t>
            </a:r>
          </a:p>
          <a:p>
            <a:r>
              <a:rPr lang="en-NZ" dirty="0"/>
              <a:t>Creative states (peak or flow) </a:t>
            </a:r>
          </a:p>
          <a:p>
            <a:endParaRPr lang="en-NZ"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6239789-157F-6D40-A286-D3C487D4810E}"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912559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In</a:t>
            </a:r>
            <a:r>
              <a:rPr lang="en-NZ" baseline="0" dirty="0"/>
              <a:t> cases involving serious trauma histories, dissociation produces amnesia barriers that reduce the ability to slide effortlessly  between part of self. </a:t>
            </a:r>
          </a:p>
          <a:p>
            <a:endParaRPr lang="en-NZ" baseline="0" dirty="0"/>
          </a:p>
          <a:p>
            <a:r>
              <a:rPr lang="en-NZ" baseline="0" dirty="0"/>
              <a:t>The walls and doors on  their internal house are locked up tight,  and are not accessible to the conscious mind  in the way areas of an open floor plan house would be accessible.</a:t>
            </a:r>
          </a:p>
          <a:p>
            <a:endParaRPr lang="en-NZ" baseline="0" dirty="0"/>
          </a:p>
          <a:p>
            <a:r>
              <a:rPr lang="en-NZ" baseline="0" dirty="0"/>
              <a:t>The boundaries around the ego states are less permeable in case of a severely </a:t>
            </a:r>
            <a:r>
              <a:rPr lang="en-NZ" baseline="0" dirty="0" err="1"/>
              <a:t>disassociative</a:t>
            </a:r>
            <a:r>
              <a:rPr lang="en-NZ" baseline="0" dirty="0"/>
              <a:t> client.</a:t>
            </a:r>
          </a:p>
          <a:p>
            <a:endParaRPr lang="en-NZ" baseline="0" dirty="0"/>
          </a:p>
          <a:p>
            <a:r>
              <a:rPr lang="en-NZ" baseline="0" dirty="0"/>
              <a:t>In severe dissociative conditions the term alter or alternate  personality is used to refer to the </a:t>
            </a:r>
            <a:r>
              <a:rPr lang="en-NZ" baseline="0" dirty="0" err="1"/>
              <a:t>lesspermeable</a:t>
            </a:r>
            <a:r>
              <a:rPr lang="en-NZ" baseline="0" dirty="0"/>
              <a:t> ego states.</a:t>
            </a:r>
          </a:p>
          <a:p>
            <a:endParaRPr lang="en-NZ" baseline="0" dirty="0"/>
          </a:p>
          <a:p>
            <a:r>
              <a:rPr lang="en-NZ" baseline="0" dirty="0"/>
              <a:t>Alters may have developed highly developed prere4rences, a strong sense of self and considerable </a:t>
            </a:r>
            <a:r>
              <a:rPr lang="en-NZ" baseline="0" dirty="0" err="1"/>
              <a:t>amneia</a:t>
            </a:r>
            <a:r>
              <a:rPr lang="en-NZ" baseline="0" dirty="0"/>
              <a:t> for the lives of other pars of </a:t>
            </a:r>
            <a:r>
              <a:rPr lang="en-NZ" baseline="0" dirty="0" err="1"/>
              <a:t>slef</a:t>
            </a:r>
            <a:r>
              <a:rPr lang="en-NZ" baseline="0" dirty="0"/>
              <a:t>. </a:t>
            </a:r>
            <a:endParaRPr lang="en-NZ"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6239789-157F-6D40-A286-D3C487D4810E}"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237361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Screening tools, like the Dissociative Experiences Scale and SDQ-20 cannot give a definite diagnosis for Dissociative Identity Disorder, they are designed to rule out people unlikely to have a Dissociative Disorder, and to highlight those who may benefit from a clinical interview like the Dissociative Disorders Interview Schedule or Structured Clinical Interview for Dissociative Disorders, which can give a definitive diagnosis for Dissociative Identity Disorder or another Dissociative Disorder</a:t>
            </a:r>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26 The Dissociative Experiences Scale (DES) is a self-assessment screening tool (a questionnaire) that is useful for identifying people who experience a high degree of dissociation. It is available in many languages. A definite diagnosis should only be made by a qualified clinician. This can be done using a clinical interview based on the Dissociative Experiences Scale, or by using one of the two clinical interviews developed for Dissociative Disorders, the SCID-D or DDIS (described below). [1]:126-127,[11]:21, [12], [14] The Somatoform Dissociation Questionnaire (SDQ-20) is another self-assessment screening tool for Dissociative Identity Disorder and other Dissociative Disorders. [1]:127 It is a questionnaire that measures physical symptoms historically found to be common in people with Dissociative Disorders, including DID and Other Specified Dissociative Disorder. Symptoms assessed include sensory disturbances (e.g., tunnel vision, psychogenic blindness, auditory distancing, numbness/insensitivity to pain), other conversion disorder symptoms (e.g., psychogenic paralysis and non-epileptic seizures), genital symptoms (difficulty urinating, genital pain that does not occur during intercourse), and more.[1]:127, [28] The SDQ-20 was developed Dutch clinicians and researchers in the late 1990s. [1]:127 Average scores have been published for the DID, OSDD (formerly known as DDNOS), Somatoform Disorders, Eating Disorders, Schizophrenia, Anxiety Disorders, major Depression, mixed psychiatric disorders, Bipolar disorder, and a non-psychiatric group. [7]:25 The SDQ-20, and the shorter SDQ-5, are available online in multiple languages, along with their scoring instructions. [7]:36 Somatoform Dissociation is "manifested in the loss of the normal integration of somatoform components of experience, bodily reactions and functions ... it is a disturbance of mental function". [29] This has been shown to be higher in </a:t>
            </a:r>
            <a:r>
              <a:rPr lang="en-NZ" dirty="0" err="1"/>
              <a:t>Disssociative</a:t>
            </a:r>
            <a:r>
              <a:rPr lang="en-NZ" dirty="0"/>
              <a:t> Identity Disorder than in people from any other diagnostic group, including those diagnosed with Somatoform Disorders, and it also correlates with trauma history, especially physical and sexual trauma occurring from ages 0-6 (both self-reported and corroborated trauma).[29]:722, [30]:25 Dissociative Disorders Interview Schedule (DDIS), developed by Dr Colin A. Ross et al.[13] This uses some observation from a clinician, and is a structured interview. No special training is needed to carry this out and it can be downloaded without charge from the Ross Institute. It has been updated for the DSM-5. [13] Structured Clinical Interview for Dissociative Disorders - Revised (SCID-D), is regarded as the gold-standard diagnostic tool for Dissociative Identity Disorder. [15]:102 It is a semi-structured clinical interview that uses observation from a trained clinician. It was developed primarily by Dr Marlene Steinberg and can accurately assess all Dissociative Disorders.[12], [14] It can distinguish between all Dissociative Disorders and dissociative or identity symptoms present in Borderline Personality Disorder, Schizophrenia, PTSD, major Depression, and Acute Stress Disorder. Each domain of dissociative symptoms is assessed: amnesia, depersonalization, </a:t>
            </a:r>
            <a:r>
              <a:rPr lang="en-NZ" dirty="0" err="1"/>
              <a:t>derealization</a:t>
            </a:r>
            <a:r>
              <a:rPr lang="en-NZ" dirty="0"/>
              <a:t>, identity confusion and identity alteration, and then rated for severity (absent, mild, moderate, or severe). This interview can only be carried out after specific training, and includes the interviewer noting subtle indicators of dissociation, including intra-interview amnesia, also known as micro-amnesias, eye movements, trance states, changes in </a:t>
            </a:r>
            <a:r>
              <a:rPr lang="en-NZ" dirty="0" err="1"/>
              <a:t>demeanor</a:t>
            </a:r>
            <a:r>
              <a:rPr lang="en-NZ" dirty="0"/>
              <a:t> and mood, avoidance or uncertainty in answering certain questions. [14]:80 148 The questions are open-ended to elicit detailed answers. Questions avoid "leading or intrusive" wording, but many people may still have emotional reactions to certain questions. [14]:80, 148 Clinicians wishing to use the SCID-D can receive training from International Society for the Study of Trauma and Dissociation (ISSTD), or affiliate organizations worldwide. The SCID-D has not yet been updated to reflect the DSM-5 diagnostic criteria.[14] (Last checked May, 2016) Another tool based on self-report, the Multidimensional Inventory of Dissociation (MID), also exists.[1]:126, [15] This ignores normal experiences of dissociation, and assesses only pathological dissociation.[15] It is only available to clinicians and uses an Excel-based scoring system, who can request a copy from author Paul </a:t>
            </a:r>
            <a:r>
              <a:rPr lang="en-NZ" dirty="0" err="1"/>
              <a:t>F.Dell</a:t>
            </a:r>
            <a:r>
              <a:rPr lang="en-NZ" dirty="0"/>
              <a:t>. It can reliably help a </a:t>
            </a:r>
            <a:r>
              <a:rPr lang="en-NZ" dirty="0" err="1"/>
              <a:t>clinican</a:t>
            </a:r>
            <a:r>
              <a:rPr lang="en-NZ" dirty="0"/>
              <a:t> diagnose Dissociative Identity Disorder and Other Specified Dissociative Disorder (DDNOS), and problematic Borderline Personality Disorder traits. It includes over 200 questions, and produces a series of graphs and total scores for different aspects of dissociation.[15] Treatment The Adult Treatment Guidelines for Dissociative Identity Disorder were first produced over 20 years ago, they were developed by expert consensus and guided by large-scale clinical research. The current Adult version, from 2011, is free to download from the International Society for the Study of Trauma and Dissociation.[1] The treatment guidelines for Dissociative Identity Disorder also cover similar forms of Dissociative Disorder Not Otherwise Specified (DDNOS), which is now known as Other Specified Dissociative Disorder. [1] Research shows that treatment based on the treatment guidelines, which focuses primarily on outpatient psychotherapy, improves symptoms, increases functioning and reduce the rates of hospitalization.[1], [9]:169 Poor outcomes were found when treatment did not follow the guidelines, for example treatment which did not directly engage alter identities and seek to reduce amnesia,[9]:169 or when treatment was focused on "memory recovery". [9]:180 Harm was far more likely to occur when DID was not treated at all. [9]:169 Treating Dissociative Identity Disorder did not only consistently improve dissociative symptoms, it also improved patients' general distress and depression.[9]:175 Read more: http://traumadissociation.com/dissociativeidentitydisorder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 (or rule them out).[7]:</a:t>
            </a:r>
          </a:p>
          <a:p>
            <a:endParaRPr lang="en-NZ"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6239789-157F-6D40-A286-D3C487D4810E}"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18</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13792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 ISSTD guidelines state that at a minimum the client should be asked about:</a:t>
            </a:r>
          </a:p>
          <a:p>
            <a:pPr lvl="0"/>
            <a:r>
              <a:rPr lang="en-US" dirty="0"/>
              <a:t>Episodes of amnesia; </a:t>
            </a:r>
            <a:r>
              <a:rPr lang="en-US" dirty="0" err="1"/>
              <a:t>fuge</a:t>
            </a:r>
            <a:r>
              <a:rPr lang="en-US" dirty="0"/>
              <a:t>, depersonalization, de-realization, identity confusion and identity alteration </a:t>
            </a:r>
          </a:p>
          <a:p>
            <a:pPr lvl="0"/>
            <a:r>
              <a:rPr lang="en-US" dirty="0"/>
              <a:t>Additional areas of useful enquiry include; spontaneous  age regressions, autohypnotic experiences (hearing voices) passive influence symptoms such as “made” thoughts, emotions or behaviors, and somatoform dissociative symptoms such as bodily sensations related to strong emotions and past traumas. </a:t>
            </a:r>
          </a:p>
          <a:p>
            <a:pPr marL="0" lvl="0" indent="0">
              <a:buNone/>
            </a:pPr>
            <a:endParaRPr lang="en-US" dirty="0"/>
          </a:p>
          <a:p>
            <a:pPr marL="0" lvl="0" indent="0">
              <a:buNone/>
            </a:pPr>
            <a:r>
              <a:rPr lang="en-US" dirty="0"/>
              <a:t>ALSO awareness of behavioral manifestations of dissociation;</a:t>
            </a:r>
          </a:p>
          <a:p>
            <a:pPr lvl="0"/>
            <a:r>
              <a:rPr lang="en-US" dirty="0"/>
              <a:t>Posture</a:t>
            </a:r>
          </a:p>
          <a:p>
            <a:pPr lvl="0"/>
            <a:r>
              <a:rPr lang="en-US" dirty="0"/>
              <a:t>Presentation of self</a:t>
            </a:r>
          </a:p>
          <a:p>
            <a:pPr lvl="0"/>
            <a:r>
              <a:rPr lang="en-US" dirty="0"/>
              <a:t>Dress</a:t>
            </a:r>
          </a:p>
          <a:p>
            <a:pPr lvl="0"/>
            <a:r>
              <a:rPr lang="en-US" dirty="0"/>
              <a:t>Fixed eye gave</a:t>
            </a:r>
          </a:p>
          <a:p>
            <a:pPr lvl="0"/>
            <a:r>
              <a:rPr lang="en-US" dirty="0"/>
              <a:t>Eye fluttering</a:t>
            </a:r>
          </a:p>
          <a:p>
            <a:pPr lvl="0"/>
            <a:r>
              <a:rPr lang="en-US" dirty="0" err="1"/>
              <a:t>Flucations</a:t>
            </a:r>
            <a:r>
              <a:rPr lang="en-US" dirty="0"/>
              <a:t> in style of speech</a:t>
            </a:r>
          </a:p>
          <a:p>
            <a:pPr lvl="0"/>
            <a:r>
              <a:rPr lang="en-US" dirty="0"/>
              <a:t>Interpersonal relatedness</a:t>
            </a:r>
          </a:p>
          <a:p>
            <a:pPr lvl="0"/>
            <a:r>
              <a:rPr lang="en-US" dirty="0"/>
              <a:t>Skills level </a:t>
            </a:r>
          </a:p>
          <a:p>
            <a:pPr lvl="0"/>
            <a:r>
              <a:rPr lang="en-US" dirty="0"/>
              <a:t>Sophistication of cognition</a:t>
            </a:r>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19</a:t>
            </a:fld>
            <a:endParaRPr lang="en-US"/>
          </a:p>
        </p:txBody>
      </p:sp>
    </p:spTree>
    <p:extLst>
      <p:ext uri="{BB962C8B-B14F-4D97-AF65-F5344CB8AC3E}">
        <p14:creationId xmlns:p14="http://schemas.microsoft.com/office/powerpoint/2010/main" val="3693076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2</a:t>
            </a:fld>
            <a:endParaRPr lang="en-US"/>
          </a:p>
        </p:txBody>
      </p:sp>
    </p:spTree>
    <p:extLst>
      <p:ext uri="{BB962C8B-B14F-4D97-AF65-F5344CB8AC3E}">
        <p14:creationId xmlns:p14="http://schemas.microsoft.com/office/powerpoint/2010/main" val="1145805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 ISSTD guidelines state that at a minimum the client should be asked about:</a:t>
            </a:r>
          </a:p>
          <a:p>
            <a:pPr lvl="0"/>
            <a:r>
              <a:rPr lang="en-US" dirty="0"/>
              <a:t>Episodes of amnesia; </a:t>
            </a:r>
            <a:r>
              <a:rPr lang="en-US" dirty="0" err="1"/>
              <a:t>fuge</a:t>
            </a:r>
            <a:r>
              <a:rPr lang="en-US" dirty="0"/>
              <a:t>, depersonalization, de-realization, identity confusion and identity alteration </a:t>
            </a:r>
          </a:p>
          <a:p>
            <a:pPr lvl="0"/>
            <a:r>
              <a:rPr lang="en-US" dirty="0"/>
              <a:t>Additional areas of useful enquiry include; spontaneous  age regressions, autohypnotic experiences (hearing voices) passive influence symptoms such as “made” thoughts, emotions or behaviors, and somatoform dissociative symptoms such as bodily sensations related to strong emotions and past traumas. </a:t>
            </a:r>
          </a:p>
          <a:p>
            <a:pPr marL="0" lvl="0" indent="0">
              <a:buNone/>
            </a:pPr>
            <a:endParaRPr lang="en-US" dirty="0"/>
          </a:p>
          <a:p>
            <a:pPr marL="0" lvl="0" indent="0">
              <a:buNone/>
            </a:pPr>
            <a:r>
              <a:rPr lang="en-US" dirty="0"/>
              <a:t>ALSO awareness of behavioral manifestations of dissociation;</a:t>
            </a:r>
          </a:p>
          <a:p>
            <a:pPr lvl="0"/>
            <a:r>
              <a:rPr lang="en-US" dirty="0"/>
              <a:t>Posture</a:t>
            </a:r>
          </a:p>
          <a:p>
            <a:pPr lvl="0"/>
            <a:r>
              <a:rPr lang="en-US" dirty="0"/>
              <a:t>Presentation of self</a:t>
            </a:r>
          </a:p>
          <a:p>
            <a:pPr lvl="0"/>
            <a:r>
              <a:rPr lang="en-US" dirty="0"/>
              <a:t>Dress</a:t>
            </a:r>
          </a:p>
          <a:p>
            <a:pPr lvl="0"/>
            <a:r>
              <a:rPr lang="en-US" dirty="0"/>
              <a:t>Fixed eye gave</a:t>
            </a:r>
          </a:p>
          <a:p>
            <a:pPr lvl="0"/>
            <a:r>
              <a:rPr lang="en-US" dirty="0"/>
              <a:t>Eye fluttering</a:t>
            </a:r>
          </a:p>
          <a:p>
            <a:pPr lvl="0"/>
            <a:r>
              <a:rPr lang="en-US" dirty="0" err="1"/>
              <a:t>Flucations</a:t>
            </a:r>
            <a:r>
              <a:rPr lang="en-US" dirty="0"/>
              <a:t> in style of speech</a:t>
            </a:r>
          </a:p>
          <a:p>
            <a:pPr lvl="0"/>
            <a:r>
              <a:rPr lang="en-US" dirty="0"/>
              <a:t>Interpersonal relatedness</a:t>
            </a:r>
          </a:p>
          <a:p>
            <a:pPr lvl="0"/>
            <a:r>
              <a:rPr lang="en-US" dirty="0"/>
              <a:t>Skills level </a:t>
            </a:r>
          </a:p>
          <a:p>
            <a:pPr lvl="0"/>
            <a:r>
              <a:rPr lang="en-US" dirty="0"/>
              <a:t>Sophistication of cognition</a:t>
            </a:r>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20</a:t>
            </a:fld>
            <a:endParaRPr lang="en-US"/>
          </a:p>
        </p:txBody>
      </p:sp>
    </p:spTree>
    <p:extLst>
      <p:ext uri="{BB962C8B-B14F-4D97-AF65-F5344CB8AC3E}">
        <p14:creationId xmlns:p14="http://schemas.microsoft.com/office/powerpoint/2010/main" val="4324087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a:solidFill>
                  <a:schemeClr val="tx1"/>
                </a:solidFill>
                <a:effectLst/>
                <a:latin typeface="+mn-lt"/>
                <a:ea typeface="+mn-ea"/>
                <a:cs typeface="+mn-cs"/>
              </a:rPr>
              <a:t>The DES can be used to screen for dissociative experience in large populations in a short period of time, or as an introduction to differential clinical formulation for the clinician who is otherwise unfamiliar with dissociative phenomena. The more experienced clinician may find it a time saver. Its most useful application may actually be in the post-test discussion of the patient=s responses to different items on the scale. In my clinical practice, I find that discussion of the rationale of answers to questions on the DES quickly opens an inquiry into the private experience of the person with dissociative adaptations. In combination with questions from the Structured Clinical Interview for DSM-IV Dissociative Disorders (Steinberg, 1993), the thoughtful clinician may find a comprehensive compendium of language to use in defining a mental status examination which includes post-traumatic symptoms related to dissociation.</a:t>
            </a:r>
          </a:p>
          <a:p>
            <a:r>
              <a:rPr lang="en-NZ" sz="1200" kern="1200" dirty="0">
                <a:solidFill>
                  <a:schemeClr val="tx1"/>
                </a:solidFill>
                <a:effectLst/>
                <a:latin typeface="+mn-lt"/>
                <a:ea typeface="+mn-ea"/>
                <a:cs typeface="+mn-cs"/>
              </a:rPr>
              <a:t>To obtain a raw score for the DES, total the numerical sum of responses for all 28 items on the DES. In order to obtain a proper score, all 28 items must be endorsed. While some persons may have questions about the meaning of an item, you may not explain the meaning to the patient. Instruct the patient to do the best job they can in understanding the item and to endorse it in the manner in which they interpret it. You may advise them to mark that item for discussion in the post-test period. Divide the raw score by 28. This is the test score. Values above 30 suggest the likelihood of a dissociative disorder. Values above 45 suggest the likelihood of Dissociative Identity Disorder (DID). It should be emphasized that these scores are not diagnostic, and scores may not be interpreted as proving any diagnosis. In fact, scores less than 30 do not exclude the presence of DID. I have seen a person with DID who endorsed a score of 11. This is unusual. Scores above 75 may deserve careful post test evaluation regarding the possibility of a factitious response. Some persons may present a </a:t>
            </a:r>
            <a:r>
              <a:rPr lang="en-NZ" sz="1200" kern="1200" dirty="0" err="1">
                <a:solidFill>
                  <a:schemeClr val="tx1"/>
                </a:solidFill>
                <a:effectLst/>
                <a:latin typeface="+mn-lt"/>
                <a:ea typeface="+mn-ea"/>
                <a:cs typeface="+mn-cs"/>
              </a:rPr>
              <a:t>a</a:t>
            </a:r>
            <a:r>
              <a:rPr lang="en-NZ" sz="1200" kern="1200" dirty="0">
                <a:solidFill>
                  <a:schemeClr val="tx1"/>
                </a:solidFill>
                <a:effectLst/>
                <a:latin typeface="+mn-lt"/>
                <a:ea typeface="+mn-ea"/>
                <a:cs typeface="+mn-cs"/>
              </a:rPr>
              <a:t> pseudo-false positive response. In this scenario, the patient is desperate for someone to believe their symptomatology, and they over-endorse items on the DES to be sure that they are believed. Post-test evaluation may be essential. Even if the DES score is low, inquiry into the meaning of heavily endorsed items may prove exceedingly useful. For example, a person with an eating disorder may endorse items 13, 19, and 20 at the 50% level. They may experience depersonalization, and they may have a capacity to block the experience of pain, or other affect. They may also enter a trance-like state. Does this occur at the time of binge eating? Does this occur afterward, or before? How much do altered states of perception and consciousness play a role in the automatic (Ait’s not under my control@) nature of their experience. </a:t>
            </a:r>
            <a:br>
              <a:rPr lang="en-NZ" sz="1200" kern="1200" dirty="0">
                <a:solidFill>
                  <a:schemeClr val="tx1"/>
                </a:solidFill>
                <a:effectLst/>
                <a:latin typeface="+mn-lt"/>
                <a:ea typeface="+mn-ea"/>
                <a:cs typeface="+mn-cs"/>
              </a:rPr>
            </a:br>
            <a:endParaRPr lang="en-NZ" sz="1200" kern="1200" dirty="0">
              <a:solidFill>
                <a:schemeClr val="tx1"/>
              </a:solidFill>
              <a:effectLst/>
              <a:latin typeface="+mn-lt"/>
              <a:ea typeface="+mn-ea"/>
              <a:cs typeface="+mn-cs"/>
            </a:endParaRPr>
          </a:p>
          <a:p>
            <a:r>
              <a:rPr lang="en-NZ" sz="1200" kern="1200" dirty="0">
                <a:solidFill>
                  <a:schemeClr val="tx1"/>
                </a:solidFill>
                <a:effectLst/>
                <a:latin typeface="+mn-lt"/>
                <a:ea typeface="+mn-ea"/>
                <a:cs typeface="+mn-cs"/>
              </a:rPr>
              <a:t>The DES Taxon: The DES Taxon consists of 8 of the DES questions: 3, 5, 7, 8, 12, 13, 22, and 27. These questions are familiar to clinicians who use the SCID-D (Steinberg, 1993) to evaluate the presence of a dissociative disorder. Steinberg's formulation is based upon 5 factors: depersonalization, </a:t>
            </a:r>
            <a:r>
              <a:rPr lang="en-NZ" sz="1200" kern="1200" dirty="0" err="1">
                <a:solidFill>
                  <a:schemeClr val="tx1"/>
                </a:solidFill>
                <a:effectLst/>
                <a:latin typeface="+mn-lt"/>
                <a:ea typeface="+mn-ea"/>
                <a:cs typeface="+mn-cs"/>
              </a:rPr>
              <a:t>derealization</a:t>
            </a:r>
            <a:r>
              <a:rPr lang="en-NZ" sz="1200" kern="1200" dirty="0">
                <a:solidFill>
                  <a:schemeClr val="tx1"/>
                </a:solidFill>
                <a:effectLst/>
                <a:latin typeface="+mn-lt"/>
                <a:ea typeface="+mn-ea"/>
                <a:cs typeface="+mn-cs"/>
              </a:rPr>
              <a:t>, amnesia, identity confusion, and identity alteration. The DES Taxon correlates roughly to these areas of inquiry. However, the DES Taxon is not a substitute for the SCID-D, nor is it a diagnostic test. If you would like to check and see how closely a patient's DES score and Taxon correlate with clinical impressions, or with results of other testing instruments, ISSTD provides you with a more detailed explanation of the DES Taxon. Click </a:t>
            </a:r>
            <a:r>
              <a:rPr lang="en-NZ" sz="1200" kern="1200" dirty="0">
                <a:solidFill>
                  <a:schemeClr val="tx1"/>
                </a:solidFill>
                <a:effectLst/>
                <a:latin typeface="+mn-lt"/>
                <a:ea typeface="+mn-ea"/>
                <a:cs typeface="+mn-cs"/>
                <a:hlinkClick r:id="rId3"/>
              </a:rPr>
              <a:t>here</a:t>
            </a:r>
            <a:r>
              <a:rPr lang="en-NZ" sz="1200" kern="1200" dirty="0">
                <a:solidFill>
                  <a:schemeClr val="tx1"/>
                </a:solidFill>
                <a:effectLst/>
                <a:latin typeface="+mn-lt"/>
                <a:ea typeface="+mn-ea"/>
                <a:cs typeface="+mn-cs"/>
              </a:rPr>
              <a:t> to go to that page. Remember to bookmark this page to come back here easily. If you wish to go to the Microsoft Excel scoring sheet, click </a:t>
            </a:r>
            <a:r>
              <a:rPr lang="en-NZ" sz="1200" kern="1200" dirty="0">
                <a:solidFill>
                  <a:schemeClr val="tx1"/>
                </a:solidFill>
                <a:effectLst/>
                <a:latin typeface="+mn-lt"/>
                <a:ea typeface="+mn-ea"/>
                <a:cs typeface="+mn-cs"/>
                <a:hlinkClick r:id="rId4"/>
              </a:rPr>
              <a:t>here</a:t>
            </a:r>
            <a:r>
              <a:rPr lang="en-NZ" sz="1200" kern="1200" dirty="0">
                <a:solidFill>
                  <a:schemeClr val="tx1"/>
                </a:solidFill>
                <a:effectLst/>
                <a:latin typeface="+mn-lt"/>
                <a:ea typeface="+mn-ea"/>
                <a:cs typeface="+mn-cs"/>
              </a:rPr>
              <a:t>.</a:t>
            </a:r>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21</a:t>
            </a:fld>
            <a:endParaRPr lang="en-US"/>
          </a:p>
        </p:txBody>
      </p:sp>
    </p:spTree>
    <p:extLst>
      <p:ext uri="{BB962C8B-B14F-4D97-AF65-F5344CB8AC3E}">
        <p14:creationId xmlns:p14="http://schemas.microsoft.com/office/powerpoint/2010/main" val="41598247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a:r>
              <a:rPr lang="en-NZ" sz="1200" dirty="0"/>
              <a:t>Tunnel vision, Psychogenic blindness</a:t>
            </a:r>
          </a:p>
          <a:p>
            <a:pPr lvl="0" algn="l"/>
            <a:r>
              <a:rPr lang="en-NZ" sz="1200" dirty="0"/>
              <a:t>Auditory distancing, Numbness/insensitivity to pain</a:t>
            </a:r>
          </a:p>
          <a:p>
            <a:pPr lvl="0" algn="l"/>
            <a:r>
              <a:rPr lang="en-NZ" sz="1200" dirty="0"/>
              <a:t>Other conversion disorder symptoms (e.g., non-epileptic seizures)</a:t>
            </a:r>
          </a:p>
          <a:p>
            <a:pPr lvl="0" algn="l"/>
            <a:r>
              <a:rPr lang="en-NZ" sz="1200" dirty="0"/>
              <a:t>Genital symptoms genital pain</a:t>
            </a:r>
            <a:endParaRPr lang="en-US" sz="1200" dirty="0"/>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22</a:t>
            </a:fld>
            <a:endParaRPr lang="en-US"/>
          </a:p>
        </p:txBody>
      </p:sp>
    </p:spTree>
    <p:extLst>
      <p:ext uri="{BB962C8B-B14F-4D97-AF65-F5344CB8AC3E}">
        <p14:creationId xmlns:p14="http://schemas.microsoft.com/office/powerpoint/2010/main" val="30486700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23</a:t>
            </a:fld>
            <a:endParaRPr lang="en-US"/>
          </a:p>
        </p:txBody>
      </p:sp>
    </p:spTree>
    <p:extLst>
      <p:ext uri="{BB962C8B-B14F-4D97-AF65-F5344CB8AC3E}">
        <p14:creationId xmlns:p14="http://schemas.microsoft.com/office/powerpoint/2010/main" val="483738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24</a:t>
            </a:fld>
            <a:endParaRPr lang="en-US"/>
          </a:p>
        </p:txBody>
      </p:sp>
    </p:spTree>
    <p:extLst>
      <p:ext uri="{BB962C8B-B14F-4D97-AF65-F5344CB8AC3E}">
        <p14:creationId xmlns:p14="http://schemas.microsoft.com/office/powerpoint/2010/main" val="475394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NZ" b="1" dirty="0"/>
              <a:t>Regarded as the gold-standard diagnostic tool for Dissociative Identity Disorder. </a:t>
            </a:r>
            <a:endParaRPr lang="en-US" dirty="0"/>
          </a:p>
          <a:p>
            <a:pPr lvl="0"/>
            <a:r>
              <a:rPr lang="en-NZ" b="1" dirty="0"/>
              <a:t>It is a semi-structured clinical interview and includes observation noting subtle indicators of dissociation, including intra-interview amnesia, also known as micro-amnesias, eye movements, trance states, changes in demeanour and mood, avoidance or uncertainty in answering certain questions.</a:t>
            </a:r>
          </a:p>
          <a:p>
            <a:pPr lvl="0"/>
            <a:r>
              <a:rPr lang="en-NZ" b="1" dirty="0"/>
              <a:t>Open-ended questions to elicit detailed answers. </a:t>
            </a:r>
          </a:p>
          <a:p>
            <a:pPr lvl="0"/>
            <a:r>
              <a:rPr lang="en-NZ" b="1" dirty="0"/>
              <a:t>Questions avoid "leading or intrusive" wording, but many people may still have emotional reactions to certain questions. [14]:80, 148</a:t>
            </a:r>
            <a:endParaRPr lang="en-NZ" dirty="0"/>
          </a:p>
          <a:p>
            <a:pPr lvl="0"/>
            <a:r>
              <a:rPr lang="en-NZ" b="1" dirty="0"/>
              <a:t>Requires specialist training trained clinician and can accurately assess all Dissociative Disorders.</a:t>
            </a:r>
          </a:p>
          <a:p>
            <a:pPr lvl="0"/>
            <a:r>
              <a:rPr lang="en-NZ" b="1" dirty="0"/>
              <a:t>Training from International Society for the Study of Trauma and Dissociation (ISSTD), or affiliate organizations worldwide. </a:t>
            </a:r>
          </a:p>
          <a:p>
            <a:pPr lvl="0"/>
            <a:r>
              <a:rPr lang="en-NZ" b="1" dirty="0"/>
              <a:t>The SCID-D has not yet been updated to reflect the DSM-5 diagnostic criteria</a:t>
            </a:r>
          </a:p>
          <a:p>
            <a:pPr lvl="0"/>
            <a:r>
              <a:rPr lang="en-NZ" b="1" dirty="0"/>
              <a:t>It can distinguish between all Dissociative Disorders and dissociative or identity symptoms present in Borderline Personality Disorder, Schizophrenia, PTSD, major Depression, and Acute Stress Disorder. </a:t>
            </a:r>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25</a:t>
            </a:fld>
            <a:endParaRPr lang="en-US"/>
          </a:p>
        </p:txBody>
      </p:sp>
    </p:spTree>
    <p:extLst>
      <p:ext uri="{BB962C8B-B14F-4D97-AF65-F5344CB8AC3E}">
        <p14:creationId xmlns:p14="http://schemas.microsoft.com/office/powerpoint/2010/main" val="12836921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26</a:t>
            </a:fld>
            <a:endParaRPr lang="en-US"/>
          </a:p>
        </p:txBody>
      </p:sp>
    </p:spTree>
    <p:extLst>
      <p:ext uri="{BB962C8B-B14F-4D97-AF65-F5344CB8AC3E}">
        <p14:creationId xmlns:p14="http://schemas.microsoft.com/office/powerpoint/2010/main" val="2205824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27</a:t>
            </a:fld>
            <a:endParaRPr lang="en-US"/>
          </a:p>
        </p:txBody>
      </p:sp>
    </p:spTree>
    <p:extLst>
      <p:ext uri="{BB962C8B-B14F-4D97-AF65-F5344CB8AC3E}">
        <p14:creationId xmlns:p14="http://schemas.microsoft.com/office/powerpoint/2010/main" val="533613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28</a:t>
            </a:fld>
            <a:endParaRPr lang="en-US"/>
          </a:p>
        </p:txBody>
      </p:sp>
    </p:spTree>
    <p:extLst>
      <p:ext uri="{BB962C8B-B14F-4D97-AF65-F5344CB8AC3E}">
        <p14:creationId xmlns:p14="http://schemas.microsoft.com/office/powerpoint/2010/main" val="11445449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29</a:t>
            </a:fld>
            <a:endParaRPr lang="en-US"/>
          </a:p>
        </p:txBody>
      </p:sp>
    </p:spTree>
    <p:extLst>
      <p:ext uri="{BB962C8B-B14F-4D97-AF65-F5344CB8AC3E}">
        <p14:creationId xmlns:p14="http://schemas.microsoft.com/office/powerpoint/2010/main" val="2050836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NZ" dirty="0"/>
              <a:t>According to the (DSM-5), “Dissociative disorders are frequently found in the aftermath of trauma, and many of the symptoms, including embarrassment and confusion about the symptoms or a desire to hide them, are influenced by the proximity to trauma” (page 291).</a:t>
            </a:r>
            <a:endParaRPr lang="en-NZ" sz="4400" dirty="0">
              <a:solidFill>
                <a:schemeClr val="tx1">
                  <a:lumMod val="85000"/>
                  <a:lumOff val="15000"/>
                </a:schemeClr>
              </a:solidFill>
            </a:endParaRPr>
          </a:p>
          <a:p>
            <a:pPr lvl="1"/>
            <a:endParaRPr lang="en-NZ" sz="2000" dirty="0">
              <a:solidFill>
                <a:schemeClr val="tx1">
                  <a:lumMod val="85000"/>
                  <a:lumOff val="15000"/>
                </a:schemeClr>
              </a:solidFill>
            </a:endParaRPr>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3</a:t>
            </a:fld>
            <a:endParaRPr lang="en-US"/>
          </a:p>
        </p:txBody>
      </p:sp>
    </p:spTree>
    <p:extLst>
      <p:ext uri="{BB962C8B-B14F-4D97-AF65-F5344CB8AC3E}">
        <p14:creationId xmlns:p14="http://schemas.microsoft.com/office/powerpoint/2010/main" val="960011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30</a:t>
            </a:fld>
            <a:endParaRPr lang="en-US"/>
          </a:p>
        </p:txBody>
      </p:sp>
    </p:spTree>
    <p:extLst>
      <p:ext uri="{BB962C8B-B14F-4D97-AF65-F5344CB8AC3E}">
        <p14:creationId xmlns:p14="http://schemas.microsoft.com/office/powerpoint/2010/main" val="32065743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a:solidFill>
                  <a:schemeClr val="tx1"/>
                </a:solidFill>
                <a:effectLst/>
                <a:latin typeface="+mn-lt"/>
                <a:ea typeface="+mn-ea"/>
                <a:cs typeface="+mn-cs"/>
              </a:rPr>
              <a:t>At the turn of the </a:t>
            </a:r>
            <a:r>
              <a:rPr lang="en-NZ" sz="1200" kern="1200" dirty="0" err="1">
                <a:solidFill>
                  <a:schemeClr val="tx1"/>
                </a:solidFill>
                <a:effectLst/>
                <a:latin typeface="+mn-lt"/>
                <a:ea typeface="+mn-ea"/>
                <a:cs typeface="+mn-cs"/>
              </a:rPr>
              <a:t>millenium</a:t>
            </a:r>
            <a:r>
              <a:rPr lang="en-NZ" sz="1200" kern="1200" dirty="0">
                <a:solidFill>
                  <a:schemeClr val="tx1"/>
                </a:solidFill>
                <a:effectLst/>
                <a:latin typeface="+mn-lt"/>
                <a:ea typeface="+mn-ea"/>
                <a:cs typeface="+mn-cs"/>
              </a:rPr>
              <a:t>, dissociation is one of the most intriguing constructs in psychiatry. In authoritative publications such as the DSM-IV, dissociation has been equated with dissociative loss of memory, depersonalization, </a:t>
            </a:r>
            <a:r>
              <a:rPr lang="en-NZ" sz="1200" kern="1200" dirty="0" err="1">
                <a:solidFill>
                  <a:schemeClr val="tx1"/>
                </a:solidFill>
                <a:effectLst/>
                <a:latin typeface="+mn-lt"/>
                <a:ea typeface="+mn-ea"/>
                <a:cs typeface="+mn-cs"/>
              </a:rPr>
              <a:t>derealization</a:t>
            </a:r>
            <a:r>
              <a:rPr lang="en-NZ" sz="1200" kern="1200" dirty="0">
                <a:solidFill>
                  <a:schemeClr val="tx1"/>
                </a:solidFill>
                <a:effectLst/>
                <a:latin typeface="+mn-lt"/>
                <a:ea typeface="+mn-ea"/>
                <a:cs typeface="+mn-cs"/>
              </a:rPr>
              <a:t>, and fragmentation of identity. However, according to 19th century French psychiatry, World War I psychiatry, and various contemporary clinical observations, dissociation also pertains to a lack of synthesis and integration into consciousness, memory, and identity of somatoform components of experience, reactions, and functions, for example sensory and motor functions. A range of systematic research studies has demonstrated that these clinical views are accurate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1999). Somatoform dissociation is highly characteristic of dissociative disorder patients, and a core feature in many patients with somatoform disorders. It is strongly correlated with reported trauma among psychiatric patients and patients with chronic pelvic pain presenting in somatic health care. The major somatoform dissociative symptoms prominently include </a:t>
            </a:r>
            <a:r>
              <a:rPr lang="en-NZ" sz="1200" kern="1200" dirty="0" err="1">
                <a:solidFill>
                  <a:schemeClr val="tx1"/>
                </a:solidFill>
                <a:effectLst/>
                <a:latin typeface="+mn-lt"/>
                <a:ea typeface="+mn-ea"/>
                <a:cs typeface="+mn-cs"/>
              </a:rPr>
              <a:t>anesthesia</a:t>
            </a:r>
            <a:r>
              <a:rPr lang="en-NZ" sz="1200" kern="1200" dirty="0">
                <a:solidFill>
                  <a:schemeClr val="tx1"/>
                </a:solidFill>
                <a:effectLst/>
                <a:latin typeface="+mn-lt"/>
                <a:ea typeface="+mn-ea"/>
                <a:cs typeface="+mn-cs"/>
              </a:rPr>
              <a:t>/analgesia and freezing, which have similarities with animal defensive reactions to predatory imminence and injury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Spinhoven</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Vanderlinden</a:t>
            </a:r>
            <a:r>
              <a:rPr lang="en-NZ" sz="1200" kern="1200" dirty="0">
                <a:solidFill>
                  <a:schemeClr val="tx1"/>
                </a:solidFill>
                <a:effectLst/>
                <a:latin typeface="+mn-lt"/>
                <a:ea typeface="+mn-ea"/>
                <a:cs typeface="+mn-cs"/>
              </a:rPr>
              <a:t>, Van Dyck, &amp; Van der Hart, 1998a).</a:t>
            </a:r>
          </a:p>
          <a:p>
            <a:br>
              <a:rPr lang="en-NZ" sz="1200" kern="1200" dirty="0">
                <a:solidFill>
                  <a:schemeClr val="tx1"/>
                </a:solidFill>
                <a:effectLst/>
                <a:latin typeface="+mn-lt"/>
                <a:ea typeface="+mn-ea"/>
                <a:cs typeface="+mn-cs"/>
              </a:rPr>
            </a:br>
            <a:r>
              <a:rPr lang="en-NZ" sz="1200" b="1" kern="1200" dirty="0">
                <a:solidFill>
                  <a:schemeClr val="tx1"/>
                </a:solidFill>
                <a:effectLst/>
                <a:latin typeface="+mn-lt"/>
                <a:ea typeface="+mn-ea"/>
                <a:cs typeface="+mn-cs"/>
              </a:rPr>
              <a:t>SDQ-20</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The 20-item Somatoform Dissociation Questionnaire (SDQ-20;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Spinhoven</a:t>
            </a:r>
            <a:r>
              <a:rPr lang="en-NZ" sz="1200" kern="1200" dirty="0">
                <a:solidFill>
                  <a:schemeClr val="tx1"/>
                </a:solidFill>
                <a:effectLst/>
                <a:latin typeface="+mn-lt"/>
                <a:ea typeface="+mn-ea"/>
                <a:cs typeface="+mn-cs"/>
              </a:rPr>
              <a:t>, Van Dyck, Van der Hart, &amp; </a:t>
            </a:r>
            <a:r>
              <a:rPr lang="en-NZ" sz="1200" kern="1200" dirty="0" err="1">
                <a:solidFill>
                  <a:schemeClr val="tx1"/>
                </a:solidFill>
                <a:effectLst/>
                <a:latin typeface="+mn-lt"/>
                <a:ea typeface="+mn-ea"/>
                <a:cs typeface="+mn-cs"/>
              </a:rPr>
              <a:t>Vanderlinden</a:t>
            </a:r>
            <a:r>
              <a:rPr lang="en-NZ" sz="1200" kern="1200" dirty="0">
                <a:solidFill>
                  <a:schemeClr val="tx1"/>
                </a:solidFill>
                <a:effectLst/>
                <a:latin typeface="+mn-lt"/>
                <a:ea typeface="+mn-ea"/>
                <a:cs typeface="+mn-cs"/>
              </a:rPr>
              <a:t>, 1996) evaluates the severity of current somatoform dissociation. The SDQ-20 items were derived from a pool of 75 items describing clinically observed dissociative state-dependent somatoform responses that in clinical settings had appeared upon reactivation of particular dissociative states and that could not be medically explained. The items pertain to negative (e.g., analgesia) and positive dissociative phenomena (e.g., site-specific pain).</a:t>
            </a:r>
          </a:p>
          <a:p>
            <a:r>
              <a:rPr lang="en-NZ" sz="1200" b="1" kern="1200" dirty="0">
                <a:solidFill>
                  <a:schemeClr val="tx1"/>
                </a:solidFill>
                <a:effectLst/>
                <a:latin typeface="+mn-lt"/>
                <a:ea typeface="+mn-ea"/>
                <a:cs typeface="+mn-cs"/>
              </a:rPr>
              <a:t>Scoring</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The items are supplied with a Likert-type 5-point scale, ranging from "1 = this applies to me NOT AT ALL" to "5 = this applies to me EXTREMELY." </a:t>
            </a:r>
          </a:p>
          <a:p>
            <a:r>
              <a:rPr lang="en-NZ" sz="1200" kern="1200" dirty="0">
                <a:solidFill>
                  <a:schemeClr val="tx1"/>
                </a:solidFill>
                <a:effectLst/>
                <a:latin typeface="+mn-lt"/>
                <a:ea typeface="+mn-ea"/>
                <a:cs typeface="+mn-cs"/>
              </a:rPr>
              <a:t>The respondent is also asked to indicate whether a physician has connected the symptom or bodily experience with a physical disease. In our SDQ-studies, we have not adjusted the item scores when physical disease was indicated, as such indications often did not seem to be accurate. For example, the respondent might interpret "hyperventilation" as a physical disease. We therefore suggest that the item scores are not adjusted for indicated physical disease when the SDQ-20 (or SDQ-5) is used for research purposes. However, in clinical practice one may wish to adjust the relevant item score to "1" when physical disease is indicated, the medical diagnosis has been checked with the physician who assigned it, and this diagnosis seems valid. </a:t>
            </a:r>
          </a:p>
          <a:p>
            <a:r>
              <a:rPr lang="en-NZ" sz="1200" kern="1200" dirty="0">
                <a:solidFill>
                  <a:schemeClr val="tx1"/>
                </a:solidFill>
                <a:effectLst/>
                <a:latin typeface="+mn-lt"/>
                <a:ea typeface="+mn-ea"/>
                <a:cs typeface="+mn-cs"/>
              </a:rPr>
              <a:t>The SDQ-20 score, which may range from 20 to 100, is obtained by summation of the individual item scores.</a:t>
            </a:r>
          </a:p>
          <a:p>
            <a:r>
              <a:rPr lang="en-NZ" sz="1200" kern="1200" dirty="0">
                <a:solidFill>
                  <a:schemeClr val="tx1"/>
                </a:solidFill>
                <a:effectLst/>
                <a:latin typeface="+mn-lt"/>
                <a:ea typeface="+mn-ea"/>
                <a:cs typeface="+mn-cs"/>
              </a:rPr>
              <a:t>The psychometric characteristics of the SDQ-20 were explored in several studies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1996, 1997, 1998b,c, 1999). The results of these studies demonstrated that the scalability, reliability, and validity of the instrument are very satisfactory.</a:t>
            </a:r>
          </a:p>
          <a:p>
            <a:r>
              <a:rPr lang="en-NZ" sz="1200" b="1" kern="1200" dirty="0">
                <a:solidFill>
                  <a:schemeClr val="tx1"/>
                </a:solidFill>
                <a:effectLst/>
                <a:latin typeface="+mn-lt"/>
                <a:ea typeface="+mn-ea"/>
                <a:cs typeface="+mn-cs"/>
              </a:rPr>
              <a:t>Scalability</a:t>
            </a:r>
            <a:br>
              <a:rPr lang="en-NZ" sz="1200" kern="1200" dirty="0">
                <a:solidFill>
                  <a:schemeClr val="tx1"/>
                </a:solidFill>
                <a:effectLst/>
                <a:latin typeface="+mn-lt"/>
                <a:ea typeface="+mn-ea"/>
                <a:cs typeface="+mn-cs"/>
              </a:rPr>
            </a:br>
            <a:r>
              <a:rPr lang="en-NZ" sz="1200" kern="1200" dirty="0" err="1">
                <a:solidFill>
                  <a:schemeClr val="tx1"/>
                </a:solidFill>
                <a:effectLst/>
                <a:latin typeface="+mn-lt"/>
                <a:ea typeface="+mn-ea"/>
                <a:cs typeface="+mn-cs"/>
              </a:rPr>
              <a:t>Mokken</a:t>
            </a:r>
            <a:r>
              <a:rPr lang="en-NZ" sz="1200" kern="1200" dirty="0">
                <a:solidFill>
                  <a:schemeClr val="tx1"/>
                </a:solidFill>
                <a:effectLst/>
                <a:latin typeface="+mn-lt"/>
                <a:ea typeface="+mn-ea"/>
                <a:cs typeface="+mn-cs"/>
              </a:rPr>
              <a:t> scale analysis showed that the 20 items are strongly scalable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1996: </a:t>
            </a:r>
            <a:r>
              <a:rPr lang="en-NZ" sz="1200" kern="1200" dirty="0" err="1">
                <a:solidFill>
                  <a:schemeClr val="tx1"/>
                </a:solidFill>
                <a:effectLst/>
                <a:latin typeface="+mn-lt"/>
                <a:ea typeface="+mn-ea"/>
                <a:cs typeface="+mn-cs"/>
              </a:rPr>
              <a:t>Loevinger</a:t>
            </a:r>
            <a:r>
              <a:rPr lang="en-NZ" sz="1200" kern="1200" dirty="0">
                <a:solidFill>
                  <a:schemeClr val="tx1"/>
                </a:solidFill>
                <a:effectLst/>
                <a:latin typeface="+mn-lt"/>
                <a:ea typeface="+mn-ea"/>
                <a:cs typeface="+mn-cs"/>
              </a:rPr>
              <a:t> coefficient of homogeneity H = .50;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1998b: 0.56). The items met the assumptions of single and double monotonicity. --In a replication study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1998a), one item (</a:t>
            </a:r>
            <a:r>
              <a:rPr lang="en-NZ" sz="1200" kern="1200" dirty="0" err="1">
                <a:solidFill>
                  <a:schemeClr val="tx1"/>
                </a:solidFill>
                <a:effectLst/>
                <a:latin typeface="+mn-lt"/>
                <a:ea typeface="+mn-ea"/>
                <a:cs typeface="+mn-cs"/>
              </a:rPr>
              <a:t>Mokken</a:t>
            </a:r>
            <a:r>
              <a:rPr lang="en-NZ" sz="1200" kern="1200" dirty="0">
                <a:solidFill>
                  <a:schemeClr val="tx1"/>
                </a:solidFill>
                <a:effectLst/>
                <a:latin typeface="+mn-lt"/>
                <a:ea typeface="+mn-ea"/>
                <a:cs typeface="+mn-cs"/>
              </a:rPr>
              <a:t> coefficient of homogeneity = 0.28) failed to reach the </a:t>
            </a:r>
            <a:r>
              <a:rPr lang="en-NZ" sz="1200" kern="1200" dirty="0" err="1">
                <a:solidFill>
                  <a:schemeClr val="tx1"/>
                </a:solidFill>
                <a:effectLst/>
                <a:latin typeface="+mn-lt"/>
                <a:ea typeface="+mn-ea"/>
                <a:cs typeface="+mn-cs"/>
              </a:rPr>
              <a:t>lowerbound</a:t>
            </a:r>
            <a:r>
              <a:rPr lang="en-NZ" sz="1200" kern="1200" dirty="0">
                <a:solidFill>
                  <a:schemeClr val="tx1"/>
                </a:solidFill>
                <a:effectLst/>
                <a:latin typeface="+mn-lt"/>
                <a:ea typeface="+mn-ea"/>
                <a:cs typeface="+mn-cs"/>
              </a:rPr>
              <a:t> (³ 0.30), but its exclusion only marginally affected the </a:t>
            </a:r>
            <a:r>
              <a:rPr lang="en-NZ" sz="1200" kern="1200" dirty="0" err="1">
                <a:solidFill>
                  <a:schemeClr val="tx1"/>
                </a:solidFill>
                <a:effectLst/>
                <a:latin typeface="+mn-lt"/>
                <a:ea typeface="+mn-ea"/>
                <a:cs typeface="+mn-cs"/>
              </a:rPr>
              <a:t>Loevinger</a:t>
            </a:r>
            <a:r>
              <a:rPr lang="en-NZ" sz="1200" kern="1200" dirty="0">
                <a:solidFill>
                  <a:schemeClr val="tx1"/>
                </a:solidFill>
                <a:effectLst/>
                <a:latin typeface="+mn-lt"/>
                <a:ea typeface="+mn-ea"/>
                <a:cs typeface="+mn-cs"/>
              </a:rPr>
              <a:t> coefficient of homogeneity (increasing to 0.58). The </a:t>
            </a:r>
            <a:r>
              <a:rPr lang="en-NZ" sz="1200" kern="1200" dirty="0" err="1">
                <a:solidFill>
                  <a:schemeClr val="tx1"/>
                </a:solidFill>
                <a:effectLst/>
                <a:latin typeface="+mn-lt"/>
                <a:ea typeface="+mn-ea"/>
                <a:cs typeface="+mn-cs"/>
              </a:rPr>
              <a:t>Mokken</a:t>
            </a:r>
            <a:r>
              <a:rPr lang="en-NZ" sz="1200" kern="1200" dirty="0">
                <a:solidFill>
                  <a:schemeClr val="tx1"/>
                </a:solidFill>
                <a:effectLst/>
                <a:latin typeface="+mn-lt"/>
                <a:ea typeface="+mn-ea"/>
                <a:cs typeface="+mn-cs"/>
              </a:rPr>
              <a:t> coefficients of homogeneity of the other items ranged from 0.40 to 0.63. </a:t>
            </a:r>
          </a:p>
          <a:p>
            <a:r>
              <a:rPr lang="en-NZ" sz="1200" b="1" kern="1200" dirty="0">
                <a:solidFill>
                  <a:schemeClr val="tx1"/>
                </a:solidFill>
                <a:effectLst/>
                <a:latin typeface="+mn-lt"/>
                <a:ea typeface="+mn-ea"/>
                <a:cs typeface="+mn-cs"/>
              </a:rPr>
              <a:t>Reliability</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The internal consistency of the SDQ-20 is excellent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1996, Cronbach's alpha 0.95;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1998b: .96).</a:t>
            </a:r>
          </a:p>
          <a:p>
            <a:r>
              <a:rPr lang="en-NZ" sz="1200" b="1" kern="1200" dirty="0">
                <a:solidFill>
                  <a:schemeClr val="tx1"/>
                </a:solidFill>
                <a:effectLst/>
                <a:latin typeface="+mn-lt"/>
                <a:ea typeface="+mn-ea"/>
                <a:cs typeface="+mn-cs"/>
              </a:rPr>
              <a:t>Relationship with demographic characteristics</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We have not found indications that SDQ-20 scores are affected by age or gender.</a:t>
            </a:r>
          </a:p>
          <a:p>
            <a:r>
              <a:rPr lang="en-NZ" sz="1200" b="1" kern="1200" dirty="0">
                <a:solidFill>
                  <a:schemeClr val="tx1"/>
                </a:solidFill>
                <a:effectLst/>
                <a:latin typeface="+mn-lt"/>
                <a:ea typeface="+mn-ea"/>
                <a:cs typeface="+mn-cs"/>
              </a:rPr>
              <a:t>Convergent validity</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As we found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1996), the intercorrelations between the SDQ-20 score and the DIS-Q total score as well as three of the four factor scores were high (.71&lt;r</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In yet another study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1997), an intercorrelation of r = .85 with the Dissociative Experiences Scale (DES, Bernstein &amp; Putnam, 1986) was assessed. </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These results strongly support the convergent validity of the SDQ-20.&lt;/r</a:t>
            </a:r>
          </a:p>
          <a:p>
            <a:r>
              <a:rPr lang="en-NZ" sz="1200" b="1" kern="1200" dirty="0">
                <a:solidFill>
                  <a:schemeClr val="tx1"/>
                </a:solidFill>
                <a:effectLst/>
                <a:latin typeface="+mn-lt"/>
                <a:ea typeface="+mn-ea"/>
                <a:cs typeface="+mn-cs"/>
              </a:rPr>
              <a:t>Discriminant validity</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The SDQ-20 discriminates between (</a:t>
            </a:r>
            <a:r>
              <a:rPr lang="en-NZ" sz="1200" kern="1200" dirty="0" err="1">
                <a:solidFill>
                  <a:schemeClr val="tx1"/>
                </a:solidFill>
                <a:effectLst/>
                <a:latin typeface="+mn-lt"/>
                <a:ea typeface="+mn-ea"/>
                <a:cs typeface="+mn-cs"/>
              </a:rPr>
              <a:t>i</a:t>
            </a:r>
            <a:r>
              <a:rPr lang="en-NZ" sz="1200" kern="1200" dirty="0">
                <a:solidFill>
                  <a:schemeClr val="tx1"/>
                </a:solidFill>
                <a:effectLst/>
                <a:latin typeface="+mn-lt"/>
                <a:ea typeface="+mn-ea"/>
                <a:cs typeface="+mn-cs"/>
              </a:rPr>
              <a:t>) Dissociative Identity Disorder, (ii) Dissociative Disorder NOS, (iii) Somatoform Disorders, and (iv) other psychiatric diagnostic categories, including bipolar mood disorder.</a:t>
            </a:r>
            <a:br>
              <a:rPr lang="en-NZ" sz="1200" kern="1200" dirty="0">
                <a:solidFill>
                  <a:schemeClr val="tx1"/>
                </a:solidFill>
                <a:effectLst/>
                <a:latin typeface="+mn-lt"/>
                <a:ea typeface="+mn-ea"/>
                <a:cs typeface="+mn-cs"/>
              </a:rPr>
            </a:br>
            <a:endParaRPr lang="en-NZ" sz="1200" kern="1200" dirty="0">
              <a:solidFill>
                <a:schemeClr val="tx1"/>
              </a:solidFill>
              <a:effectLst/>
              <a:latin typeface="+mn-lt"/>
              <a:ea typeface="+mn-ea"/>
              <a:cs typeface="+mn-cs"/>
            </a:endParaRPr>
          </a:p>
          <a:p>
            <a:r>
              <a:rPr lang="en-NZ" sz="1200" b="1" kern="1200" dirty="0">
                <a:solidFill>
                  <a:schemeClr val="tx1"/>
                </a:solidFill>
                <a:effectLst/>
                <a:latin typeface="+mn-lt"/>
                <a:ea typeface="+mn-ea"/>
                <a:cs typeface="+mn-cs"/>
              </a:rPr>
              <a:t>Table 1 </a:t>
            </a:r>
            <a:endParaRPr lang="en-NZ" sz="1200" kern="1200" dirty="0">
              <a:solidFill>
                <a:schemeClr val="tx1"/>
              </a:solidFill>
              <a:effectLst/>
              <a:latin typeface="+mn-lt"/>
              <a:ea typeface="+mn-ea"/>
              <a:cs typeface="+mn-cs"/>
            </a:endParaRPr>
          </a:p>
          <a:p>
            <a:r>
              <a:rPr lang="en-NZ" sz="1200" b="1" kern="1200" dirty="0">
                <a:solidFill>
                  <a:schemeClr val="tx1"/>
                </a:solidFill>
                <a:effectLst/>
                <a:latin typeface="+mn-lt"/>
                <a:ea typeface="+mn-ea"/>
                <a:cs typeface="+mn-cs"/>
              </a:rPr>
              <a:t>SDQ-20 scores of different diagnostic categories (</a:t>
            </a:r>
            <a:r>
              <a:rPr lang="en-NZ" sz="1200" b="1" kern="1200" dirty="0" err="1">
                <a:solidFill>
                  <a:schemeClr val="tx1"/>
                </a:solidFill>
                <a:effectLst/>
                <a:latin typeface="+mn-lt"/>
                <a:ea typeface="+mn-ea"/>
                <a:cs typeface="+mn-cs"/>
              </a:rPr>
              <a:t>Nijenhuis</a:t>
            </a:r>
            <a:r>
              <a:rPr lang="en-NZ" sz="1200" b="1" kern="1200" dirty="0">
                <a:solidFill>
                  <a:schemeClr val="tx1"/>
                </a:solidFill>
                <a:effectLst/>
                <a:latin typeface="+mn-lt"/>
                <a:ea typeface="+mn-ea"/>
                <a:cs typeface="+mn-cs"/>
              </a:rPr>
              <a:t>, et.al) </a:t>
            </a:r>
            <a:endParaRPr lang="en-NZ" sz="1200" kern="1200" dirty="0">
              <a:solidFill>
                <a:schemeClr val="tx1"/>
              </a:solidFill>
              <a:effectLst/>
              <a:latin typeface="+mn-lt"/>
              <a:ea typeface="+mn-ea"/>
              <a:cs typeface="+mn-cs"/>
            </a:endParaRPr>
          </a:p>
          <a:p>
            <a:r>
              <a:rPr lang="en-NZ" sz="1200" kern="1200" dirty="0">
                <a:solidFill>
                  <a:schemeClr val="tx1"/>
                </a:solidFill>
                <a:effectLst/>
                <a:latin typeface="+mn-lt"/>
                <a:ea typeface="+mn-ea"/>
                <a:cs typeface="+mn-cs"/>
              </a:rPr>
              <a:t>1996</a:t>
            </a:r>
          </a:p>
          <a:p>
            <a:r>
              <a:rPr lang="en-NZ" sz="1200" kern="1200" dirty="0">
                <a:solidFill>
                  <a:schemeClr val="tx1"/>
                </a:solidFill>
                <a:effectLst/>
                <a:latin typeface="+mn-lt"/>
                <a:ea typeface="+mn-ea"/>
                <a:cs typeface="+mn-cs"/>
              </a:rPr>
              <a:t>1998b</a:t>
            </a:r>
          </a:p>
          <a:p>
            <a:r>
              <a:rPr lang="en-NZ" sz="1200" kern="1200" dirty="0">
                <a:solidFill>
                  <a:schemeClr val="tx1"/>
                </a:solidFill>
                <a:effectLst/>
                <a:latin typeface="+mn-lt"/>
                <a:ea typeface="+mn-ea"/>
                <a:cs typeface="+mn-cs"/>
              </a:rPr>
              <a:t>1999</a:t>
            </a:r>
          </a:p>
          <a:p>
            <a:r>
              <a:rPr lang="en-NZ" sz="1200" kern="1200" dirty="0">
                <a:solidFill>
                  <a:schemeClr val="tx1"/>
                </a:solidFill>
                <a:effectLst/>
                <a:latin typeface="+mn-lt"/>
                <a:ea typeface="+mn-ea"/>
                <a:cs typeface="+mn-cs"/>
              </a:rPr>
              <a:t>M</a:t>
            </a:r>
          </a:p>
          <a:p>
            <a:r>
              <a:rPr lang="en-NZ" sz="1200" kern="1200" dirty="0">
                <a:solidFill>
                  <a:schemeClr val="tx1"/>
                </a:solidFill>
                <a:effectLst/>
                <a:latin typeface="+mn-lt"/>
                <a:ea typeface="+mn-ea"/>
                <a:cs typeface="+mn-cs"/>
              </a:rPr>
              <a:t>SD</a:t>
            </a:r>
          </a:p>
          <a:p>
            <a:r>
              <a:rPr lang="en-NZ" sz="1200" kern="1200" dirty="0">
                <a:solidFill>
                  <a:schemeClr val="tx1"/>
                </a:solidFill>
                <a:effectLst/>
                <a:latin typeface="+mn-lt"/>
                <a:ea typeface="+mn-ea"/>
                <a:cs typeface="+mn-cs"/>
              </a:rPr>
              <a:t>M</a:t>
            </a:r>
          </a:p>
          <a:p>
            <a:r>
              <a:rPr lang="en-NZ" sz="1200" kern="1200" dirty="0">
                <a:solidFill>
                  <a:schemeClr val="tx1"/>
                </a:solidFill>
                <a:effectLst/>
                <a:latin typeface="+mn-lt"/>
                <a:ea typeface="+mn-ea"/>
                <a:cs typeface="+mn-cs"/>
              </a:rPr>
              <a:t>SD</a:t>
            </a:r>
          </a:p>
          <a:p>
            <a:r>
              <a:rPr lang="en-NZ" sz="1200" kern="1200" dirty="0">
                <a:solidFill>
                  <a:schemeClr val="tx1"/>
                </a:solidFill>
                <a:effectLst/>
                <a:latin typeface="+mn-lt"/>
                <a:ea typeface="+mn-ea"/>
                <a:cs typeface="+mn-cs"/>
              </a:rPr>
              <a:t>M</a:t>
            </a:r>
          </a:p>
          <a:p>
            <a:r>
              <a:rPr lang="en-NZ" sz="1200" kern="1200" dirty="0">
                <a:solidFill>
                  <a:schemeClr val="tx1"/>
                </a:solidFill>
                <a:effectLst/>
                <a:latin typeface="+mn-lt"/>
                <a:ea typeface="+mn-ea"/>
                <a:cs typeface="+mn-cs"/>
              </a:rPr>
              <a:t>SD</a:t>
            </a:r>
          </a:p>
          <a:p>
            <a:r>
              <a:rPr lang="en-NZ" sz="1200" kern="1200" dirty="0">
                <a:solidFill>
                  <a:schemeClr val="tx1"/>
                </a:solidFill>
                <a:effectLst/>
                <a:latin typeface="+mn-lt"/>
                <a:ea typeface="+mn-ea"/>
                <a:cs typeface="+mn-cs"/>
              </a:rPr>
              <a:t>DID</a:t>
            </a:r>
          </a:p>
          <a:p>
            <a:r>
              <a:rPr lang="en-NZ" sz="1200" kern="1200" dirty="0">
                <a:solidFill>
                  <a:schemeClr val="tx1"/>
                </a:solidFill>
                <a:effectLst/>
                <a:latin typeface="+mn-lt"/>
                <a:ea typeface="+mn-ea"/>
                <a:cs typeface="+mn-cs"/>
              </a:rPr>
              <a:t>51.8</a:t>
            </a:r>
          </a:p>
          <a:p>
            <a:r>
              <a:rPr lang="en-NZ" sz="1200" kern="1200" dirty="0">
                <a:solidFill>
                  <a:schemeClr val="tx1"/>
                </a:solidFill>
                <a:effectLst/>
                <a:latin typeface="+mn-lt"/>
                <a:ea typeface="+mn-ea"/>
                <a:cs typeface="+mn-cs"/>
              </a:rPr>
              <a:t>12.6</a:t>
            </a:r>
          </a:p>
          <a:p>
            <a:r>
              <a:rPr lang="en-NZ" sz="1200" kern="1200" dirty="0">
                <a:solidFill>
                  <a:schemeClr val="tx1"/>
                </a:solidFill>
                <a:effectLst/>
                <a:latin typeface="+mn-lt"/>
                <a:ea typeface="+mn-ea"/>
                <a:cs typeface="+mn-cs"/>
              </a:rPr>
              <a:t>57.3</a:t>
            </a:r>
          </a:p>
          <a:p>
            <a:r>
              <a:rPr lang="en-NZ" sz="1200" kern="1200" dirty="0">
                <a:solidFill>
                  <a:schemeClr val="tx1"/>
                </a:solidFill>
                <a:effectLst/>
                <a:latin typeface="+mn-lt"/>
                <a:ea typeface="+mn-ea"/>
                <a:cs typeface="+mn-cs"/>
              </a:rPr>
              <a:t>14.9</a:t>
            </a:r>
          </a:p>
          <a:p>
            <a:r>
              <a:rPr lang="en-NZ" sz="1200" kern="1200" dirty="0">
                <a:solidFill>
                  <a:schemeClr val="tx1"/>
                </a:solidFill>
                <a:effectLst/>
                <a:latin typeface="+mn-lt"/>
                <a:ea typeface="+mn-ea"/>
                <a:cs typeface="+mn-cs"/>
              </a:rPr>
              <a:t>55.1</a:t>
            </a:r>
          </a:p>
          <a:p>
            <a:r>
              <a:rPr lang="en-NZ" sz="1200" kern="1200" dirty="0">
                <a:solidFill>
                  <a:schemeClr val="tx1"/>
                </a:solidFill>
                <a:effectLst/>
                <a:latin typeface="+mn-lt"/>
                <a:ea typeface="+mn-ea"/>
                <a:cs typeface="+mn-cs"/>
              </a:rPr>
              <a:t>13.5</a:t>
            </a:r>
          </a:p>
          <a:p>
            <a:r>
              <a:rPr lang="en-NZ" sz="1200" kern="1200" dirty="0">
                <a:solidFill>
                  <a:schemeClr val="tx1"/>
                </a:solidFill>
                <a:effectLst/>
                <a:latin typeface="+mn-lt"/>
                <a:ea typeface="+mn-ea"/>
                <a:cs typeface="+mn-cs"/>
              </a:rPr>
              <a:t>DNOS</a:t>
            </a:r>
          </a:p>
          <a:p>
            <a:r>
              <a:rPr lang="en-NZ" sz="1200" kern="1200" dirty="0">
                <a:solidFill>
                  <a:schemeClr val="tx1"/>
                </a:solidFill>
                <a:effectLst/>
                <a:latin typeface="+mn-lt"/>
                <a:ea typeface="+mn-ea"/>
                <a:cs typeface="+mn-cs"/>
              </a:rPr>
              <a:t>43.8</a:t>
            </a:r>
          </a:p>
          <a:p>
            <a:r>
              <a:rPr lang="en-NZ" sz="1200" kern="1200" dirty="0">
                <a:solidFill>
                  <a:schemeClr val="tx1"/>
                </a:solidFill>
                <a:effectLst/>
                <a:latin typeface="+mn-lt"/>
                <a:ea typeface="+mn-ea"/>
                <a:cs typeface="+mn-cs"/>
              </a:rPr>
              <a:t>17.1</a:t>
            </a:r>
          </a:p>
          <a:p>
            <a:r>
              <a:rPr lang="en-NZ" sz="1200" kern="1200" dirty="0">
                <a:solidFill>
                  <a:schemeClr val="tx1"/>
                </a:solidFill>
                <a:effectLst/>
                <a:latin typeface="+mn-lt"/>
                <a:ea typeface="+mn-ea"/>
                <a:cs typeface="+mn-cs"/>
              </a:rPr>
              <a:t>44.6</a:t>
            </a:r>
          </a:p>
          <a:p>
            <a:r>
              <a:rPr lang="en-NZ" sz="1200" kern="1200" dirty="0">
                <a:solidFill>
                  <a:schemeClr val="tx1"/>
                </a:solidFill>
                <a:effectLst/>
                <a:latin typeface="+mn-lt"/>
                <a:ea typeface="+mn-ea"/>
                <a:cs typeface="+mn-cs"/>
              </a:rPr>
              <a:t>11.9</a:t>
            </a:r>
          </a:p>
          <a:p>
            <a:r>
              <a:rPr lang="en-NZ" sz="1200" kern="1200" dirty="0">
                <a:solidFill>
                  <a:schemeClr val="tx1"/>
                </a:solidFill>
                <a:effectLst/>
                <a:latin typeface="+mn-lt"/>
                <a:ea typeface="+mn-ea"/>
                <a:cs typeface="+mn-cs"/>
              </a:rPr>
              <a:t>43.0</a:t>
            </a:r>
          </a:p>
          <a:p>
            <a:r>
              <a:rPr lang="en-NZ" sz="1200" kern="1200" dirty="0">
                <a:solidFill>
                  <a:schemeClr val="tx1"/>
                </a:solidFill>
                <a:effectLst/>
                <a:latin typeface="+mn-lt"/>
                <a:ea typeface="+mn-ea"/>
                <a:cs typeface="+mn-cs"/>
              </a:rPr>
              <a:t>12.0</a:t>
            </a:r>
          </a:p>
          <a:p>
            <a:r>
              <a:rPr lang="en-NZ" sz="1200" kern="1200" dirty="0">
                <a:solidFill>
                  <a:schemeClr val="tx1"/>
                </a:solidFill>
                <a:effectLst/>
                <a:latin typeface="+mn-lt"/>
                <a:ea typeface="+mn-ea"/>
                <a:cs typeface="+mn-cs"/>
              </a:rPr>
              <a:t>Somatoform</a:t>
            </a:r>
          </a:p>
          <a:p>
            <a:r>
              <a:rPr lang="en-NZ" sz="1200" kern="1200" dirty="0">
                <a:solidFill>
                  <a:schemeClr val="tx1"/>
                </a:solidFill>
                <a:effectLst/>
                <a:latin typeface="+mn-lt"/>
                <a:ea typeface="+mn-ea"/>
                <a:cs typeface="+mn-cs"/>
              </a:rPr>
              <a:t>    32.09.6Eating Disorders    27.78.8Non-dissociative psychiatric patients: anxiety disorder,</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depression, adjustment disorders </a:t>
            </a:r>
          </a:p>
          <a:p>
            <a:r>
              <a:rPr lang="en-NZ" sz="1200" kern="1200" dirty="0">
                <a:solidFill>
                  <a:schemeClr val="tx1"/>
                </a:solidFill>
                <a:effectLst/>
                <a:latin typeface="+mn-lt"/>
                <a:ea typeface="+mn-ea"/>
                <a:cs typeface="+mn-cs"/>
              </a:rPr>
              <a:t>23.53.97  22.93.9Bipolar disorder</a:t>
            </a:r>
          </a:p>
          <a:p>
            <a:r>
              <a:rPr lang="en-NZ" sz="1200" kern="1200" dirty="0">
                <a:solidFill>
                  <a:schemeClr val="tx1"/>
                </a:solidFill>
                <a:effectLst/>
                <a:latin typeface="+mn-lt"/>
                <a:ea typeface="+mn-ea"/>
                <a:cs typeface="+mn-cs"/>
              </a:rPr>
              <a:t>    21.61.9</a:t>
            </a:r>
          </a:p>
          <a:p>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The above differences between (</a:t>
            </a:r>
            <a:r>
              <a:rPr lang="en-NZ" sz="1200" kern="1200" dirty="0" err="1">
                <a:solidFill>
                  <a:schemeClr val="tx1"/>
                </a:solidFill>
                <a:effectLst/>
                <a:latin typeface="+mn-lt"/>
                <a:ea typeface="+mn-ea"/>
                <a:cs typeface="+mn-cs"/>
              </a:rPr>
              <a:t>i</a:t>
            </a:r>
            <a:r>
              <a:rPr lang="en-NZ" sz="1200" kern="1200" dirty="0">
                <a:solidFill>
                  <a:schemeClr val="tx1"/>
                </a:solidFill>
                <a:effectLst/>
                <a:latin typeface="+mn-lt"/>
                <a:ea typeface="+mn-ea"/>
                <a:cs typeface="+mn-cs"/>
              </a:rPr>
              <a:t>) DID, (ii) DDNOS, (iii) somatoform disorders, and (iv) other psychiatric disorders remained statistically significant after controlling for general psychopathology as assessed with the SCL-90-R (</a:t>
            </a:r>
            <a:r>
              <a:rPr lang="en-NZ" sz="1200" kern="1200" dirty="0" err="1">
                <a:solidFill>
                  <a:schemeClr val="tx1"/>
                </a:solidFill>
                <a:effectLst/>
                <a:latin typeface="+mn-lt"/>
                <a:ea typeface="+mn-ea"/>
                <a:cs typeface="+mn-cs"/>
              </a:rPr>
              <a:t>Derogatis</a:t>
            </a:r>
            <a:r>
              <a:rPr lang="en-NZ" sz="1200" kern="1200" dirty="0">
                <a:solidFill>
                  <a:schemeClr val="tx1"/>
                </a:solidFill>
                <a:effectLst/>
                <a:latin typeface="+mn-lt"/>
                <a:ea typeface="+mn-ea"/>
                <a:cs typeface="+mn-cs"/>
              </a:rPr>
              <a:t>, 1986)(</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1999). Somatoform dissociation thus differs from general psychopathology.</a:t>
            </a:r>
          </a:p>
          <a:p>
            <a:r>
              <a:rPr lang="en-NZ" sz="1200" b="1" kern="1200" dirty="0">
                <a:solidFill>
                  <a:schemeClr val="tx1"/>
                </a:solidFill>
                <a:effectLst/>
                <a:latin typeface="+mn-lt"/>
                <a:ea typeface="+mn-ea"/>
                <a:cs typeface="+mn-cs"/>
              </a:rPr>
              <a:t>Construct validity</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The SDQ-20 scores were best predicted by self-reported physical and sexual trauma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1998c), even after statistically controlling for self reported emotional trauma (emotional neglect and emotional abuse). These trauma scores were composed of four factors, i.e. presence of trauma, duration of trauma, relationship to perpetrator, and subjectively rated impact of trauma. Self-reported trauma in the developmental period 0-6 years predicted somatoform dissociation best. </a:t>
            </a:r>
          </a:p>
          <a:p>
            <a:br>
              <a:rPr lang="en-NZ" sz="1200" kern="1200" dirty="0">
                <a:solidFill>
                  <a:schemeClr val="tx1"/>
                </a:solidFill>
                <a:effectLst/>
                <a:latin typeface="+mn-lt"/>
                <a:ea typeface="+mn-ea"/>
                <a:cs typeface="+mn-cs"/>
              </a:rPr>
            </a:br>
            <a:r>
              <a:rPr lang="en-NZ" sz="1200" b="1" kern="1200" dirty="0">
                <a:solidFill>
                  <a:schemeClr val="tx1"/>
                </a:solidFill>
                <a:effectLst/>
                <a:latin typeface="+mn-lt"/>
                <a:ea typeface="+mn-ea"/>
                <a:cs typeface="+mn-cs"/>
              </a:rPr>
              <a:t>SDQ-5</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The 5-item SDQ-5 is a screening instrument for DSM-IV dissociative disorders. It was derived from the SDQ-20. The 5-items as a group discriminated best between patients with dissociative disorders and non-dissociative psychiatric comparison patients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1997, 1998b). The scores range from 5 to 25.</a:t>
            </a:r>
          </a:p>
          <a:p>
            <a:r>
              <a:rPr lang="en-NZ" sz="1200" kern="1200" dirty="0">
                <a:solidFill>
                  <a:schemeClr val="tx1"/>
                </a:solidFill>
                <a:effectLst/>
                <a:latin typeface="+mn-lt"/>
                <a:ea typeface="+mn-ea"/>
                <a:cs typeface="+mn-cs"/>
              </a:rPr>
              <a:t>Sensitivity and specificity were high, positive predictive value corrected for prevalence of dissociative disorders, rated at 10% among psychiatric patients, was satisfactory, and prevalence-corrected negative predictive value was excellent. Studying three independent samples we found that a score of ³ 8 yielded the optimal balance between sensitivity and specificity. Among all patients of these samples, only one patient who did not have dissociative disorder obtained a score ³ 11. </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Compared with the DES as a screening instrument for dissociative disorder (</a:t>
            </a:r>
            <a:r>
              <a:rPr lang="en-NZ" sz="1200" kern="1200" dirty="0" err="1">
                <a:solidFill>
                  <a:schemeClr val="tx1"/>
                </a:solidFill>
                <a:effectLst/>
                <a:latin typeface="+mn-lt"/>
                <a:ea typeface="+mn-ea"/>
                <a:cs typeface="+mn-cs"/>
              </a:rPr>
              <a:t>Draijer</a:t>
            </a:r>
            <a:r>
              <a:rPr lang="en-NZ" sz="1200" kern="1200" dirty="0">
                <a:solidFill>
                  <a:schemeClr val="tx1"/>
                </a:solidFill>
                <a:effectLst/>
                <a:latin typeface="+mn-lt"/>
                <a:ea typeface="+mn-ea"/>
                <a:cs typeface="+mn-cs"/>
              </a:rPr>
              <a:t> &amp; Boon, 1993), the SDQ-5 did at least equally well. According to the results of three samples we studied, 43% - 84% of the respondents who obtain a score of ³ 8 would have dissociative disorder. When one would assume that the prevalence of dissociative disorders among psychiatric outpatients is 5%, one in two patients with above </a:t>
            </a:r>
            <a:r>
              <a:rPr lang="en-NZ" sz="1200" kern="1200" dirty="0" err="1">
                <a:solidFill>
                  <a:schemeClr val="tx1"/>
                </a:solidFill>
                <a:effectLst/>
                <a:latin typeface="+mn-lt"/>
                <a:ea typeface="+mn-ea"/>
                <a:cs typeface="+mn-cs"/>
              </a:rPr>
              <a:t>cutoff</a:t>
            </a:r>
            <a:r>
              <a:rPr lang="en-NZ" sz="1200" kern="1200" dirty="0">
                <a:solidFill>
                  <a:schemeClr val="tx1"/>
                </a:solidFill>
                <a:effectLst/>
                <a:latin typeface="+mn-lt"/>
                <a:ea typeface="+mn-ea"/>
                <a:cs typeface="+mn-cs"/>
              </a:rPr>
              <a:t> scores would have one of the DSM-IV dissociative disorders.</a:t>
            </a:r>
          </a:p>
          <a:p>
            <a:r>
              <a:rPr lang="en-NZ" sz="1200" kern="1200" dirty="0">
                <a:solidFill>
                  <a:schemeClr val="tx1"/>
                </a:solidFill>
                <a:effectLst/>
                <a:latin typeface="+mn-lt"/>
                <a:ea typeface="+mn-ea"/>
                <a:cs typeface="+mn-cs"/>
              </a:rPr>
              <a:t>The SDQ-5 was more sensitive than the DES to assess dissociative pathology among patients with somatoform disorders. About two thirds of them passed the SDQ-5 cut-off, while a quarter passed the DES cut-off. Many somatoform disorder patients thus seem to experience substantial somatoform dissociation, while a minority experiences considerable psychological dissociation. </a:t>
            </a:r>
          </a:p>
          <a:p>
            <a:r>
              <a:rPr lang="en-NZ" sz="1200" kern="1200" dirty="0">
                <a:solidFill>
                  <a:schemeClr val="tx1"/>
                </a:solidFill>
                <a:effectLst/>
                <a:latin typeface="+mn-lt"/>
                <a:ea typeface="+mn-ea"/>
                <a:cs typeface="+mn-cs"/>
              </a:rPr>
              <a:t>A third of the 50 eating disorder patients we studied obtained above cut-off SDQ-5 scores. None of the bipolar mood disorder patients passed this value, as did very few of a mixed comparison group which mainly included anxiety disorders, depression, and adjustment disorder. </a:t>
            </a:r>
          </a:p>
          <a:p>
            <a:r>
              <a:rPr lang="en-NZ" sz="1200" kern="1200" dirty="0">
                <a:solidFill>
                  <a:schemeClr val="tx1"/>
                </a:solidFill>
                <a:effectLst/>
                <a:latin typeface="+mn-lt"/>
                <a:ea typeface="+mn-ea"/>
                <a:cs typeface="+mn-cs"/>
              </a:rPr>
              <a:t>Since screening instruments are not diagnostic instruments, patients who obtain SDQ-5 scores ³ 8 should be interviewed using the SCID-D (Steinberg et al., 1993) or DDIS (Ross et al., 1990) in order to assess or exclude dissociative disorder.</a:t>
            </a:r>
          </a:p>
          <a:p>
            <a:r>
              <a:rPr lang="en-NZ" sz="1200" b="1" kern="1200" dirty="0">
                <a:solidFill>
                  <a:schemeClr val="tx1"/>
                </a:solidFill>
                <a:effectLst/>
                <a:latin typeface="+mn-lt"/>
                <a:ea typeface="+mn-ea"/>
                <a:cs typeface="+mn-cs"/>
              </a:rPr>
              <a:t>Table 2.</a:t>
            </a:r>
            <a:endParaRPr lang="en-NZ" sz="1200" kern="1200" dirty="0">
              <a:solidFill>
                <a:schemeClr val="tx1"/>
              </a:solidFill>
              <a:effectLst/>
              <a:latin typeface="+mn-lt"/>
              <a:ea typeface="+mn-ea"/>
              <a:cs typeface="+mn-cs"/>
            </a:endParaRPr>
          </a:p>
          <a:p>
            <a:r>
              <a:rPr lang="en-NZ" sz="1200" b="1" kern="1200" dirty="0">
                <a:solidFill>
                  <a:schemeClr val="tx1"/>
                </a:solidFill>
                <a:effectLst/>
                <a:latin typeface="+mn-lt"/>
                <a:ea typeface="+mn-ea"/>
                <a:cs typeface="+mn-cs"/>
              </a:rPr>
              <a:t>Sensitivity, specificity, as well as prevalence-adjusted positive and negative predictive</a:t>
            </a:r>
            <a:br>
              <a:rPr lang="en-NZ" sz="1200" b="1" kern="1200" dirty="0">
                <a:solidFill>
                  <a:schemeClr val="tx1"/>
                </a:solidFill>
                <a:effectLst/>
                <a:latin typeface="+mn-lt"/>
                <a:ea typeface="+mn-ea"/>
                <a:cs typeface="+mn-cs"/>
              </a:rPr>
            </a:br>
            <a:r>
              <a:rPr lang="en-NZ" sz="1200" b="1" kern="1200" dirty="0">
                <a:solidFill>
                  <a:schemeClr val="tx1"/>
                </a:solidFill>
                <a:effectLst/>
                <a:latin typeface="+mn-lt"/>
                <a:ea typeface="+mn-ea"/>
                <a:cs typeface="+mn-cs"/>
              </a:rPr>
              <a:t>value at the optimal cut-off value</a:t>
            </a:r>
            <a:endParaRPr lang="en-NZ" sz="1200" kern="1200" dirty="0">
              <a:solidFill>
                <a:schemeClr val="tx1"/>
              </a:solidFill>
              <a:effectLst/>
              <a:latin typeface="+mn-lt"/>
              <a:ea typeface="+mn-ea"/>
              <a:cs typeface="+mn-cs"/>
            </a:endParaRPr>
          </a:p>
          <a:p>
            <a:r>
              <a:rPr lang="en-NZ" sz="1200" kern="1200" dirty="0">
                <a:solidFill>
                  <a:schemeClr val="tx1"/>
                </a:solidFill>
                <a:effectLst/>
                <a:latin typeface="+mn-lt"/>
                <a:ea typeface="+mn-ea"/>
                <a:cs typeface="+mn-cs"/>
              </a:rPr>
              <a:t>Cut-off ³ greater than or equal to 8Nijenhuis et al.</a:t>
            </a:r>
          </a:p>
          <a:p>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a:t>
            </a:r>
          </a:p>
          <a:p>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a:t>
            </a:r>
          </a:p>
          <a:p>
            <a:r>
              <a:rPr lang="en-NZ" sz="1200" kern="1200" dirty="0">
                <a:solidFill>
                  <a:schemeClr val="tx1"/>
                </a:solidFill>
                <a:effectLst/>
                <a:latin typeface="+mn-lt"/>
                <a:ea typeface="+mn-ea"/>
                <a:cs typeface="+mn-cs"/>
              </a:rPr>
              <a:t>Sensitivity 94%</a:t>
            </a:r>
          </a:p>
          <a:p>
            <a:r>
              <a:rPr lang="en-NZ" sz="1200" kern="1200" dirty="0">
                <a:solidFill>
                  <a:schemeClr val="tx1"/>
                </a:solidFill>
                <a:effectLst/>
                <a:latin typeface="+mn-lt"/>
                <a:ea typeface="+mn-ea"/>
                <a:cs typeface="+mn-cs"/>
              </a:rPr>
              <a:t>82%</a:t>
            </a:r>
          </a:p>
          <a:p>
            <a:r>
              <a:rPr lang="en-NZ" sz="1200" kern="1200" dirty="0">
                <a:solidFill>
                  <a:schemeClr val="tx1"/>
                </a:solidFill>
                <a:effectLst/>
                <a:latin typeface="+mn-lt"/>
                <a:ea typeface="+mn-ea"/>
                <a:cs typeface="+mn-cs"/>
              </a:rPr>
              <a:t>94%</a:t>
            </a:r>
          </a:p>
          <a:p>
            <a:r>
              <a:rPr lang="en-NZ" sz="1200" kern="1200" dirty="0">
                <a:solidFill>
                  <a:schemeClr val="tx1"/>
                </a:solidFill>
                <a:effectLst/>
                <a:latin typeface="+mn-lt"/>
                <a:ea typeface="+mn-ea"/>
                <a:cs typeface="+mn-cs"/>
              </a:rPr>
              <a:t>Specificity96%</a:t>
            </a:r>
          </a:p>
          <a:p>
            <a:r>
              <a:rPr lang="en-NZ" sz="1200" kern="1200" dirty="0">
                <a:solidFill>
                  <a:schemeClr val="tx1"/>
                </a:solidFill>
                <a:effectLst/>
                <a:latin typeface="+mn-lt"/>
                <a:ea typeface="+mn-ea"/>
                <a:cs typeface="+mn-cs"/>
              </a:rPr>
              <a:t>88%</a:t>
            </a:r>
          </a:p>
          <a:p>
            <a:r>
              <a:rPr lang="en-NZ" sz="1200" kern="1200" dirty="0">
                <a:solidFill>
                  <a:schemeClr val="tx1"/>
                </a:solidFill>
                <a:effectLst/>
                <a:latin typeface="+mn-lt"/>
                <a:ea typeface="+mn-ea"/>
                <a:cs typeface="+mn-cs"/>
              </a:rPr>
              <a:t>98%</a:t>
            </a:r>
          </a:p>
          <a:p>
            <a:r>
              <a:rPr lang="en-NZ" sz="1200" kern="1200" dirty="0">
                <a:solidFill>
                  <a:schemeClr val="tx1"/>
                </a:solidFill>
                <a:effectLst/>
                <a:latin typeface="+mn-lt"/>
                <a:ea typeface="+mn-ea"/>
                <a:cs typeface="+mn-cs"/>
              </a:rPr>
              <a:t>Positive </a:t>
            </a:r>
            <a:r>
              <a:rPr lang="en-NZ" sz="1200" kern="1200" dirty="0" err="1">
                <a:solidFill>
                  <a:schemeClr val="tx1"/>
                </a:solidFill>
                <a:effectLst/>
                <a:latin typeface="+mn-lt"/>
                <a:ea typeface="+mn-ea"/>
                <a:cs typeface="+mn-cs"/>
              </a:rPr>
              <a:t>predicitive</a:t>
            </a:r>
            <a:r>
              <a:rPr lang="en-NZ" sz="1200" kern="1200" dirty="0">
                <a:solidFill>
                  <a:schemeClr val="tx1"/>
                </a:solidFill>
                <a:effectLst/>
                <a:latin typeface="+mn-lt"/>
                <a:ea typeface="+mn-ea"/>
                <a:cs typeface="+mn-cs"/>
              </a:rPr>
              <a:t> value for prevalence72%</a:t>
            </a:r>
          </a:p>
          <a:p>
            <a:r>
              <a:rPr lang="en-NZ" sz="1200" kern="1200" dirty="0">
                <a:solidFill>
                  <a:schemeClr val="tx1"/>
                </a:solidFill>
                <a:effectLst/>
                <a:latin typeface="+mn-lt"/>
                <a:ea typeface="+mn-ea"/>
                <a:cs typeface="+mn-cs"/>
              </a:rPr>
              <a:t>43%</a:t>
            </a:r>
          </a:p>
          <a:p>
            <a:r>
              <a:rPr lang="en-NZ" sz="1200" kern="1200" dirty="0">
                <a:solidFill>
                  <a:schemeClr val="tx1"/>
                </a:solidFill>
                <a:effectLst/>
                <a:latin typeface="+mn-lt"/>
                <a:ea typeface="+mn-ea"/>
                <a:cs typeface="+mn-cs"/>
              </a:rPr>
              <a:t>84%</a:t>
            </a:r>
          </a:p>
          <a:p>
            <a:r>
              <a:rPr lang="en-NZ" sz="1200" kern="1200" dirty="0">
                <a:solidFill>
                  <a:schemeClr val="tx1"/>
                </a:solidFill>
                <a:effectLst/>
                <a:latin typeface="+mn-lt"/>
                <a:ea typeface="+mn-ea"/>
                <a:cs typeface="+mn-cs"/>
              </a:rPr>
              <a:t>Negative predictive value for prevalence99%</a:t>
            </a:r>
          </a:p>
          <a:p>
            <a:r>
              <a:rPr lang="en-NZ" sz="1200" kern="1200" dirty="0">
                <a:solidFill>
                  <a:schemeClr val="tx1"/>
                </a:solidFill>
                <a:effectLst/>
                <a:latin typeface="+mn-lt"/>
                <a:ea typeface="+mn-ea"/>
                <a:cs typeface="+mn-cs"/>
              </a:rPr>
              <a:t>98%</a:t>
            </a:r>
          </a:p>
          <a:p>
            <a:r>
              <a:rPr lang="en-NZ" sz="1200" kern="1200" dirty="0">
                <a:solidFill>
                  <a:schemeClr val="tx1"/>
                </a:solidFill>
                <a:effectLst/>
                <a:latin typeface="+mn-lt"/>
                <a:ea typeface="+mn-ea"/>
                <a:cs typeface="+mn-cs"/>
              </a:rPr>
              <a:t>99%</a:t>
            </a:r>
          </a:p>
          <a:p>
            <a:r>
              <a:rPr lang="en-NZ" sz="1200" b="1" kern="1200" dirty="0">
                <a:solidFill>
                  <a:schemeClr val="tx1"/>
                </a:solidFill>
                <a:effectLst/>
                <a:latin typeface="+mn-lt"/>
                <a:ea typeface="+mn-ea"/>
                <a:cs typeface="+mn-cs"/>
              </a:rPr>
              <a:t>More on the SDQ</a:t>
            </a:r>
            <a:br>
              <a:rPr lang="en-NZ" sz="1200" kern="1200" dirty="0">
                <a:solidFill>
                  <a:schemeClr val="tx1"/>
                </a:solidFill>
                <a:effectLst/>
                <a:latin typeface="+mn-lt"/>
                <a:ea typeface="+mn-ea"/>
                <a:cs typeface="+mn-cs"/>
              </a:rPr>
            </a:br>
            <a:r>
              <a:rPr lang="en-NZ" sz="1200" kern="1200" dirty="0">
                <a:solidFill>
                  <a:schemeClr val="tx1"/>
                </a:solidFill>
                <a:effectLst/>
                <a:latin typeface="+mn-lt"/>
                <a:ea typeface="+mn-ea"/>
                <a:cs typeface="+mn-cs"/>
              </a:rPr>
              <a:t>More information on somatoform dissociation and the SDQ-20 and SDQ-5 can be found in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(1999). This book includes clinical and theoretical chapters on somatoform dissociation, all empirical studies on somatoform dissociation by </a:t>
            </a:r>
            <a:r>
              <a:rPr lang="en-NZ" sz="1200" kern="1200" dirty="0" err="1">
                <a:solidFill>
                  <a:schemeClr val="tx1"/>
                </a:solidFill>
                <a:effectLst/>
                <a:latin typeface="+mn-lt"/>
                <a:ea typeface="+mn-ea"/>
                <a:cs typeface="+mn-cs"/>
              </a:rPr>
              <a:t>Nijenhuis</a:t>
            </a:r>
            <a:r>
              <a:rPr lang="en-NZ" sz="1200" kern="1200" dirty="0">
                <a:solidFill>
                  <a:schemeClr val="tx1"/>
                </a:solidFill>
                <a:effectLst/>
                <a:latin typeface="+mn-lt"/>
                <a:ea typeface="+mn-ea"/>
                <a:cs typeface="+mn-cs"/>
              </a:rPr>
              <a:t> et al. referred to in the present text, data on somatoform dissociation among </a:t>
            </a:r>
            <a:r>
              <a:rPr lang="en-NZ" sz="1200" kern="1200" dirty="0" err="1">
                <a:solidFill>
                  <a:schemeClr val="tx1"/>
                </a:solidFill>
                <a:effectLst/>
                <a:latin typeface="+mn-lt"/>
                <a:ea typeface="+mn-ea"/>
                <a:cs typeface="+mn-cs"/>
              </a:rPr>
              <a:t>gynecology</a:t>
            </a:r>
            <a:r>
              <a:rPr lang="en-NZ" sz="1200" kern="1200" dirty="0">
                <a:solidFill>
                  <a:schemeClr val="tx1"/>
                </a:solidFill>
                <a:effectLst/>
                <a:latin typeface="+mn-lt"/>
                <a:ea typeface="+mn-ea"/>
                <a:cs typeface="+mn-cs"/>
              </a:rPr>
              <a:t> patients with chronic pelvic pain, and data from studies with the SDQ by North-American and Turkish colleagues. </a:t>
            </a:r>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31</a:t>
            </a:fld>
            <a:endParaRPr lang="en-US"/>
          </a:p>
        </p:txBody>
      </p:sp>
    </p:spTree>
    <p:extLst>
      <p:ext uri="{BB962C8B-B14F-4D97-AF65-F5344CB8AC3E}">
        <p14:creationId xmlns:p14="http://schemas.microsoft.com/office/powerpoint/2010/main" val="4226654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a:solidFill>
                  <a:schemeClr val="tx1"/>
                </a:solidFill>
                <a:effectLst/>
                <a:latin typeface="+mn-lt"/>
                <a:ea typeface="+mn-ea"/>
                <a:cs typeface="+mn-cs"/>
              </a:rPr>
              <a:t>The A-DES is a public domain 30-item self report instrument appropriate for those aged ten to twenty-one. It is a screening tool that fits an adolescent's phase-appropriate development. </a:t>
            </a:r>
            <a:r>
              <a:rPr lang="en-NZ" sz="1200" kern="1200" dirty="0" err="1">
                <a:solidFill>
                  <a:schemeClr val="tx1"/>
                </a:solidFill>
                <a:effectLst/>
                <a:latin typeface="+mn-lt"/>
                <a:ea typeface="+mn-ea"/>
                <a:cs typeface="+mn-cs"/>
              </a:rPr>
              <a:t>Modeled</a:t>
            </a:r>
            <a:r>
              <a:rPr lang="en-NZ" sz="1200" kern="1200" dirty="0">
                <a:solidFill>
                  <a:schemeClr val="tx1"/>
                </a:solidFill>
                <a:effectLst/>
                <a:latin typeface="+mn-lt"/>
                <a:ea typeface="+mn-ea"/>
                <a:cs typeface="+mn-cs"/>
              </a:rPr>
              <a:t> after the adult Dissociative Experiences Scale (DES), the A-DES was developed by a group organized by Judith Armstrong, PhD, Frank Putnam, MD and Eve Bernstein Carlson, PhD. Preliminary studies suggest that the A-DES is a reliable and valid measure of pathological dissociation in adolescents. Dissociative adolescents (diagnosed independently of the A-DES) scored significantly higher than other adolescent inpatients (Putnam 1997). However, older adolescents with psychotic disorders scored almost as high as dissociative adolescents. </a:t>
            </a:r>
          </a:p>
          <a:p>
            <a:r>
              <a:rPr lang="en-NZ" sz="1200" kern="1200" dirty="0">
                <a:solidFill>
                  <a:schemeClr val="tx1"/>
                </a:solidFill>
                <a:effectLst/>
                <a:latin typeface="+mn-lt"/>
                <a:ea typeface="+mn-ea"/>
                <a:cs typeface="+mn-cs"/>
              </a:rPr>
              <a:t>The A-DES is not a diagnostic tool. Its items survey dissociative amnesia, absorption and imaginative involvement (including confusion between reality and fantasy), depersonalization, </a:t>
            </a:r>
            <a:r>
              <a:rPr lang="en-NZ" sz="1200" kern="1200" dirty="0" err="1">
                <a:solidFill>
                  <a:schemeClr val="tx1"/>
                </a:solidFill>
                <a:effectLst/>
                <a:latin typeface="+mn-lt"/>
                <a:ea typeface="+mn-ea"/>
                <a:cs typeface="+mn-cs"/>
              </a:rPr>
              <a:t>derealization</a:t>
            </a:r>
            <a:r>
              <a:rPr lang="en-NZ" sz="1200" kern="1200" dirty="0">
                <a:solidFill>
                  <a:schemeClr val="tx1"/>
                </a:solidFill>
                <a:effectLst/>
                <a:latin typeface="+mn-lt"/>
                <a:ea typeface="+mn-ea"/>
                <a:cs typeface="+mn-cs"/>
              </a:rPr>
              <a:t>, passive influence/interference experiences, and identity alteration. The A-DES is scored by summing item scores and dividing by 30 (the number of the items). Overall scores can range from 0-10. Armstrong et. al. gave both the A-DES and the DES to a sample of college subjects and found their scores on each well correlated (Putnam 1997). The A-DES score approximates the DES score divided by 10. Adolescents with Dissociative Identity Disorder typically score between 4-7. </a:t>
            </a:r>
          </a:p>
          <a:p>
            <a:r>
              <a:rPr lang="en-NZ" sz="1200" kern="1200" dirty="0">
                <a:solidFill>
                  <a:schemeClr val="tx1"/>
                </a:solidFill>
                <a:effectLst/>
                <a:latin typeface="+mn-lt"/>
                <a:ea typeface="+mn-ea"/>
                <a:cs typeface="+mn-cs"/>
              </a:rPr>
              <a:t>As you consider using the A-DES, please consult the current literature and/or your more experienced colleagues to update yourself about any changes or evolving areas of knowledge. While the A-DES might be used to screen for dissociative experience in large populations in a short period of time or as the basis for a differential diagnosis by a clinician learning about dissociation, its primary use is in the evaluation of dissociative symptoms for individual patients. Clinician's may learn nearly as much from exploring the reasons patients chose to endorse certain items as they would from looking at test scores. Sidran Foundation offers the A-DES along with a short manual about it for a nominal fee. The Sidran Foundation can be reached at (410) 825-8888, or email: </a:t>
            </a:r>
            <a:r>
              <a:rPr lang="en-NZ" sz="1200" kern="1200" dirty="0">
                <a:solidFill>
                  <a:schemeClr val="tx1"/>
                </a:solidFill>
                <a:effectLst/>
                <a:latin typeface="+mn-lt"/>
                <a:ea typeface="+mn-ea"/>
                <a:cs typeface="+mn-cs"/>
                <a:hlinkClick r:id="rId3"/>
              </a:rPr>
              <a:t>sidran@access.digex.net</a:t>
            </a:r>
            <a:r>
              <a:rPr lang="en-NZ" sz="1200" kern="1200" dirty="0">
                <a:solidFill>
                  <a:schemeClr val="tx1"/>
                </a:solidFill>
                <a:effectLst/>
                <a:latin typeface="+mn-lt"/>
                <a:ea typeface="+mn-ea"/>
                <a:cs typeface="+mn-cs"/>
              </a:rPr>
              <a:t>, or on the Internet at </a:t>
            </a:r>
            <a:r>
              <a:rPr lang="en-NZ" sz="1200" kern="1200" dirty="0">
                <a:solidFill>
                  <a:schemeClr val="tx1"/>
                </a:solidFill>
                <a:effectLst/>
                <a:latin typeface="+mn-lt"/>
                <a:ea typeface="+mn-ea"/>
                <a:cs typeface="+mn-cs"/>
                <a:hlinkClick r:id="rId4"/>
              </a:rPr>
              <a:t>http://www.sidran.org</a:t>
            </a:r>
            <a:r>
              <a:rPr lang="en-NZ" sz="1200" kern="1200" dirty="0">
                <a:solidFill>
                  <a:schemeClr val="tx1"/>
                </a:solidFill>
                <a:effectLst/>
                <a:latin typeface="+mn-lt"/>
                <a:ea typeface="+mn-ea"/>
                <a:cs typeface="+mn-cs"/>
              </a:rPr>
              <a:t>.You also may download the A-DES from this site.</a:t>
            </a:r>
          </a:p>
          <a:p>
            <a:endParaRPr lang="en-NZ" sz="1200" kern="1200" dirty="0">
              <a:solidFill>
                <a:schemeClr val="tx1"/>
              </a:solidFill>
              <a:effectLst/>
              <a:latin typeface="+mn-lt"/>
              <a:ea typeface="+mn-ea"/>
              <a:cs typeface="+mn-cs"/>
            </a:endParaRPr>
          </a:p>
          <a:p>
            <a:r>
              <a:rPr lang="en-NZ" sz="1200" kern="1200" dirty="0">
                <a:solidFill>
                  <a:schemeClr val="tx1"/>
                </a:solidFill>
                <a:effectLst/>
                <a:latin typeface="+mn-lt"/>
                <a:ea typeface="+mn-ea"/>
                <a:cs typeface="+mn-cs"/>
              </a:rPr>
              <a:t>Therefore, dissociative experiences in adolescence may not necessarily indicate psychological problems: For example, they could relate to normal developmental processes, such as the struggle for identity achievement (Pace &amp; </a:t>
            </a:r>
            <a:r>
              <a:rPr lang="en-NZ" sz="1200" kern="1200" dirty="0" err="1">
                <a:solidFill>
                  <a:schemeClr val="tx1"/>
                </a:solidFill>
                <a:effectLst/>
                <a:latin typeface="+mn-lt"/>
                <a:ea typeface="+mn-ea"/>
                <a:cs typeface="+mn-cs"/>
              </a:rPr>
              <a:t>Zappulla</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5"/>
              </a:rPr>
              <a:t>2009</a:t>
            </a:r>
            <a:r>
              <a:rPr lang="en-NZ" sz="1200" kern="1200" dirty="0">
                <a:solidFill>
                  <a:schemeClr val="tx1"/>
                </a:solidFill>
                <a:effectLst/>
                <a:latin typeface="+mn-lt"/>
                <a:ea typeface="+mn-ea"/>
                <a:cs typeface="+mn-cs"/>
              </a:rPr>
              <a:t> Pace, U., &amp; </a:t>
            </a:r>
            <a:r>
              <a:rPr lang="en-NZ" sz="1200" kern="1200" dirty="0" err="1">
                <a:solidFill>
                  <a:schemeClr val="tx1"/>
                </a:solidFill>
                <a:effectLst/>
                <a:latin typeface="+mn-lt"/>
                <a:ea typeface="+mn-ea"/>
                <a:cs typeface="+mn-cs"/>
              </a:rPr>
              <a:t>Zappulla</a:t>
            </a:r>
            <a:r>
              <a:rPr lang="en-NZ" sz="1200" kern="1200" dirty="0">
                <a:solidFill>
                  <a:schemeClr val="tx1"/>
                </a:solidFill>
                <a:effectLst/>
                <a:latin typeface="+mn-lt"/>
                <a:ea typeface="+mn-ea"/>
                <a:cs typeface="+mn-cs"/>
              </a:rPr>
              <a:t>, C. (2009). Identity processes and quality of emotional autonomy: The contribution of two developmental tasks on middle-adolescents’ subjective well-being. </a:t>
            </a:r>
            <a:r>
              <a:rPr lang="en-NZ" sz="1200" i="1" kern="1200" dirty="0">
                <a:solidFill>
                  <a:schemeClr val="tx1"/>
                </a:solidFill>
                <a:effectLst/>
                <a:latin typeface="+mn-lt"/>
                <a:ea typeface="+mn-ea"/>
                <a:cs typeface="+mn-cs"/>
              </a:rPr>
              <a:t>Identity</a:t>
            </a:r>
            <a:r>
              <a:rPr lang="en-NZ" sz="1200" kern="1200" dirty="0">
                <a:solidFill>
                  <a:schemeClr val="tx1"/>
                </a:solidFill>
                <a:effectLst/>
                <a:latin typeface="+mn-lt"/>
                <a:ea typeface="+mn-ea"/>
                <a:cs typeface="+mn-cs"/>
              </a:rPr>
              <a:t>, 9, 323–340. doi:10.1080/15283480903422798</a:t>
            </a:r>
            <a:r>
              <a:rPr lang="en-NZ" sz="1200" kern="1200" dirty="0">
                <a:solidFill>
                  <a:schemeClr val="tx1"/>
                </a:solidFill>
                <a:effectLst/>
                <a:latin typeface="+mn-lt"/>
                <a:ea typeface="+mn-ea"/>
                <a:cs typeface="+mn-cs"/>
                <a:hlinkClick r:id="rId6"/>
              </a:rPr>
              <a:t>[Taylor &amp; Francis Online]</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7"/>
              </a:rPr>
              <a:t>[Google Scholar]</a:t>
            </a:r>
            <a:r>
              <a:rPr lang="en-NZ" sz="1200" kern="1200" dirty="0">
                <a:solidFill>
                  <a:schemeClr val="tx1"/>
                </a:solidFill>
                <a:effectLst/>
                <a:latin typeface="+mn-lt"/>
                <a:ea typeface="+mn-ea"/>
                <a:cs typeface="+mn-cs"/>
              </a:rPr>
              <a:t>) or the development and integration of a consistent self-image (Di </a:t>
            </a:r>
            <a:r>
              <a:rPr lang="en-NZ" sz="1200" kern="1200" dirty="0" err="1">
                <a:solidFill>
                  <a:schemeClr val="tx1"/>
                </a:solidFill>
                <a:effectLst/>
                <a:latin typeface="+mn-lt"/>
                <a:ea typeface="+mn-ea"/>
                <a:cs typeface="+mn-cs"/>
              </a:rPr>
              <a:t>Blasi</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Cavani</a:t>
            </a:r>
            <a:r>
              <a:rPr lang="en-NZ" sz="1200" kern="1200" dirty="0">
                <a:solidFill>
                  <a:schemeClr val="tx1"/>
                </a:solidFill>
                <a:effectLst/>
                <a:latin typeface="+mn-lt"/>
                <a:ea typeface="+mn-ea"/>
                <a:cs typeface="+mn-cs"/>
              </a:rPr>
              <a:t>, Pavia, Lo </a:t>
            </a:r>
            <a:r>
              <a:rPr lang="en-NZ" sz="1200" kern="1200" dirty="0" err="1">
                <a:solidFill>
                  <a:schemeClr val="tx1"/>
                </a:solidFill>
                <a:effectLst/>
                <a:latin typeface="+mn-lt"/>
                <a:ea typeface="+mn-ea"/>
                <a:cs typeface="+mn-cs"/>
              </a:rPr>
              <a:t>Baido</a:t>
            </a:r>
            <a:r>
              <a:rPr lang="en-NZ" sz="1200" kern="1200" dirty="0">
                <a:solidFill>
                  <a:schemeClr val="tx1"/>
                </a:solidFill>
                <a:effectLst/>
                <a:latin typeface="+mn-lt"/>
                <a:ea typeface="+mn-ea"/>
                <a:cs typeface="+mn-cs"/>
              </a:rPr>
              <a:t>, La </a:t>
            </a:r>
            <a:r>
              <a:rPr lang="en-NZ" sz="1200" kern="1200" dirty="0" err="1">
                <a:solidFill>
                  <a:schemeClr val="tx1"/>
                </a:solidFill>
                <a:effectLst/>
                <a:latin typeface="+mn-lt"/>
                <a:ea typeface="+mn-ea"/>
                <a:cs typeface="+mn-cs"/>
              </a:rPr>
              <a:t>Grutta</a:t>
            </a:r>
            <a:r>
              <a:rPr lang="en-NZ" sz="1200" kern="1200" dirty="0">
                <a:solidFill>
                  <a:schemeClr val="tx1"/>
                </a:solidFill>
                <a:effectLst/>
                <a:latin typeface="+mn-lt"/>
                <a:ea typeface="+mn-ea"/>
                <a:cs typeface="+mn-cs"/>
              </a:rPr>
              <a:t>, &amp; </a:t>
            </a:r>
            <a:r>
              <a:rPr lang="en-NZ" sz="1200" kern="1200" dirty="0" err="1">
                <a:solidFill>
                  <a:schemeClr val="tx1"/>
                </a:solidFill>
                <a:effectLst/>
                <a:latin typeface="+mn-lt"/>
                <a:ea typeface="+mn-ea"/>
                <a:cs typeface="+mn-cs"/>
              </a:rPr>
              <a:t>Schimmenti</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5"/>
              </a:rPr>
              <a:t>2015</a:t>
            </a:r>
            <a:r>
              <a:rPr lang="en-NZ" sz="1200" kern="1200" dirty="0">
                <a:solidFill>
                  <a:schemeClr val="tx1"/>
                </a:solidFill>
                <a:effectLst/>
                <a:latin typeface="+mn-lt"/>
                <a:ea typeface="+mn-ea"/>
                <a:cs typeface="+mn-cs"/>
              </a:rPr>
              <a:t> Di </a:t>
            </a:r>
            <a:r>
              <a:rPr lang="en-NZ" sz="1200" kern="1200" dirty="0" err="1">
                <a:solidFill>
                  <a:schemeClr val="tx1"/>
                </a:solidFill>
                <a:effectLst/>
                <a:latin typeface="+mn-lt"/>
                <a:ea typeface="+mn-ea"/>
                <a:cs typeface="+mn-cs"/>
              </a:rPr>
              <a:t>Blasi</a:t>
            </a:r>
            <a:r>
              <a:rPr lang="en-NZ" sz="1200" kern="1200" dirty="0">
                <a:solidFill>
                  <a:schemeClr val="tx1"/>
                </a:solidFill>
                <a:effectLst/>
                <a:latin typeface="+mn-lt"/>
                <a:ea typeface="+mn-ea"/>
                <a:cs typeface="+mn-cs"/>
              </a:rPr>
              <a:t>, M., </a:t>
            </a:r>
            <a:r>
              <a:rPr lang="en-NZ" sz="1200" kern="1200" dirty="0" err="1">
                <a:solidFill>
                  <a:schemeClr val="tx1"/>
                </a:solidFill>
                <a:effectLst/>
                <a:latin typeface="+mn-lt"/>
                <a:ea typeface="+mn-ea"/>
                <a:cs typeface="+mn-cs"/>
              </a:rPr>
              <a:t>Cavani</a:t>
            </a:r>
            <a:r>
              <a:rPr lang="en-NZ" sz="1200" kern="1200" dirty="0">
                <a:solidFill>
                  <a:schemeClr val="tx1"/>
                </a:solidFill>
                <a:effectLst/>
                <a:latin typeface="+mn-lt"/>
                <a:ea typeface="+mn-ea"/>
                <a:cs typeface="+mn-cs"/>
              </a:rPr>
              <a:t>, P., Pavia, L., Lo </a:t>
            </a:r>
            <a:r>
              <a:rPr lang="en-NZ" sz="1200" kern="1200" dirty="0" err="1">
                <a:solidFill>
                  <a:schemeClr val="tx1"/>
                </a:solidFill>
                <a:effectLst/>
                <a:latin typeface="+mn-lt"/>
                <a:ea typeface="+mn-ea"/>
                <a:cs typeface="+mn-cs"/>
              </a:rPr>
              <a:t>Baido</a:t>
            </a:r>
            <a:r>
              <a:rPr lang="en-NZ" sz="1200" kern="1200" dirty="0">
                <a:solidFill>
                  <a:schemeClr val="tx1"/>
                </a:solidFill>
                <a:effectLst/>
                <a:latin typeface="+mn-lt"/>
                <a:ea typeface="+mn-ea"/>
                <a:cs typeface="+mn-cs"/>
              </a:rPr>
              <a:t>, R., La </a:t>
            </a:r>
            <a:r>
              <a:rPr lang="en-NZ" sz="1200" kern="1200" dirty="0" err="1">
                <a:solidFill>
                  <a:schemeClr val="tx1"/>
                </a:solidFill>
                <a:effectLst/>
                <a:latin typeface="+mn-lt"/>
                <a:ea typeface="+mn-ea"/>
                <a:cs typeface="+mn-cs"/>
              </a:rPr>
              <a:t>Grutta</a:t>
            </a:r>
            <a:r>
              <a:rPr lang="en-NZ" sz="1200" kern="1200" dirty="0">
                <a:solidFill>
                  <a:schemeClr val="tx1"/>
                </a:solidFill>
                <a:effectLst/>
                <a:latin typeface="+mn-lt"/>
                <a:ea typeface="+mn-ea"/>
                <a:cs typeface="+mn-cs"/>
              </a:rPr>
              <a:t>, S., &amp; </a:t>
            </a:r>
            <a:r>
              <a:rPr lang="en-NZ" sz="1200" kern="1200" dirty="0" err="1">
                <a:solidFill>
                  <a:schemeClr val="tx1"/>
                </a:solidFill>
                <a:effectLst/>
                <a:latin typeface="+mn-lt"/>
                <a:ea typeface="+mn-ea"/>
                <a:cs typeface="+mn-cs"/>
              </a:rPr>
              <a:t>Schimmenti</a:t>
            </a:r>
            <a:r>
              <a:rPr lang="en-NZ" sz="1200" kern="1200" dirty="0">
                <a:solidFill>
                  <a:schemeClr val="tx1"/>
                </a:solidFill>
                <a:effectLst/>
                <a:latin typeface="+mn-lt"/>
                <a:ea typeface="+mn-ea"/>
                <a:cs typeface="+mn-cs"/>
              </a:rPr>
              <a:t>, A. (2015). The relationship between self-image and social anxiety in adolescence. </a:t>
            </a:r>
            <a:r>
              <a:rPr lang="en-NZ" sz="1200" i="1" kern="1200" dirty="0">
                <a:solidFill>
                  <a:schemeClr val="tx1"/>
                </a:solidFill>
                <a:effectLst/>
                <a:latin typeface="+mn-lt"/>
                <a:ea typeface="+mn-ea"/>
                <a:cs typeface="+mn-cs"/>
              </a:rPr>
              <a:t>Child and Adolescent Mental Health</a:t>
            </a:r>
            <a:r>
              <a:rPr lang="en-NZ" sz="1200" kern="1200" dirty="0">
                <a:solidFill>
                  <a:schemeClr val="tx1"/>
                </a:solidFill>
                <a:effectLst/>
                <a:latin typeface="+mn-lt"/>
                <a:ea typeface="+mn-ea"/>
                <a:cs typeface="+mn-cs"/>
              </a:rPr>
              <a:t>, 20, 74–80. doi:10.1111/camh.2015.20.issue-2</a:t>
            </a:r>
            <a:r>
              <a:rPr lang="en-NZ" sz="1200" kern="1200" dirty="0">
                <a:solidFill>
                  <a:schemeClr val="tx1"/>
                </a:solidFill>
                <a:effectLst/>
                <a:latin typeface="+mn-lt"/>
                <a:ea typeface="+mn-ea"/>
                <a:cs typeface="+mn-cs"/>
                <a:hlinkClick r:id="rId8"/>
              </a:rPr>
              <a:t>[</a:t>
            </a:r>
            <a:r>
              <a:rPr lang="en-NZ" sz="1200" kern="1200" dirty="0" err="1">
                <a:solidFill>
                  <a:schemeClr val="tx1"/>
                </a:solidFill>
                <a:effectLst/>
                <a:latin typeface="+mn-lt"/>
                <a:ea typeface="+mn-ea"/>
                <a:cs typeface="+mn-cs"/>
                <a:hlinkClick r:id="rId8"/>
              </a:rPr>
              <a:t>Crossref</a:t>
            </a:r>
            <a:r>
              <a:rPr lang="en-NZ" sz="1200" kern="1200" dirty="0">
                <a:solidFill>
                  <a:schemeClr val="tx1"/>
                </a:solidFill>
                <a:effectLst/>
                <a:latin typeface="+mn-lt"/>
                <a:ea typeface="+mn-ea"/>
                <a:cs typeface="+mn-cs"/>
                <a:hlinkClick r:id="rId8"/>
              </a:rPr>
              <a:t>]</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9"/>
              </a:rPr>
              <a:t>[Web of Science ®]</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10"/>
              </a:rPr>
              <a:t>[Google Scholar]</a:t>
            </a:r>
            <a:r>
              <a:rPr lang="en-NZ" sz="1200" kern="1200" dirty="0">
                <a:solidFill>
                  <a:schemeClr val="tx1"/>
                </a:solidFill>
                <a:effectLst/>
                <a:latin typeface="+mn-lt"/>
                <a:ea typeface="+mn-ea"/>
                <a:cs typeface="+mn-cs"/>
              </a:rPr>
              <a:t>). However, dissociative experiences might also be indicators of a deep “developmental failure to coherently bind together the state-dependent aspects of self” (Putnam, </a:t>
            </a:r>
            <a:r>
              <a:rPr lang="en-NZ" sz="1200" kern="1200" dirty="0">
                <a:solidFill>
                  <a:schemeClr val="tx1"/>
                </a:solidFill>
                <a:effectLst/>
                <a:latin typeface="+mn-lt"/>
                <a:ea typeface="+mn-ea"/>
                <a:cs typeface="+mn-cs"/>
                <a:hlinkClick r:id="rId5"/>
              </a:rPr>
              <a:t>1997</a:t>
            </a:r>
            <a:r>
              <a:rPr lang="en-NZ" sz="1200" kern="1200" dirty="0">
                <a:solidFill>
                  <a:schemeClr val="tx1"/>
                </a:solidFill>
                <a:effectLst/>
                <a:latin typeface="+mn-lt"/>
                <a:ea typeface="+mn-ea"/>
                <a:cs typeface="+mn-cs"/>
              </a:rPr>
              <a:t> Putnam, F. W. (1997). </a:t>
            </a:r>
            <a:r>
              <a:rPr lang="en-NZ" sz="1200" i="1" kern="1200" dirty="0">
                <a:solidFill>
                  <a:schemeClr val="tx1"/>
                </a:solidFill>
                <a:effectLst/>
                <a:latin typeface="+mn-lt"/>
                <a:ea typeface="+mn-ea"/>
                <a:cs typeface="+mn-cs"/>
              </a:rPr>
              <a:t>Dissociation in children and adolescents: A developmental perspective</a:t>
            </a:r>
            <a:r>
              <a:rPr lang="en-NZ" sz="1200" kern="1200" dirty="0">
                <a:solidFill>
                  <a:schemeClr val="tx1"/>
                </a:solidFill>
                <a:effectLst/>
                <a:latin typeface="+mn-lt"/>
                <a:ea typeface="+mn-ea"/>
                <a:cs typeface="+mn-cs"/>
              </a:rPr>
              <a:t>. New York, NY: Guilford Press. </a:t>
            </a:r>
            <a:r>
              <a:rPr lang="en-NZ" sz="1200" kern="1200" dirty="0">
                <a:solidFill>
                  <a:schemeClr val="tx1"/>
                </a:solidFill>
                <a:effectLst/>
                <a:latin typeface="+mn-lt"/>
                <a:ea typeface="+mn-ea"/>
                <a:cs typeface="+mn-cs"/>
                <a:hlinkClick r:id="rId11"/>
              </a:rPr>
              <a:t>[Google Scholar]</a:t>
            </a:r>
            <a:r>
              <a:rPr lang="en-NZ" sz="1200" kern="1200" dirty="0">
                <a:solidFill>
                  <a:schemeClr val="tx1"/>
                </a:solidFill>
                <a:effectLst/>
                <a:latin typeface="+mn-lt"/>
                <a:ea typeface="+mn-ea"/>
                <a:cs typeface="+mn-cs"/>
              </a:rPr>
              <a:t>, p. 176). Such a failure is likely related to negative attachment experiences. Findings from longitudinal studies support the view that adolescents who were exposed to parental neglect and/or emotional abuse in childhood are at disproportionate risk for developing severe dissociative symptoms (Dutra, Bureau, Holmes, </a:t>
            </a:r>
            <a:r>
              <a:rPr lang="en-NZ" sz="1200" kern="1200" dirty="0" err="1">
                <a:solidFill>
                  <a:schemeClr val="tx1"/>
                </a:solidFill>
                <a:effectLst/>
                <a:latin typeface="+mn-lt"/>
                <a:ea typeface="+mn-ea"/>
                <a:cs typeface="+mn-cs"/>
              </a:rPr>
              <a:t>Lyubchik</a:t>
            </a:r>
            <a:r>
              <a:rPr lang="en-NZ" sz="1200" kern="1200" dirty="0">
                <a:solidFill>
                  <a:schemeClr val="tx1"/>
                </a:solidFill>
                <a:effectLst/>
                <a:latin typeface="+mn-lt"/>
                <a:ea typeface="+mn-ea"/>
                <a:cs typeface="+mn-cs"/>
              </a:rPr>
              <a:t>, &amp; Lyons-Ruth, </a:t>
            </a:r>
            <a:r>
              <a:rPr lang="en-NZ" sz="1200" kern="1200" dirty="0">
                <a:solidFill>
                  <a:schemeClr val="tx1"/>
                </a:solidFill>
                <a:effectLst/>
                <a:latin typeface="+mn-lt"/>
                <a:ea typeface="+mn-ea"/>
                <a:cs typeface="+mn-cs"/>
                <a:hlinkClick r:id="rId5"/>
              </a:rPr>
              <a:t>2009</a:t>
            </a:r>
            <a:r>
              <a:rPr lang="en-NZ" sz="1200" kern="1200" dirty="0">
                <a:solidFill>
                  <a:schemeClr val="tx1"/>
                </a:solidFill>
                <a:effectLst/>
                <a:latin typeface="+mn-lt"/>
                <a:ea typeface="+mn-ea"/>
                <a:cs typeface="+mn-cs"/>
              </a:rPr>
              <a:t> Dutra, L., Bureau, J., Holmes, B., </a:t>
            </a:r>
            <a:r>
              <a:rPr lang="en-NZ" sz="1200" kern="1200" dirty="0" err="1">
                <a:solidFill>
                  <a:schemeClr val="tx1"/>
                </a:solidFill>
                <a:effectLst/>
                <a:latin typeface="+mn-lt"/>
                <a:ea typeface="+mn-ea"/>
                <a:cs typeface="+mn-cs"/>
              </a:rPr>
              <a:t>Lyubchik</a:t>
            </a:r>
            <a:r>
              <a:rPr lang="en-NZ" sz="1200" kern="1200" dirty="0">
                <a:solidFill>
                  <a:schemeClr val="tx1"/>
                </a:solidFill>
                <a:effectLst/>
                <a:latin typeface="+mn-lt"/>
                <a:ea typeface="+mn-ea"/>
                <a:cs typeface="+mn-cs"/>
              </a:rPr>
              <a:t>, A., &amp; Lyons-Ruth, K. (2009). Quality of early care and childhood trauma: A prospective study of developmental pathways to dissociation. </a:t>
            </a:r>
            <a:r>
              <a:rPr lang="en-NZ" sz="1200" i="1" kern="1200" dirty="0">
                <a:solidFill>
                  <a:schemeClr val="tx1"/>
                </a:solidFill>
                <a:effectLst/>
                <a:latin typeface="+mn-lt"/>
                <a:ea typeface="+mn-ea"/>
                <a:cs typeface="+mn-cs"/>
              </a:rPr>
              <a:t>Journal of Nervous and Mental Disease</a:t>
            </a:r>
            <a:r>
              <a:rPr lang="en-NZ" sz="1200" kern="1200" dirty="0">
                <a:solidFill>
                  <a:schemeClr val="tx1"/>
                </a:solidFill>
                <a:effectLst/>
                <a:latin typeface="+mn-lt"/>
                <a:ea typeface="+mn-ea"/>
                <a:cs typeface="+mn-cs"/>
              </a:rPr>
              <a:t>, 197, 383–390. doi:10.1097/NMD.0b013e3181a653b7</a:t>
            </a:r>
            <a:r>
              <a:rPr lang="en-NZ" sz="1200" kern="1200" dirty="0">
                <a:solidFill>
                  <a:schemeClr val="tx1"/>
                </a:solidFill>
                <a:effectLst/>
                <a:latin typeface="+mn-lt"/>
                <a:ea typeface="+mn-ea"/>
                <a:cs typeface="+mn-cs"/>
                <a:hlinkClick r:id="rId12"/>
              </a:rPr>
              <a:t>[</a:t>
            </a:r>
            <a:r>
              <a:rPr lang="en-NZ" sz="1200" kern="1200" dirty="0" err="1">
                <a:solidFill>
                  <a:schemeClr val="tx1"/>
                </a:solidFill>
                <a:effectLst/>
                <a:latin typeface="+mn-lt"/>
                <a:ea typeface="+mn-ea"/>
                <a:cs typeface="+mn-cs"/>
                <a:hlinkClick r:id="rId12"/>
              </a:rPr>
              <a:t>Crossref</a:t>
            </a:r>
            <a:r>
              <a:rPr lang="en-NZ" sz="1200" kern="1200" dirty="0">
                <a:solidFill>
                  <a:schemeClr val="tx1"/>
                </a:solidFill>
                <a:effectLst/>
                <a:latin typeface="+mn-lt"/>
                <a:ea typeface="+mn-ea"/>
                <a:cs typeface="+mn-cs"/>
                <a:hlinkClick r:id="rId12"/>
              </a:rPr>
              <a:t>]</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13"/>
              </a:rPr>
              <a:t>[PubMed]</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14"/>
              </a:rPr>
              <a:t>[Web of Science ®]</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15"/>
              </a:rPr>
              <a:t>[Google Scholar]</a:t>
            </a:r>
            <a:r>
              <a:rPr lang="en-NZ" sz="1200" kern="1200" dirty="0">
                <a:solidFill>
                  <a:schemeClr val="tx1"/>
                </a:solidFill>
                <a:effectLst/>
                <a:latin typeface="+mn-lt"/>
                <a:ea typeface="+mn-ea"/>
                <a:cs typeface="+mn-cs"/>
              </a:rPr>
              <a:t>; Ogawa, </a:t>
            </a:r>
            <a:r>
              <a:rPr lang="en-NZ" sz="1200" kern="1200" dirty="0" err="1">
                <a:solidFill>
                  <a:schemeClr val="tx1"/>
                </a:solidFill>
                <a:effectLst/>
                <a:latin typeface="+mn-lt"/>
                <a:ea typeface="+mn-ea"/>
                <a:cs typeface="+mn-cs"/>
              </a:rPr>
              <a:t>Sroufe</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Weinfield</a:t>
            </a:r>
            <a:r>
              <a:rPr lang="en-NZ" sz="1200" kern="1200" dirty="0">
                <a:solidFill>
                  <a:schemeClr val="tx1"/>
                </a:solidFill>
                <a:effectLst/>
                <a:latin typeface="+mn-lt"/>
                <a:ea typeface="+mn-ea"/>
                <a:cs typeface="+mn-cs"/>
              </a:rPr>
              <a:t>, Carlson, &amp; </a:t>
            </a:r>
            <a:r>
              <a:rPr lang="en-NZ" sz="1200" kern="1200" dirty="0" err="1">
                <a:solidFill>
                  <a:schemeClr val="tx1"/>
                </a:solidFill>
                <a:effectLst/>
                <a:latin typeface="+mn-lt"/>
                <a:ea typeface="+mn-ea"/>
                <a:cs typeface="+mn-cs"/>
              </a:rPr>
              <a:t>Egeland</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5"/>
              </a:rPr>
              <a:t>1997</a:t>
            </a:r>
            <a:r>
              <a:rPr lang="en-NZ" sz="1200" kern="1200" dirty="0">
                <a:solidFill>
                  <a:schemeClr val="tx1"/>
                </a:solidFill>
                <a:effectLst/>
                <a:latin typeface="+mn-lt"/>
                <a:ea typeface="+mn-ea"/>
                <a:cs typeface="+mn-cs"/>
              </a:rPr>
              <a:t> Ogawa, J. R., </a:t>
            </a:r>
            <a:r>
              <a:rPr lang="en-NZ" sz="1200" kern="1200" dirty="0" err="1">
                <a:solidFill>
                  <a:schemeClr val="tx1"/>
                </a:solidFill>
                <a:effectLst/>
                <a:latin typeface="+mn-lt"/>
                <a:ea typeface="+mn-ea"/>
                <a:cs typeface="+mn-cs"/>
              </a:rPr>
              <a:t>Sroufe</a:t>
            </a:r>
            <a:r>
              <a:rPr lang="en-NZ" sz="1200" kern="1200" dirty="0">
                <a:solidFill>
                  <a:schemeClr val="tx1"/>
                </a:solidFill>
                <a:effectLst/>
                <a:latin typeface="+mn-lt"/>
                <a:ea typeface="+mn-ea"/>
                <a:cs typeface="+mn-cs"/>
              </a:rPr>
              <a:t>, L. A., </a:t>
            </a:r>
            <a:r>
              <a:rPr lang="en-NZ" sz="1200" kern="1200" dirty="0" err="1">
                <a:solidFill>
                  <a:schemeClr val="tx1"/>
                </a:solidFill>
                <a:effectLst/>
                <a:latin typeface="+mn-lt"/>
                <a:ea typeface="+mn-ea"/>
                <a:cs typeface="+mn-cs"/>
              </a:rPr>
              <a:t>Weinfield</a:t>
            </a:r>
            <a:r>
              <a:rPr lang="en-NZ" sz="1200" kern="1200" dirty="0">
                <a:solidFill>
                  <a:schemeClr val="tx1"/>
                </a:solidFill>
                <a:effectLst/>
                <a:latin typeface="+mn-lt"/>
                <a:ea typeface="+mn-ea"/>
                <a:cs typeface="+mn-cs"/>
              </a:rPr>
              <a:t>, N. S., Carlson, E. A., &amp; </a:t>
            </a:r>
            <a:r>
              <a:rPr lang="en-NZ" sz="1200" kern="1200" dirty="0" err="1">
                <a:solidFill>
                  <a:schemeClr val="tx1"/>
                </a:solidFill>
                <a:effectLst/>
                <a:latin typeface="+mn-lt"/>
                <a:ea typeface="+mn-ea"/>
                <a:cs typeface="+mn-cs"/>
              </a:rPr>
              <a:t>Egeland</a:t>
            </a:r>
            <a:r>
              <a:rPr lang="en-NZ" sz="1200" kern="1200" dirty="0">
                <a:solidFill>
                  <a:schemeClr val="tx1"/>
                </a:solidFill>
                <a:effectLst/>
                <a:latin typeface="+mn-lt"/>
                <a:ea typeface="+mn-ea"/>
                <a:cs typeface="+mn-cs"/>
              </a:rPr>
              <a:t>, B. (1997). Development and the fragmented self: Longitudinal study of dissociative symptomatology in a nonclinical sample. </a:t>
            </a:r>
            <a:r>
              <a:rPr lang="en-NZ" sz="1200" i="1" kern="1200" dirty="0">
                <a:solidFill>
                  <a:schemeClr val="tx1"/>
                </a:solidFill>
                <a:effectLst/>
                <a:latin typeface="+mn-lt"/>
                <a:ea typeface="+mn-ea"/>
                <a:cs typeface="+mn-cs"/>
              </a:rPr>
              <a:t>Development and Psychopathology</a:t>
            </a:r>
            <a:r>
              <a:rPr lang="en-NZ" sz="1200" kern="1200" dirty="0">
                <a:solidFill>
                  <a:schemeClr val="tx1"/>
                </a:solidFill>
                <a:effectLst/>
                <a:latin typeface="+mn-lt"/>
                <a:ea typeface="+mn-ea"/>
                <a:cs typeface="+mn-cs"/>
              </a:rPr>
              <a:t>, 9, 855–879. doi:10.1017/S0954579497001478</a:t>
            </a:r>
            <a:r>
              <a:rPr lang="en-NZ" sz="1200" kern="1200" dirty="0">
                <a:solidFill>
                  <a:schemeClr val="tx1"/>
                </a:solidFill>
                <a:effectLst/>
                <a:latin typeface="+mn-lt"/>
                <a:ea typeface="+mn-ea"/>
                <a:cs typeface="+mn-cs"/>
                <a:hlinkClick r:id="rId16"/>
              </a:rPr>
              <a:t>[</a:t>
            </a:r>
            <a:r>
              <a:rPr lang="en-NZ" sz="1200" kern="1200" dirty="0" err="1">
                <a:solidFill>
                  <a:schemeClr val="tx1"/>
                </a:solidFill>
                <a:effectLst/>
                <a:latin typeface="+mn-lt"/>
                <a:ea typeface="+mn-ea"/>
                <a:cs typeface="+mn-cs"/>
                <a:hlinkClick r:id="rId16"/>
              </a:rPr>
              <a:t>Crossref</a:t>
            </a:r>
            <a:r>
              <a:rPr lang="en-NZ" sz="1200" kern="1200" dirty="0">
                <a:solidFill>
                  <a:schemeClr val="tx1"/>
                </a:solidFill>
                <a:effectLst/>
                <a:latin typeface="+mn-lt"/>
                <a:ea typeface="+mn-ea"/>
                <a:cs typeface="+mn-cs"/>
                <a:hlinkClick r:id="rId16"/>
              </a:rPr>
              <a:t>]</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17"/>
              </a:rPr>
              <a:t>[PubMed]</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18"/>
              </a:rPr>
              <a:t>[Web of Science ®]</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19"/>
              </a:rPr>
              <a:t>[Google Scholar]</a:t>
            </a:r>
            <a:r>
              <a:rPr lang="en-NZ" sz="1200" kern="1200" dirty="0">
                <a:solidFill>
                  <a:schemeClr val="tx1"/>
                </a:solidFill>
                <a:effectLst/>
                <a:latin typeface="+mn-lt"/>
                <a:ea typeface="+mn-ea"/>
                <a:cs typeface="+mn-cs"/>
              </a:rPr>
              <a:t>). Moreover, a history of child abuse and neglect has been consistently associated with increased levels of dissociative symptoms in adolescence (e.g., Armstrong, Putnam, Carlson, Libero, &amp; Smith, </a:t>
            </a:r>
            <a:r>
              <a:rPr lang="en-NZ" sz="1200" kern="1200" dirty="0">
                <a:solidFill>
                  <a:schemeClr val="tx1"/>
                </a:solidFill>
                <a:effectLst/>
                <a:latin typeface="+mn-lt"/>
                <a:ea typeface="+mn-ea"/>
                <a:cs typeface="+mn-cs"/>
                <a:hlinkClick r:id="rId5"/>
              </a:rPr>
              <a:t>1997</a:t>
            </a:r>
            <a:r>
              <a:rPr lang="en-NZ" sz="1200" kern="1200" dirty="0">
                <a:solidFill>
                  <a:schemeClr val="tx1"/>
                </a:solidFill>
                <a:effectLst/>
                <a:latin typeface="+mn-lt"/>
                <a:ea typeface="+mn-ea"/>
                <a:cs typeface="+mn-cs"/>
              </a:rPr>
              <a:t> Armstrong, J. G., Putnam, F. W., Carlson, E. B., Libero, D. Z., &amp; Smith, S. R. (1997). Development and validation of a measure of adolescent dissociation: The Adolescent Dissociative Experiences Scale. </a:t>
            </a:r>
            <a:r>
              <a:rPr lang="en-NZ" sz="1200" i="1" kern="1200" dirty="0">
                <a:solidFill>
                  <a:schemeClr val="tx1"/>
                </a:solidFill>
                <a:effectLst/>
                <a:latin typeface="+mn-lt"/>
                <a:ea typeface="+mn-ea"/>
                <a:cs typeface="+mn-cs"/>
              </a:rPr>
              <a:t>Journal of Nervous and Mental Disease</a:t>
            </a:r>
            <a:r>
              <a:rPr lang="en-NZ" sz="1200" kern="1200" dirty="0">
                <a:solidFill>
                  <a:schemeClr val="tx1"/>
                </a:solidFill>
                <a:effectLst/>
                <a:latin typeface="+mn-lt"/>
                <a:ea typeface="+mn-ea"/>
                <a:cs typeface="+mn-cs"/>
              </a:rPr>
              <a:t>, 185, 491–497. doi:10.1097/00005053-199708000-00003</a:t>
            </a:r>
            <a:r>
              <a:rPr lang="en-NZ" sz="1200" kern="1200" dirty="0">
                <a:solidFill>
                  <a:schemeClr val="tx1"/>
                </a:solidFill>
                <a:effectLst/>
                <a:latin typeface="+mn-lt"/>
                <a:ea typeface="+mn-ea"/>
                <a:cs typeface="+mn-cs"/>
                <a:hlinkClick r:id="rId20"/>
              </a:rPr>
              <a:t>[</a:t>
            </a:r>
            <a:r>
              <a:rPr lang="en-NZ" sz="1200" kern="1200" dirty="0" err="1">
                <a:solidFill>
                  <a:schemeClr val="tx1"/>
                </a:solidFill>
                <a:effectLst/>
                <a:latin typeface="+mn-lt"/>
                <a:ea typeface="+mn-ea"/>
                <a:cs typeface="+mn-cs"/>
                <a:hlinkClick r:id="rId20"/>
              </a:rPr>
              <a:t>Crossref</a:t>
            </a:r>
            <a:r>
              <a:rPr lang="en-NZ" sz="1200" kern="1200" dirty="0">
                <a:solidFill>
                  <a:schemeClr val="tx1"/>
                </a:solidFill>
                <a:effectLst/>
                <a:latin typeface="+mn-lt"/>
                <a:ea typeface="+mn-ea"/>
                <a:cs typeface="+mn-cs"/>
                <a:hlinkClick r:id="rId20"/>
              </a:rPr>
              <a:t>]</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21"/>
              </a:rPr>
              <a:t>[PubMed]</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22"/>
              </a:rPr>
              <a:t>[Web of Science ®]</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23"/>
              </a:rPr>
              <a:t>[Google Scholar]</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Kisiel</a:t>
            </a:r>
            <a:r>
              <a:rPr lang="en-NZ" sz="1200" kern="1200" dirty="0">
                <a:solidFill>
                  <a:schemeClr val="tx1"/>
                </a:solidFill>
                <a:effectLst/>
                <a:latin typeface="+mn-lt"/>
                <a:ea typeface="+mn-ea"/>
                <a:cs typeface="+mn-cs"/>
              </a:rPr>
              <a:t> &amp; Lyons, </a:t>
            </a:r>
            <a:r>
              <a:rPr lang="en-NZ" sz="1200" kern="1200" dirty="0">
                <a:solidFill>
                  <a:schemeClr val="tx1"/>
                </a:solidFill>
                <a:effectLst/>
                <a:latin typeface="+mn-lt"/>
                <a:ea typeface="+mn-ea"/>
                <a:cs typeface="+mn-cs"/>
                <a:hlinkClick r:id="rId5"/>
              </a:rPr>
              <a:t>2001</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Kisiel</a:t>
            </a:r>
            <a:r>
              <a:rPr lang="en-NZ" sz="1200" kern="1200" dirty="0">
                <a:solidFill>
                  <a:schemeClr val="tx1"/>
                </a:solidFill>
                <a:effectLst/>
                <a:latin typeface="+mn-lt"/>
                <a:ea typeface="+mn-ea"/>
                <a:cs typeface="+mn-cs"/>
              </a:rPr>
              <a:t>, C. L., &amp; Lyons, J. S. (2001). Dissociation as a mediator of psychopathology among sexually abused children and adolescents. </a:t>
            </a:r>
            <a:r>
              <a:rPr lang="en-NZ" sz="1200" i="1" kern="1200" dirty="0">
                <a:solidFill>
                  <a:schemeClr val="tx1"/>
                </a:solidFill>
                <a:effectLst/>
                <a:latin typeface="+mn-lt"/>
                <a:ea typeface="+mn-ea"/>
                <a:cs typeface="+mn-cs"/>
              </a:rPr>
              <a:t>American Journal of Psychiatry</a:t>
            </a:r>
            <a:r>
              <a:rPr lang="en-NZ" sz="1200" kern="1200" dirty="0">
                <a:solidFill>
                  <a:schemeClr val="tx1"/>
                </a:solidFill>
                <a:effectLst/>
                <a:latin typeface="+mn-lt"/>
                <a:ea typeface="+mn-ea"/>
                <a:cs typeface="+mn-cs"/>
              </a:rPr>
              <a:t>, 158, 1034–1039. doi:10.1176/appi.ajp.158.7.1034</a:t>
            </a:r>
            <a:r>
              <a:rPr lang="en-NZ" sz="1200" kern="1200" dirty="0">
                <a:solidFill>
                  <a:schemeClr val="tx1"/>
                </a:solidFill>
                <a:effectLst/>
                <a:latin typeface="+mn-lt"/>
                <a:ea typeface="+mn-ea"/>
                <a:cs typeface="+mn-cs"/>
                <a:hlinkClick r:id="rId24"/>
              </a:rPr>
              <a:t>[</a:t>
            </a:r>
            <a:r>
              <a:rPr lang="en-NZ" sz="1200" kern="1200" dirty="0" err="1">
                <a:solidFill>
                  <a:schemeClr val="tx1"/>
                </a:solidFill>
                <a:effectLst/>
                <a:latin typeface="+mn-lt"/>
                <a:ea typeface="+mn-ea"/>
                <a:cs typeface="+mn-cs"/>
                <a:hlinkClick r:id="rId24"/>
              </a:rPr>
              <a:t>Crossref</a:t>
            </a:r>
            <a:r>
              <a:rPr lang="en-NZ" sz="1200" kern="1200" dirty="0">
                <a:solidFill>
                  <a:schemeClr val="tx1"/>
                </a:solidFill>
                <a:effectLst/>
                <a:latin typeface="+mn-lt"/>
                <a:ea typeface="+mn-ea"/>
                <a:cs typeface="+mn-cs"/>
                <a:hlinkClick r:id="rId24"/>
              </a:rPr>
              <a:t>]</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25"/>
              </a:rPr>
              <a:t>[PubMed]</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26"/>
              </a:rPr>
              <a:t>[Web of Science ®]</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27"/>
              </a:rPr>
              <a:t>[Google Scholar]</a:t>
            </a:r>
            <a:r>
              <a:rPr lang="en-NZ" sz="1200" kern="1200" dirty="0">
                <a:solidFill>
                  <a:schemeClr val="tx1"/>
                </a:solidFill>
                <a:effectLst/>
                <a:latin typeface="+mn-lt"/>
                <a:ea typeface="+mn-ea"/>
                <a:cs typeface="+mn-cs"/>
              </a:rPr>
              <a:t>; Shin, </a:t>
            </a:r>
            <a:r>
              <a:rPr lang="en-NZ" sz="1200" kern="1200" dirty="0" err="1">
                <a:solidFill>
                  <a:schemeClr val="tx1"/>
                </a:solidFill>
                <a:effectLst/>
                <a:latin typeface="+mn-lt"/>
                <a:ea typeface="+mn-ea"/>
                <a:cs typeface="+mn-cs"/>
              </a:rPr>
              <a:t>Jeong</a:t>
            </a:r>
            <a:r>
              <a:rPr lang="en-NZ" sz="1200" kern="1200" dirty="0">
                <a:solidFill>
                  <a:schemeClr val="tx1"/>
                </a:solidFill>
                <a:effectLst/>
                <a:latin typeface="+mn-lt"/>
                <a:ea typeface="+mn-ea"/>
                <a:cs typeface="+mn-cs"/>
              </a:rPr>
              <a:t>, &amp; Chung, </a:t>
            </a:r>
            <a:r>
              <a:rPr lang="en-NZ" sz="1200" kern="1200" dirty="0">
                <a:solidFill>
                  <a:schemeClr val="tx1"/>
                </a:solidFill>
                <a:effectLst/>
                <a:latin typeface="+mn-lt"/>
                <a:ea typeface="+mn-ea"/>
                <a:cs typeface="+mn-cs"/>
                <a:hlinkClick r:id="rId5"/>
              </a:rPr>
              <a:t>2009</a:t>
            </a:r>
            <a:r>
              <a:rPr lang="en-NZ" sz="1200" kern="1200" dirty="0">
                <a:solidFill>
                  <a:schemeClr val="tx1"/>
                </a:solidFill>
                <a:effectLst/>
                <a:latin typeface="+mn-lt"/>
                <a:ea typeface="+mn-ea"/>
                <a:cs typeface="+mn-cs"/>
              </a:rPr>
              <a:t> Shin, J.-U., </a:t>
            </a:r>
            <a:r>
              <a:rPr lang="en-NZ" sz="1200" kern="1200" dirty="0" err="1">
                <a:solidFill>
                  <a:schemeClr val="tx1"/>
                </a:solidFill>
                <a:effectLst/>
                <a:latin typeface="+mn-lt"/>
                <a:ea typeface="+mn-ea"/>
                <a:cs typeface="+mn-cs"/>
              </a:rPr>
              <a:t>Jeong</a:t>
            </a:r>
            <a:r>
              <a:rPr lang="en-NZ" sz="1200" kern="1200" dirty="0">
                <a:solidFill>
                  <a:schemeClr val="tx1"/>
                </a:solidFill>
                <a:effectLst/>
                <a:latin typeface="+mn-lt"/>
                <a:ea typeface="+mn-ea"/>
                <a:cs typeface="+mn-cs"/>
              </a:rPr>
              <a:t>, S. H., &amp; Chung, U.-S. (2009). The Korean version of the Adolescent Dissociative Experience Scale: Psychometric properties and the connection to trauma among Korean adolescents. </a:t>
            </a:r>
            <a:r>
              <a:rPr lang="en-NZ" sz="1200" i="1" kern="1200" dirty="0">
                <a:solidFill>
                  <a:schemeClr val="tx1"/>
                </a:solidFill>
                <a:effectLst/>
                <a:latin typeface="+mn-lt"/>
                <a:ea typeface="+mn-ea"/>
                <a:cs typeface="+mn-cs"/>
              </a:rPr>
              <a:t>Psychiatry Investigation</a:t>
            </a:r>
            <a:r>
              <a:rPr lang="en-NZ" sz="1200" kern="1200" dirty="0">
                <a:solidFill>
                  <a:schemeClr val="tx1"/>
                </a:solidFill>
                <a:effectLst/>
                <a:latin typeface="+mn-lt"/>
                <a:ea typeface="+mn-ea"/>
                <a:cs typeface="+mn-cs"/>
              </a:rPr>
              <a:t>, 6, 163–172.</a:t>
            </a:r>
            <a:r>
              <a:rPr lang="en-NZ" sz="1200" kern="1200" dirty="0">
                <a:solidFill>
                  <a:schemeClr val="tx1"/>
                </a:solidFill>
                <a:effectLst/>
                <a:latin typeface="+mn-lt"/>
                <a:ea typeface="+mn-ea"/>
                <a:cs typeface="+mn-cs"/>
                <a:hlinkClick r:id="rId28"/>
              </a:rPr>
              <a:t>[</a:t>
            </a:r>
            <a:r>
              <a:rPr lang="en-NZ" sz="1200" kern="1200" dirty="0" err="1">
                <a:solidFill>
                  <a:schemeClr val="tx1"/>
                </a:solidFill>
                <a:effectLst/>
                <a:latin typeface="+mn-lt"/>
                <a:ea typeface="+mn-ea"/>
                <a:cs typeface="+mn-cs"/>
                <a:hlinkClick r:id="rId28"/>
              </a:rPr>
              <a:t>Crossref</a:t>
            </a:r>
            <a:r>
              <a:rPr lang="en-NZ" sz="1200" kern="1200" dirty="0">
                <a:solidFill>
                  <a:schemeClr val="tx1"/>
                </a:solidFill>
                <a:effectLst/>
                <a:latin typeface="+mn-lt"/>
                <a:ea typeface="+mn-ea"/>
                <a:cs typeface="+mn-cs"/>
                <a:hlinkClick r:id="rId28"/>
              </a:rPr>
              <a:t>]</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29"/>
              </a:rPr>
              <a:t>[PubMed]</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30"/>
              </a:rPr>
              <a:t>[Web of Science ®]</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31"/>
              </a:rPr>
              <a:t>[Google Scholar]</a:t>
            </a:r>
            <a:r>
              <a:rPr lang="en-NZ" sz="1200" kern="1200" dirty="0">
                <a:solidFill>
                  <a:schemeClr val="tx1"/>
                </a:solidFill>
                <a:effectLst/>
                <a:latin typeface="+mn-lt"/>
                <a:ea typeface="+mn-ea"/>
                <a:cs typeface="+mn-cs"/>
              </a:rPr>
              <a:t>) and with many psychiatric disorders, such as posttraumatic stress disorder (Carlson, </a:t>
            </a:r>
            <a:r>
              <a:rPr lang="en-NZ" sz="1200" kern="1200" dirty="0" err="1">
                <a:solidFill>
                  <a:schemeClr val="tx1"/>
                </a:solidFill>
                <a:effectLst/>
                <a:latin typeface="+mn-lt"/>
                <a:ea typeface="+mn-ea"/>
                <a:cs typeface="+mn-cs"/>
              </a:rPr>
              <a:t>Dalenberg</a:t>
            </a:r>
            <a:r>
              <a:rPr lang="en-NZ" sz="1200" kern="1200" dirty="0">
                <a:solidFill>
                  <a:schemeClr val="tx1"/>
                </a:solidFill>
                <a:effectLst/>
                <a:latin typeface="+mn-lt"/>
                <a:ea typeface="+mn-ea"/>
                <a:cs typeface="+mn-cs"/>
              </a:rPr>
              <a:t>, &amp; McDade-Montez, </a:t>
            </a:r>
            <a:r>
              <a:rPr lang="en-NZ" sz="1200" kern="1200" dirty="0">
                <a:solidFill>
                  <a:schemeClr val="tx1"/>
                </a:solidFill>
                <a:effectLst/>
                <a:latin typeface="+mn-lt"/>
                <a:ea typeface="+mn-ea"/>
                <a:cs typeface="+mn-cs"/>
                <a:hlinkClick r:id="rId5"/>
              </a:rPr>
              <a:t>2012</a:t>
            </a:r>
            <a:r>
              <a:rPr lang="en-NZ" sz="1200" kern="1200" dirty="0">
                <a:solidFill>
                  <a:schemeClr val="tx1"/>
                </a:solidFill>
                <a:effectLst/>
                <a:latin typeface="+mn-lt"/>
                <a:ea typeface="+mn-ea"/>
                <a:cs typeface="+mn-cs"/>
              </a:rPr>
              <a:t> Carlson, E. B., </a:t>
            </a:r>
            <a:r>
              <a:rPr lang="en-NZ" sz="1200" kern="1200" dirty="0" err="1">
                <a:solidFill>
                  <a:schemeClr val="tx1"/>
                </a:solidFill>
                <a:effectLst/>
                <a:latin typeface="+mn-lt"/>
                <a:ea typeface="+mn-ea"/>
                <a:cs typeface="+mn-cs"/>
              </a:rPr>
              <a:t>Dalenberg</a:t>
            </a:r>
            <a:r>
              <a:rPr lang="en-NZ" sz="1200" kern="1200" dirty="0">
                <a:solidFill>
                  <a:schemeClr val="tx1"/>
                </a:solidFill>
                <a:effectLst/>
                <a:latin typeface="+mn-lt"/>
                <a:ea typeface="+mn-ea"/>
                <a:cs typeface="+mn-cs"/>
              </a:rPr>
              <a:t>, C. J., &amp; McDade-Montez, E. (2012). Dissociation in posttraumatic stress disorder part I: Definitions and review of research. </a:t>
            </a:r>
            <a:r>
              <a:rPr lang="en-NZ" sz="1200" i="1" kern="1200" dirty="0">
                <a:solidFill>
                  <a:schemeClr val="tx1"/>
                </a:solidFill>
                <a:effectLst/>
                <a:latin typeface="+mn-lt"/>
                <a:ea typeface="+mn-ea"/>
                <a:cs typeface="+mn-cs"/>
              </a:rPr>
              <a:t>Psychological Trauma: Theory, Research, Practice, and Policy</a:t>
            </a:r>
            <a:r>
              <a:rPr lang="en-NZ" sz="1200" kern="1200" dirty="0">
                <a:solidFill>
                  <a:schemeClr val="tx1"/>
                </a:solidFill>
                <a:effectLst/>
                <a:latin typeface="+mn-lt"/>
                <a:ea typeface="+mn-ea"/>
                <a:cs typeface="+mn-cs"/>
              </a:rPr>
              <a:t>, 4, 479–489. doi:10.1037/a0027748</a:t>
            </a:r>
            <a:r>
              <a:rPr lang="en-NZ" sz="1200" kern="1200" dirty="0">
                <a:solidFill>
                  <a:schemeClr val="tx1"/>
                </a:solidFill>
                <a:effectLst/>
                <a:latin typeface="+mn-lt"/>
                <a:ea typeface="+mn-ea"/>
                <a:cs typeface="+mn-cs"/>
                <a:hlinkClick r:id="rId32"/>
              </a:rPr>
              <a:t>[</a:t>
            </a:r>
            <a:r>
              <a:rPr lang="en-NZ" sz="1200" kern="1200" dirty="0" err="1">
                <a:solidFill>
                  <a:schemeClr val="tx1"/>
                </a:solidFill>
                <a:effectLst/>
                <a:latin typeface="+mn-lt"/>
                <a:ea typeface="+mn-ea"/>
                <a:cs typeface="+mn-cs"/>
                <a:hlinkClick r:id="rId32"/>
              </a:rPr>
              <a:t>Crossref</a:t>
            </a:r>
            <a:r>
              <a:rPr lang="en-NZ" sz="1200" kern="1200" dirty="0">
                <a:solidFill>
                  <a:schemeClr val="tx1"/>
                </a:solidFill>
                <a:effectLst/>
                <a:latin typeface="+mn-lt"/>
                <a:ea typeface="+mn-ea"/>
                <a:cs typeface="+mn-cs"/>
                <a:hlinkClick r:id="rId32"/>
              </a:rPr>
              <a:t>]</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33"/>
              </a:rPr>
              <a:t>[Google Scholar]</a:t>
            </a:r>
            <a:r>
              <a:rPr lang="en-NZ" sz="1200" kern="1200" dirty="0">
                <a:solidFill>
                  <a:schemeClr val="tx1"/>
                </a:solidFill>
                <a:effectLst/>
                <a:latin typeface="+mn-lt"/>
                <a:ea typeface="+mn-ea"/>
                <a:cs typeface="+mn-cs"/>
              </a:rPr>
              <a:t>), borderline personality disorder (</a:t>
            </a:r>
            <a:r>
              <a:rPr lang="en-NZ" sz="1200" kern="1200" dirty="0" err="1">
                <a:solidFill>
                  <a:schemeClr val="tx1"/>
                </a:solidFill>
                <a:effectLst/>
                <a:latin typeface="+mn-lt"/>
                <a:ea typeface="+mn-ea"/>
                <a:cs typeface="+mn-cs"/>
              </a:rPr>
              <a:t>Zanarini</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Frankenburg</a:t>
            </a:r>
            <a:r>
              <a:rPr lang="en-NZ" sz="1200" kern="1200" dirty="0">
                <a:solidFill>
                  <a:schemeClr val="tx1"/>
                </a:solidFill>
                <a:effectLst/>
                <a:latin typeface="+mn-lt"/>
                <a:ea typeface="+mn-ea"/>
                <a:cs typeface="+mn-cs"/>
              </a:rPr>
              <a:t>, Jager-Hyman, Reich, &amp; Fitzmaurice, </a:t>
            </a:r>
            <a:r>
              <a:rPr lang="en-NZ" sz="1200" kern="1200" dirty="0">
                <a:solidFill>
                  <a:schemeClr val="tx1"/>
                </a:solidFill>
                <a:effectLst/>
                <a:latin typeface="+mn-lt"/>
                <a:ea typeface="+mn-ea"/>
                <a:cs typeface="+mn-cs"/>
                <a:hlinkClick r:id="rId5"/>
              </a:rPr>
              <a:t>2008</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Zanarini</a:t>
            </a:r>
            <a:r>
              <a:rPr lang="en-NZ" sz="1200" kern="1200" dirty="0">
                <a:solidFill>
                  <a:schemeClr val="tx1"/>
                </a:solidFill>
                <a:effectLst/>
                <a:latin typeface="+mn-lt"/>
                <a:ea typeface="+mn-ea"/>
                <a:cs typeface="+mn-cs"/>
              </a:rPr>
              <a:t>, M. C., </a:t>
            </a:r>
            <a:r>
              <a:rPr lang="en-NZ" sz="1200" kern="1200" dirty="0" err="1">
                <a:solidFill>
                  <a:schemeClr val="tx1"/>
                </a:solidFill>
                <a:effectLst/>
                <a:latin typeface="+mn-lt"/>
                <a:ea typeface="+mn-ea"/>
                <a:cs typeface="+mn-cs"/>
              </a:rPr>
              <a:t>Frankenburg</a:t>
            </a:r>
            <a:r>
              <a:rPr lang="en-NZ" sz="1200" kern="1200" dirty="0">
                <a:solidFill>
                  <a:schemeClr val="tx1"/>
                </a:solidFill>
                <a:effectLst/>
                <a:latin typeface="+mn-lt"/>
                <a:ea typeface="+mn-ea"/>
                <a:cs typeface="+mn-cs"/>
              </a:rPr>
              <a:t>, F. R., Jager-Hyman, S., Reich, D. B., &amp; Fitzmaurice, G. (2008). The course of dissociation for patients with borderline personality disorder and Axis II comparison subjects: A 10-year follow-up study. </a:t>
            </a:r>
            <a:r>
              <a:rPr lang="en-NZ" sz="1200" i="1" kern="1200" dirty="0">
                <a:solidFill>
                  <a:schemeClr val="tx1"/>
                </a:solidFill>
                <a:effectLst/>
                <a:latin typeface="+mn-lt"/>
                <a:ea typeface="+mn-ea"/>
                <a:cs typeface="+mn-cs"/>
              </a:rPr>
              <a:t>Acta </a:t>
            </a:r>
            <a:r>
              <a:rPr lang="en-NZ" sz="1200" i="1" kern="1200" dirty="0" err="1">
                <a:solidFill>
                  <a:schemeClr val="tx1"/>
                </a:solidFill>
                <a:effectLst/>
                <a:latin typeface="+mn-lt"/>
                <a:ea typeface="+mn-ea"/>
                <a:cs typeface="+mn-cs"/>
              </a:rPr>
              <a:t>Psychiatrica</a:t>
            </a:r>
            <a:r>
              <a:rPr lang="en-NZ" sz="1200" i="1" kern="1200" dirty="0">
                <a:solidFill>
                  <a:schemeClr val="tx1"/>
                </a:solidFill>
                <a:effectLst/>
                <a:latin typeface="+mn-lt"/>
                <a:ea typeface="+mn-ea"/>
                <a:cs typeface="+mn-cs"/>
              </a:rPr>
              <a:t> </a:t>
            </a:r>
            <a:r>
              <a:rPr lang="en-NZ" sz="1200" i="1" kern="1200" dirty="0" err="1">
                <a:solidFill>
                  <a:schemeClr val="tx1"/>
                </a:solidFill>
                <a:effectLst/>
                <a:latin typeface="+mn-lt"/>
                <a:ea typeface="+mn-ea"/>
                <a:cs typeface="+mn-cs"/>
              </a:rPr>
              <a:t>Scandinavica</a:t>
            </a:r>
            <a:r>
              <a:rPr lang="en-NZ" sz="1200" kern="1200" dirty="0">
                <a:solidFill>
                  <a:schemeClr val="tx1"/>
                </a:solidFill>
                <a:effectLst/>
                <a:latin typeface="+mn-lt"/>
                <a:ea typeface="+mn-ea"/>
                <a:cs typeface="+mn-cs"/>
              </a:rPr>
              <a:t>, 118, 291–296. doi:10.1111/acp.2008.118.issue-4</a:t>
            </a:r>
            <a:r>
              <a:rPr lang="en-NZ" sz="1200" kern="1200" dirty="0">
                <a:solidFill>
                  <a:schemeClr val="tx1"/>
                </a:solidFill>
                <a:effectLst/>
                <a:latin typeface="+mn-lt"/>
                <a:ea typeface="+mn-ea"/>
                <a:cs typeface="+mn-cs"/>
                <a:hlinkClick r:id="rId34"/>
              </a:rPr>
              <a:t>[</a:t>
            </a:r>
            <a:r>
              <a:rPr lang="en-NZ" sz="1200" kern="1200" dirty="0" err="1">
                <a:solidFill>
                  <a:schemeClr val="tx1"/>
                </a:solidFill>
                <a:effectLst/>
                <a:latin typeface="+mn-lt"/>
                <a:ea typeface="+mn-ea"/>
                <a:cs typeface="+mn-cs"/>
                <a:hlinkClick r:id="rId34"/>
              </a:rPr>
              <a:t>Crossref</a:t>
            </a:r>
            <a:r>
              <a:rPr lang="en-NZ" sz="1200" kern="1200" dirty="0">
                <a:solidFill>
                  <a:schemeClr val="tx1"/>
                </a:solidFill>
                <a:effectLst/>
                <a:latin typeface="+mn-lt"/>
                <a:ea typeface="+mn-ea"/>
                <a:cs typeface="+mn-cs"/>
                <a:hlinkClick r:id="rId34"/>
              </a:rPr>
              <a:t>]</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35"/>
              </a:rPr>
              <a:t>[PubMed]</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36"/>
              </a:rPr>
              <a:t>[Web of Science ®]</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37"/>
              </a:rPr>
              <a:t>[Google Scholar]</a:t>
            </a:r>
            <a:r>
              <a:rPr lang="en-NZ" sz="1200" kern="1200" dirty="0">
                <a:solidFill>
                  <a:schemeClr val="tx1"/>
                </a:solidFill>
                <a:effectLst/>
                <a:latin typeface="+mn-lt"/>
                <a:ea typeface="+mn-ea"/>
                <a:cs typeface="+mn-cs"/>
              </a:rPr>
              <a:t>), and (obviously) dissociative disorders (Sar, </a:t>
            </a:r>
            <a:r>
              <a:rPr lang="en-NZ" sz="1200" kern="1200" dirty="0" err="1">
                <a:solidFill>
                  <a:schemeClr val="tx1"/>
                </a:solidFill>
                <a:effectLst/>
                <a:latin typeface="+mn-lt"/>
                <a:ea typeface="+mn-ea"/>
                <a:cs typeface="+mn-cs"/>
              </a:rPr>
              <a:t>Onder</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Kilincaslan</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Zoroglu</a:t>
            </a:r>
            <a:r>
              <a:rPr lang="en-NZ" sz="1200" kern="1200" dirty="0">
                <a:solidFill>
                  <a:schemeClr val="tx1"/>
                </a:solidFill>
                <a:effectLst/>
                <a:latin typeface="+mn-lt"/>
                <a:ea typeface="+mn-ea"/>
                <a:cs typeface="+mn-cs"/>
              </a:rPr>
              <a:t>, &amp; </a:t>
            </a:r>
            <a:r>
              <a:rPr lang="en-NZ" sz="1200" kern="1200" dirty="0" err="1">
                <a:solidFill>
                  <a:schemeClr val="tx1"/>
                </a:solidFill>
                <a:effectLst/>
                <a:latin typeface="+mn-lt"/>
                <a:ea typeface="+mn-ea"/>
                <a:cs typeface="+mn-cs"/>
              </a:rPr>
              <a:t>Alyanak</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5"/>
              </a:rPr>
              <a:t>2014</a:t>
            </a:r>
            <a:r>
              <a:rPr lang="en-NZ" sz="1200" kern="1200" dirty="0">
                <a:solidFill>
                  <a:schemeClr val="tx1"/>
                </a:solidFill>
                <a:effectLst/>
                <a:latin typeface="+mn-lt"/>
                <a:ea typeface="+mn-ea"/>
                <a:cs typeface="+mn-cs"/>
              </a:rPr>
              <a:t> Sar, V., </a:t>
            </a:r>
            <a:r>
              <a:rPr lang="en-NZ" sz="1200" kern="1200" dirty="0" err="1">
                <a:solidFill>
                  <a:schemeClr val="tx1"/>
                </a:solidFill>
                <a:effectLst/>
                <a:latin typeface="+mn-lt"/>
                <a:ea typeface="+mn-ea"/>
                <a:cs typeface="+mn-cs"/>
              </a:rPr>
              <a:t>Onder</a:t>
            </a:r>
            <a:r>
              <a:rPr lang="en-NZ" sz="1200" kern="1200" dirty="0">
                <a:solidFill>
                  <a:schemeClr val="tx1"/>
                </a:solidFill>
                <a:effectLst/>
                <a:latin typeface="+mn-lt"/>
                <a:ea typeface="+mn-ea"/>
                <a:cs typeface="+mn-cs"/>
              </a:rPr>
              <a:t>, C., </a:t>
            </a:r>
            <a:r>
              <a:rPr lang="en-NZ" sz="1200" kern="1200" dirty="0" err="1">
                <a:solidFill>
                  <a:schemeClr val="tx1"/>
                </a:solidFill>
                <a:effectLst/>
                <a:latin typeface="+mn-lt"/>
                <a:ea typeface="+mn-ea"/>
                <a:cs typeface="+mn-cs"/>
              </a:rPr>
              <a:t>Kilincaslan</a:t>
            </a:r>
            <a:r>
              <a:rPr lang="en-NZ" sz="1200" kern="1200" dirty="0">
                <a:solidFill>
                  <a:schemeClr val="tx1"/>
                </a:solidFill>
                <a:effectLst/>
                <a:latin typeface="+mn-lt"/>
                <a:ea typeface="+mn-ea"/>
                <a:cs typeface="+mn-cs"/>
              </a:rPr>
              <a:t>, A., </a:t>
            </a:r>
            <a:r>
              <a:rPr lang="en-NZ" sz="1200" kern="1200" dirty="0" err="1">
                <a:solidFill>
                  <a:schemeClr val="tx1"/>
                </a:solidFill>
                <a:effectLst/>
                <a:latin typeface="+mn-lt"/>
                <a:ea typeface="+mn-ea"/>
                <a:cs typeface="+mn-cs"/>
              </a:rPr>
              <a:t>Zoroglu</a:t>
            </a:r>
            <a:r>
              <a:rPr lang="en-NZ" sz="1200" kern="1200" dirty="0">
                <a:solidFill>
                  <a:schemeClr val="tx1"/>
                </a:solidFill>
                <a:effectLst/>
                <a:latin typeface="+mn-lt"/>
                <a:ea typeface="+mn-ea"/>
                <a:cs typeface="+mn-cs"/>
              </a:rPr>
              <a:t>, S. S., &amp; </a:t>
            </a:r>
            <a:r>
              <a:rPr lang="en-NZ" sz="1200" kern="1200" dirty="0" err="1">
                <a:solidFill>
                  <a:schemeClr val="tx1"/>
                </a:solidFill>
                <a:effectLst/>
                <a:latin typeface="+mn-lt"/>
                <a:ea typeface="+mn-ea"/>
                <a:cs typeface="+mn-cs"/>
              </a:rPr>
              <a:t>Alyanak</a:t>
            </a:r>
            <a:r>
              <a:rPr lang="en-NZ" sz="1200" kern="1200" dirty="0">
                <a:solidFill>
                  <a:schemeClr val="tx1"/>
                </a:solidFill>
                <a:effectLst/>
                <a:latin typeface="+mn-lt"/>
                <a:ea typeface="+mn-ea"/>
                <a:cs typeface="+mn-cs"/>
              </a:rPr>
              <a:t>, B. (2014). Dissociative identity disorder among adolescents: Prevalence in a university psychiatric outpatient unit. </a:t>
            </a:r>
            <a:r>
              <a:rPr lang="en-NZ" sz="1200" i="1" kern="1200" dirty="0">
                <a:solidFill>
                  <a:schemeClr val="tx1"/>
                </a:solidFill>
                <a:effectLst/>
                <a:latin typeface="+mn-lt"/>
                <a:ea typeface="+mn-ea"/>
                <a:cs typeface="+mn-cs"/>
              </a:rPr>
              <a:t>Journal of Trauma &amp; Dissociation</a:t>
            </a:r>
            <a:r>
              <a:rPr lang="en-NZ" sz="1200" kern="1200" dirty="0">
                <a:solidFill>
                  <a:schemeClr val="tx1"/>
                </a:solidFill>
                <a:effectLst/>
                <a:latin typeface="+mn-lt"/>
                <a:ea typeface="+mn-ea"/>
                <a:cs typeface="+mn-cs"/>
              </a:rPr>
              <a:t>, 15, 402–419. doi:10.1080/15299732.2013.864748</a:t>
            </a:r>
            <a:r>
              <a:rPr lang="en-NZ" sz="1200" kern="1200" dirty="0">
                <a:solidFill>
                  <a:schemeClr val="tx1"/>
                </a:solidFill>
                <a:effectLst/>
                <a:latin typeface="+mn-lt"/>
                <a:ea typeface="+mn-ea"/>
                <a:cs typeface="+mn-cs"/>
                <a:hlinkClick r:id="rId38"/>
              </a:rPr>
              <a:t>[Taylor &amp; Francis Online]</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39"/>
              </a:rPr>
              <a:t>[Web of Science ®]</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40"/>
              </a:rPr>
              <a:t>[Google Scholar]</a:t>
            </a:r>
            <a:r>
              <a:rPr lang="en-NZ" sz="1200" kern="1200" dirty="0">
                <a:solidFill>
                  <a:schemeClr val="tx1"/>
                </a:solidFill>
                <a:effectLst/>
                <a:latin typeface="+mn-lt"/>
                <a:ea typeface="+mn-ea"/>
                <a:cs typeface="+mn-cs"/>
              </a:rPr>
              <a:t>), among others. Dissociative experiences have also been linked to a number of problem </a:t>
            </a:r>
            <a:r>
              <a:rPr lang="en-NZ" sz="1200" kern="1200" dirty="0" err="1">
                <a:solidFill>
                  <a:schemeClr val="tx1"/>
                </a:solidFill>
                <a:effectLst/>
                <a:latin typeface="+mn-lt"/>
                <a:ea typeface="+mn-ea"/>
                <a:cs typeface="+mn-cs"/>
              </a:rPr>
              <a:t>behaviors</a:t>
            </a:r>
            <a:r>
              <a:rPr lang="en-NZ" sz="1200" kern="1200" dirty="0">
                <a:solidFill>
                  <a:schemeClr val="tx1"/>
                </a:solidFill>
                <a:effectLst/>
                <a:latin typeface="+mn-lt"/>
                <a:ea typeface="+mn-ea"/>
                <a:cs typeface="+mn-cs"/>
              </a:rPr>
              <a:t> in adolescence (Keck Seeley, </a:t>
            </a:r>
            <a:r>
              <a:rPr lang="en-NZ" sz="1200" kern="1200" dirty="0" err="1">
                <a:solidFill>
                  <a:schemeClr val="tx1"/>
                </a:solidFill>
                <a:effectLst/>
                <a:latin typeface="+mn-lt"/>
                <a:ea typeface="+mn-ea"/>
                <a:cs typeface="+mn-cs"/>
              </a:rPr>
              <a:t>Perosa</a:t>
            </a:r>
            <a:r>
              <a:rPr lang="en-NZ" sz="1200" kern="1200" dirty="0">
                <a:solidFill>
                  <a:schemeClr val="tx1"/>
                </a:solidFill>
                <a:effectLst/>
                <a:latin typeface="+mn-lt"/>
                <a:ea typeface="+mn-ea"/>
                <a:cs typeface="+mn-cs"/>
              </a:rPr>
              <a:t>, &amp; </a:t>
            </a:r>
            <a:r>
              <a:rPr lang="en-NZ" sz="1200" kern="1200" dirty="0" err="1">
                <a:solidFill>
                  <a:schemeClr val="tx1"/>
                </a:solidFill>
                <a:effectLst/>
                <a:latin typeface="+mn-lt"/>
                <a:ea typeface="+mn-ea"/>
                <a:cs typeface="+mn-cs"/>
              </a:rPr>
              <a:t>Perosa</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5"/>
              </a:rPr>
              <a:t>2004</a:t>
            </a:r>
            <a:r>
              <a:rPr lang="en-NZ" sz="1200" kern="1200" dirty="0">
                <a:solidFill>
                  <a:schemeClr val="tx1"/>
                </a:solidFill>
                <a:effectLst/>
                <a:latin typeface="+mn-lt"/>
                <a:ea typeface="+mn-ea"/>
                <a:cs typeface="+mn-cs"/>
              </a:rPr>
              <a:t> Keck Seeley, S. M., </a:t>
            </a:r>
            <a:r>
              <a:rPr lang="en-NZ" sz="1200" kern="1200" dirty="0" err="1">
                <a:solidFill>
                  <a:schemeClr val="tx1"/>
                </a:solidFill>
                <a:effectLst/>
                <a:latin typeface="+mn-lt"/>
                <a:ea typeface="+mn-ea"/>
                <a:cs typeface="+mn-cs"/>
              </a:rPr>
              <a:t>Perosa</a:t>
            </a:r>
            <a:r>
              <a:rPr lang="en-NZ" sz="1200" kern="1200" dirty="0">
                <a:solidFill>
                  <a:schemeClr val="tx1"/>
                </a:solidFill>
                <a:effectLst/>
                <a:latin typeface="+mn-lt"/>
                <a:ea typeface="+mn-ea"/>
                <a:cs typeface="+mn-cs"/>
              </a:rPr>
              <a:t>, S. L., &amp; </a:t>
            </a:r>
            <a:r>
              <a:rPr lang="en-NZ" sz="1200" kern="1200" dirty="0" err="1">
                <a:solidFill>
                  <a:schemeClr val="tx1"/>
                </a:solidFill>
                <a:effectLst/>
                <a:latin typeface="+mn-lt"/>
                <a:ea typeface="+mn-ea"/>
                <a:cs typeface="+mn-cs"/>
              </a:rPr>
              <a:t>Perosa</a:t>
            </a:r>
            <a:r>
              <a:rPr lang="en-NZ" sz="1200" kern="1200" dirty="0">
                <a:solidFill>
                  <a:schemeClr val="tx1"/>
                </a:solidFill>
                <a:effectLst/>
                <a:latin typeface="+mn-lt"/>
                <a:ea typeface="+mn-ea"/>
                <a:cs typeface="+mn-cs"/>
              </a:rPr>
              <a:t>, L. M. (2004). A validation study of the Adolescent Dissociative Experiences Scale. </a:t>
            </a:r>
            <a:r>
              <a:rPr lang="en-NZ" sz="1200" i="1" kern="1200" dirty="0">
                <a:solidFill>
                  <a:schemeClr val="tx1"/>
                </a:solidFill>
                <a:effectLst/>
                <a:latin typeface="+mn-lt"/>
                <a:ea typeface="+mn-ea"/>
                <a:cs typeface="+mn-cs"/>
              </a:rPr>
              <a:t>Child Abuse &amp; Neglect</a:t>
            </a:r>
            <a:r>
              <a:rPr lang="en-NZ" sz="1200" kern="1200" dirty="0">
                <a:solidFill>
                  <a:schemeClr val="tx1"/>
                </a:solidFill>
                <a:effectLst/>
                <a:latin typeface="+mn-lt"/>
                <a:ea typeface="+mn-ea"/>
                <a:cs typeface="+mn-cs"/>
              </a:rPr>
              <a:t>, 28, 755–769. doi:10.1016/j.chiabu.2004.01.006</a:t>
            </a:r>
            <a:r>
              <a:rPr lang="en-NZ" sz="1200" kern="1200" dirty="0">
                <a:solidFill>
                  <a:schemeClr val="tx1"/>
                </a:solidFill>
                <a:effectLst/>
                <a:latin typeface="+mn-lt"/>
                <a:ea typeface="+mn-ea"/>
                <a:cs typeface="+mn-cs"/>
                <a:hlinkClick r:id="rId41"/>
              </a:rPr>
              <a:t>[</a:t>
            </a:r>
            <a:r>
              <a:rPr lang="en-NZ" sz="1200" kern="1200" dirty="0" err="1">
                <a:solidFill>
                  <a:schemeClr val="tx1"/>
                </a:solidFill>
                <a:effectLst/>
                <a:latin typeface="+mn-lt"/>
                <a:ea typeface="+mn-ea"/>
                <a:cs typeface="+mn-cs"/>
                <a:hlinkClick r:id="rId41"/>
              </a:rPr>
              <a:t>Crossref</a:t>
            </a:r>
            <a:r>
              <a:rPr lang="en-NZ" sz="1200" kern="1200" dirty="0">
                <a:solidFill>
                  <a:schemeClr val="tx1"/>
                </a:solidFill>
                <a:effectLst/>
                <a:latin typeface="+mn-lt"/>
                <a:ea typeface="+mn-ea"/>
                <a:cs typeface="+mn-cs"/>
                <a:hlinkClick r:id="rId41"/>
              </a:rPr>
              <a:t>]</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42"/>
              </a:rPr>
              <a:t>[PubMed]</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43"/>
              </a:rPr>
              <a:t>[Web of Science ®]</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44"/>
              </a:rPr>
              <a:t>[Google Scholar]</a:t>
            </a:r>
            <a:r>
              <a:rPr lang="en-NZ" sz="1200" kern="1200" dirty="0">
                <a:solidFill>
                  <a:schemeClr val="tx1"/>
                </a:solidFill>
                <a:effectLst/>
                <a:latin typeface="+mn-lt"/>
                <a:ea typeface="+mn-ea"/>
                <a:cs typeface="+mn-cs"/>
              </a:rPr>
              <a:t>), including deliberate self-harm (</a:t>
            </a:r>
            <a:r>
              <a:rPr lang="en-NZ" sz="1200" kern="1200" dirty="0" err="1">
                <a:solidFill>
                  <a:schemeClr val="tx1"/>
                </a:solidFill>
                <a:effectLst/>
                <a:latin typeface="+mn-lt"/>
                <a:ea typeface="+mn-ea"/>
                <a:cs typeface="+mn-cs"/>
              </a:rPr>
              <a:t>Kisiel</a:t>
            </a:r>
            <a:r>
              <a:rPr lang="en-NZ" sz="1200" kern="1200" dirty="0">
                <a:solidFill>
                  <a:schemeClr val="tx1"/>
                </a:solidFill>
                <a:effectLst/>
                <a:latin typeface="+mn-lt"/>
                <a:ea typeface="+mn-ea"/>
                <a:cs typeface="+mn-cs"/>
              </a:rPr>
              <a:t> &amp; Lyons, </a:t>
            </a:r>
            <a:r>
              <a:rPr lang="en-NZ" sz="1200" kern="1200" dirty="0">
                <a:solidFill>
                  <a:schemeClr val="tx1"/>
                </a:solidFill>
                <a:effectLst/>
                <a:latin typeface="+mn-lt"/>
                <a:ea typeface="+mn-ea"/>
                <a:cs typeface="+mn-cs"/>
                <a:hlinkClick r:id="rId5"/>
              </a:rPr>
              <a:t>2001</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Kisiel</a:t>
            </a:r>
            <a:r>
              <a:rPr lang="en-NZ" sz="1200" kern="1200" dirty="0">
                <a:solidFill>
                  <a:schemeClr val="tx1"/>
                </a:solidFill>
                <a:effectLst/>
                <a:latin typeface="+mn-lt"/>
                <a:ea typeface="+mn-ea"/>
                <a:cs typeface="+mn-cs"/>
              </a:rPr>
              <a:t>, C. L., &amp; Lyons, J. S. (2001). Dissociation as a mediator of psychopathology among sexually abused children and adolescents. </a:t>
            </a:r>
            <a:r>
              <a:rPr lang="en-NZ" sz="1200" i="1" kern="1200" dirty="0">
                <a:solidFill>
                  <a:schemeClr val="tx1"/>
                </a:solidFill>
                <a:effectLst/>
                <a:latin typeface="+mn-lt"/>
                <a:ea typeface="+mn-ea"/>
                <a:cs typeface="+mn-cs"/>
              </a:rPr>
              <a:t>American Journal of Psychiatry</a:t>
            </a:r>
            <a:r>
              <a:rPr lang="en-NZ" sz="1200" kern="1200" dirty="0">
                <a:solidFill>
                  <a:schemeClr val="tx1"/>
                </a:solidFill>
                <a:effectLst/>
                <a:latin typeface="+mn-lt"/>
                <a:ea typeface="+mn-ea"/>
                <a:cs typeface="+mn-cs"/>
              </a:rPr>
              <a:t>, 158, 1034–1039. doi:10.1176/appi.ajp.158.7.1034</a:t>
            </a:r>
            <a:r>
              <a:rPr lang="en-NZ" sz="1200" kern="1200" dirty="0">
                <a:solidFill>
                  <a:schemeClr val="tx1"/>
                </a:solidFill>
                <a:effectLst/>
                <a:latin typeface="+mn-lt"/>
                <a:ea typeface="+mn-ea"/>
                <a:cs typeface="+mn-cs"/>
                <a:hlinkClick r:id="rId24"/>
              </a:rPr>
              <a:t>[</a:t>
            </a:r>
            <a:r>
              <a:rPr lang="en-NZ" sz="1200" kern="1200" dirty="0" err="1">
                <a:solidFill>
                  <a:schemeClr val="tx1"/>
                </a:solidFill>
                <a:effectLst/>
                <a:latin typeface="+mn-lt"/>
                <a:ea typeface="+mn-ea"/>
                <a:cs typeface="+mn-cs"/>
                <a:hlinkClick r:id="rId24"/>
              </a:rPr>
              <a:t>Crossref</a:t>
            </a:r>
            <a:r>
              <a:rPr lang="en-NZ" sz="1200" kern="1200" dirty="0">
                <a:solidFill>
                  <a:schemeClr val="tx1"/>
                </a:solidFill>
                <a:effectLst/>
                <a:latin typeface="+mn-lt"/>
                <a:ea typeface="+mn-ea"/>
                <a:cs typeface="+mn-cs"/>
                <a:hlinkClick r:id="rId24"/>
              </a:rPr>
              <a:t>]</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25"/>
              </a:rPr>
              <a:t>[PubMed]</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26"/>
              </a:rPr>
              <a:t>[Web of Science ®]</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27"/>
              </a:rPr>
              <a:t>[Google Scholar]</a:t>
            </a:r>
            <a:r>
              <a:rPr lang="en-NZ" sz="1200" kern="1200" dirty="0">
                <a:solidFill>
                  <a:schemeClr val="tx1"/>
                </a:solidFill>
                <a:effectLst/>
                <a:latin typeface="+mn-lt"/>
                <a:ea typeface="+mn-ea"/>
                <a:cs typeface="+mn-cs"/>
              </a:rPr>
              <a:t>), unintended pregnancy (Madigan, Vaillancourt, </a:t>
            </a:r>
            <a:r>
              <a:rPr lang="en-NZ" sz="1200" kern="1200" dirty="0" err="1">
                <a:solidFill>
                  <a:schemeClr val="tx1"/>
                </a:solidFill>
                <a:effectLst/>
                <a:latin typeface="+mn-lt"/>
                <a:ea typeface="+mn-ea"/>
                <a:cs typeface="+mn-cs"/>
              </a:rPr>
              <a:t>McKibbon</a:t>
            </a:r>
            <a:r>
              <a:rPr lang="en-NZ" sz="1200" kern="1200" dirty="0">
                <a:solidFill>
                  <a:schemeClr val="tx1"/>
                </a:solidFill>
                <a:effectLst/>
                <a:latin typeface="+mn-lt"/>
                <a:ea typeface="+mn-ea"/>
                <a:cs typeface="+mn-cs"/>
              </a:rPr>
              <a:t>, &amp; Benoit, </a:t>
            </a:r>
            <a:r>
              <a:rPr lang="en-NZ" sz="1200" kern="1200" dirty="0">
                <a:solidFill>
                  <a:schemeClr val="tx1"/>
                </a:solidFill>
                <a:effectLst/>
                <a:latin typeface="+mn-lt"/>
                <a:ea typeface="+mn-ea"/>
                <a:cs typeface="+mn-cs"/>
                <a:hlinkClick r:id="rId5"/>
              </a:rPr>
              <a:t>2012</a:t>
            </a:r>
            <a:r>
              <a:rPr lang="en-NZ" sz="1200" kern="1200" dirty="0">
                <a:solidFill>
                  <a:schemeClr val="tx1"/>
                </a:solidFill>
                <a:effectLst/>
                <a:latin typeface="+mn-lt"/>
                <a:ea typeface="+mn-ea"/>
                <a:cs typeface="+mn-cs"/>
              </a:rPr>
              <a:t> Madigan, S., Vaillancourt, K., </a:t>
            </a:r>
            <a:r>
              <a:rPr lang="en-NZ" sz="1200" kern="1200" dirty="0" err="1">
                <a:solidFill>
                  <a:schemeClr val="tx1"/>
                </a:solidFill>
                <a:effectLst/>
                <a:latin typeface="+mn-lt"/>
                <a:ea typeface="+mn-ea"/>
                <a:cs typeface="+mn-cs"/>
              </a:rPr>
              <a:t>McKibbon</a:t>
            </a:r>
            <a:r>
              <a:rPr lang="en-NZ" sz="1200" kern="1200" dirty="0">
                <a:solidFill>
                  <a:schemeClr val="tx1"/>
                </a:solidFill>
                <a:effectLst/>
                <a:latin typeface="+mn-lt"/>
                <a:ea typeface="+mn-ea"/>
                <a:cs typeface="+mn-cs"/>
              </a:rPr>
              <a:t>, A., &amp; Benoit, D. (2012). The reporting of maltreatment experiences during the adult attachment interview in a sample of pregnant adolescents. </a:t>
            </a:r>
            <a:r>
              <a:rPr lang="en-NZ" sz="1200" i="1" kern="1200" dirty="0">
                <a:solidFill>
                  <a:schemeClr val="tx1"/>
                </a:solidFill>
                <a:effectLst/>
                <a:latin typeface="+mn-lt"/>
                <a:ea typeface="+mn-ea"/>
                <a:cs typeface="+mn-cs"/>
              </a:rPr>
              <a:t>Attachment &amp; Human Development</a:t>
            </a:r>
            <a:r>
              <a:rPr lang="en-NZ" sz="1200" kern="1200" dirty="0">
                <a:solidFill>
                  <a:schemeClr val="tx1"/>
                </a:solidFill>
                <a:effectLst/>
                <a:latin typeface="+mn-lt"/>
                <a:ea typeface="+mn-ea"/>
                <a:cs typeface="+mn-cs"/>
              </a:rPr>
              <a:t>, 14, 119–143. doi:10.1080/14616734.2012.661230</a:t>
            </a:r>
            <a:r>
              <a:rPr lang="en-NZ" sz="1200" kern="1200" dirty="0">
                <a:solidFill>
                  <a:schemeClr val="tx1"/>
                </a:solidFill>
                <a:effectLst/>
                <a:latin typeface="+mn-lt"/>
                <a:ea typeface="+mn-ea"/>
                <a:cs typeface="+mn-cs"/>
                <a:hlinkClick r:id="rId45"/>
              </a:rPr>
              <a:t>[Taylor &amp; Francis Online]</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46"/>
              </a:rPr>
              <a:t>[Web of Science ®]</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47"/>
              </a:rPr>
              <a:t>[Google Scholar]</a:t>
            </a:r>
            <a:r>
              <a:rPr lang="en-NZ" sz="1200" kern="1200" dirty="0">
                <a:solidFill>
                  <a:schemeClr val="tx1"/>
                </a:solidFill>
                <a:effectLst/>
                <a:latin typeface="+mn-lt"/>
                <a:ea typeface="+mn-ea"/>
                <a:cs typeface="+mn-cs"/>
              </a:rPr>
              <a:t>), and substance abuse (</a:t>
            </a:r>
            <a:r>
              <a:rPr lang="en-NZ" sz="1200" kern="1200" dirty="0" err="1">
                <a:solidFill>
                  <a:schemeClr val="tx1"/>
                </a:solidFill>
                <a:effectLst/>
                <a:latin typeface="+mn-lt"/>
                <a:ea typeface="+mn-ea"/>
                <a:cs typeface="+mn-cs"/>
              </a:rPr>
              <a:t>Caretti</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Craparo</a:t>
            </a:r>
            <a:r>
              <a:rPr lang="en-NZ" sz="1200" kern="1200" dirty="0">
                <a:solidFill>
                  <a:schemeClr val="tx1"/>
                </a:solidFill>
                <a:effectLst/>
                <a:latin typeface="+mn-lt"/>
                <a:ea typeface="+mn-ea"/>
                <a:cs typeface="+mn-cs"/>
              </a:rPr>
              <a:t>, &amp; </a:t>
            </a:r>
            <a:r>
              <a:rPr lang="en-NZ" sz="1200" kern="1200" dirty="0" err="1">
                <a:solidFill>
                  <a:schemeClr val="tx1"/>
                </a:solidFill>
                <a:effectLst/>
                <a:latin typeface="+mn-lt"/>
                <a:ea typeface="+mn-ea"/>
                <a:cs typeface="+mn-cs"/>
              </a:rPr>
              <a:t>Schimmenti</a:t>
            </a:r>
            <a:r>
              <a:rPr lang="en-NZ" sz="1200" kern="1200" dirty="0">
                <a:solidFill>
                  <a:schemeClr val="tx1"/>
                </a:solidFill>
                <a:effectLst/>
                <a:latin typeface="+mn-lt"/>
                <a:ea typeface="+mn-ea"/>
                <a:cs typeface="+mn-cs"/>
              </a:rPr>
              <a:t>, </a:t>
            </a:r>
            <a:r>
              <a:rPr lang="en-NZ" sz="1200" kern="1200" dirty="0">
                <a:solidFill>
                  <a:schemeClr val="tx1"/>
                </a:solidFill>
                <a:effectLst/>
                <a:latin typeface="+mn-lt"/>
                <a:ea typeface="+mn-ea"/>
                <a:cs typeface="+mn-cs"/>
                <a:hlinkClick r:id="rId5"/>
              </a:rPr>
              <a:t>2006</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Caretti</a:t>
            </a:r>
            <a:r>
              <a:rPr lang="en-NZ" sz="1200" kern="1200" dirty="0">
                <a:solidFill>
                  <a:schemeClr val="tx1"/>
                </a:solidFill>
                <a:effectLst/>
                <a:latin typeface="+mn-lt"/>
                <a:ea typeface="+mn-ea"/>
                <a:cs typeface="+mn-cs"/>
              </a:rPr>
              <a:t>, V., </a:t>
            </a:r>
            <a:r>
              <a:rPr lang="en-NZ" sz="1200" kern="1200" dirty="0" err="1">
                <a:solidFill>
                  <a:schemeClr val="tx1"/>
                </a:solidFill>
                <a:effectLst/>
                <a:latin typeface="+mn-lt"/>
                <a:ea typeface="+mn-ea"/>
                <a:cs typeface="+mn-cs"/>
              </a:rPr>
              <a:t>Craparo</a:t>
            </a:r>
            <a:r>
              <a:rPr lang="en-NZ" sz="1200" kern="1200" dirty="0">
                <a:solidFill>
                  <a:schemeClr val="tx1"/>
                </a:solidFill>
                <a:effectLst/>
                <a:latin typeface="+mn-lt"/>
                <a:ea typeface="+mn-ea"/>
                <a:cs typeface="+mn-cs"/>
              </a:rPr>
              <a:t>, G., &amp; </a:t>
            </a:r>
            <a:r>
              <a:rPr lang="en-NZ" sz="1200" kern="1200" dirty="0" err="1">
                <a:solidFill>
                  <a:schemeClr val="tx1"/>
                </a:solidFill>
                <a:effectLst/>
                <a:latin typeface="+mn-lt"/>
                <a:ea typeface="+mn-ea"/>
                <a:cs typeface="+mn-cs"/>
              </a:rPr>
              <a:t>Schimmenti</a:t>
            </a:r>
            <a:r>
              <a:rPr lang="en-NZ" sz="1200" kern="1200" dirty="0">
                <a:solidFill>
                  <a:schemeClr val="tx1"/>
                </a:solidFill>
                <a:effectLst/>
                <a:latin typeface="+mn-lt"/>
                <a:ea typeface="+mn-ea"/>
                <a:cs typeface="+mn-cs"/>
              </a:rPr>
              <a:t>, A. (2006). </a:t>
            </a:r>
            <a:r>
              <a:rPr lang="en-NZ" sz="1200" kern="1200" dirty="0" err="1">
                <a:solidFill>
                  <a:schemeClr val="tx1"/>
                </a:solidFill>
                <a:effectLst/>
                <a:latin typeface="+mn-lt"/>
                <a:ea typeface="+mn-ea"/>
                <a:cs typeface="+mn-cs"/>
              </a:rPr>
              <a:t>Fattori</a:t>
            </a:r>
            <a:r>
              <a:rPr lang="en-NZ" sz="1200" kern="1200" dirty="0">
                <a:solidFill>
                  <a:schemeClr val="tx1"/>
                </a:solidFill>
                <a:effectLst/>
                <a:latin typeface="+mn-lt"/>
                <a:ea typeface="+mn-ea"/>
                <a:cs typeface="+mn-cs"/>
              </a:rPr>
              <a:t> di </a:t>
            </a:r>
            <a:r>
              <a:rPr lang="en-NZ" sz="1200" kern="1200" dirty="0" err="1">
                <a:solidFill>
                  <a:schemeClr val="tx1"/>
                </a:solidFill>
                <a:effectLst/>
                <a:latin typeface="+mn-lt"/>
                <a:ea typeface="+mn-ea"/>
                <a:cs typeface="+mn-cs"/>
              </a:rPr>
              <a:t>rischio</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della</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dipendenza</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patologica</a:t>
            </a:r>
            <a:r>
              <a:rPr lang="en-NZ" sz="1200" kern="1200" dirty="0">
                <a:solidFill>
                  <a:schemeClr val="tx1"/>
                </a:solidFill>
                <a:effectLst/>
                <a:latin typeface="+mn-lt"/>
                <a:ea typeface="+mn-ea"/>
                <a:cs typeface="+mn-cs"/>
              </a:rPr>
              <a:t> in </a:t>
            </a:r>
            <a:r>
              <a:rPr lang="en-NZ" sz="1200" kern="1200" dirty="0" err="1">
                <a:solidFill>
                  <a:schemeClr val="tx1"/>
                </a:solidFill>
                <a:effectLst/>
                <a:latin typeface="+mn-lt"/>
                <a:ea typeface="+mn-ea"/>
                <a:cs typeface="+mn-cs"/>
              </a:rPr>
              <a:t>adolescenza</a:t>
            </a:r>
            <a:r>
              <a:rPr lang="en-NZ" sz="1200" kern="1200" dirty="0">
                <a:solidFill>
                  <a:schemeClr val="tx1"/>
                </a:solidFill>
                <a:effectLst/>
                <a:latin typeface="+mn-lt"/>
                <a:ea typeface="+mn-ea"/>
                <a:cs typeface="+mn-cs"/>
              </a:rPr>
              <a:t> [Risk factors of pathological addiction in adolescence]. </a:t>
            </a:r>
            <a:r>
              <a:rPr lang="en-NZ" sz="1200" i="1" kern="1200" dirty="0" err="1">
                <a:solidFill>
                  <a:schemeClr val="tx1"/>
                </a:solidFill>
                <a:effectLst/>
                <a:latin typeface="+mn-lt"/>
                <a:ea typeface="+mn-ea"/>
                <a:cs typeface="+mn-cs"/>
              </a:rPr>
              <a:t>Infanzia</a:t>
            </a:r>
            <a:r>
              <a:rPr lang="en-NZ" sz="1200" i="1" kern="1200" dirty="0">
                <a:solidFill>
                  <a:schemeClr val="tx1"/>
                </a:solidFill>
                <a:effectLst/>
                <a:latin typeface="+mn-lt"/>
                <a:ea typeface="+mn-ea"/>
                <a:cs typeface="+mn-cs"/>
              </a:rPr>
              <a:t> e </a:t>
            </a:r>
            <a:r>
              <a:rPr lang="en-NZ" sz="1200" i="1" kern="1200" dirty="0" err="1">
                <a:solidFill>
                  <a:schemeClr val="tx1"/>
                </a:solidFill>
                <a:effectLst/>
                <a:latin typeface="+mn-lt"/>
                <a:ea typeface="+mn-ea"/>
                <a:cs typeface="+mn-cs"/>
              </a:rPr>
              <a:t>Adolescenza</a:t>
            </a:r>
            <a:r>
              <a:rPr lang="en-NZ" sz="1200" i="1" kern="1200" dirty="0">
                <a:solidFill>
                  <a:schemeClr val="tx1"/>
                </a:solidFill>
                <a:effectLst/>
                <a:latin typeface="+mn-lt"/>
                <a:ea typeface="+mn-ea"/>
                <a:cs typeface="+mn-cs"/>
              </a:rPr>
              <a:t>: </a:t>
            </a:r>
            <a:r>
              <a:rPr lang="en-NZ" sz="1200" i="1" kern="1200" dirty="0" err="1">
                <a:solidFill>
                  <a:schemeClr val="tx1"/>
                </a:solidFill>
                <a:effectLst/>
                <a:latin typeface="+mn-lt"/>
                <a:ea typeface="+mn-ea"/>
                <a:cs typeface="+mn-cs"/>
              </a:rPr>
              <a:t>Psicodinamica</a:t>
            </a:r>
            <a:r>
              <a:rPr lang="en-NZ" sz="1200" i="1" kern="1200" dirty="0">
                <a:solidFill>
                  <a:schemeClr val="tx1"/>
                </a:solidFill>
                <a:effectLst/>
                <a:latin typeface="+mn-lt"/>
                <a:ea typeface="+mn-ea"/>
                <a:cs typeface="+mn-cs"/>
              </a:rPr>
              <a:t> e </a:t>
            </a:r>
            <a:r>
              <a:rPr lang="en-NZ" sz="1200" i="1" kern="1200" dirty="0" err="1">
                <a:solidFill>
                  <a:schemeClr val="tx1"/>
                </a:solidFill>
                <a:effectLst/>
                <a:latin typeface="+mn-lt"/>
                <a:ea typeface="+mn-ea"/>
                <a:cs typeface="+mn-cs"/>
              </a:rPr>
              <a:t>Psicopatologia</a:t>
            </a:r>
            <a:r>
              <a:rPr lang="en-NZ" sz="1200" kern="1200" dirty="0">
                <a:solidFill>
                  <a:schemeClr val="tx1"/>
                </a:solidFill>
                <a:effectLst/>
                <a:latin typeface="+mn-lt"/>
                <a:ea typeface="+mn-ea"/>
                <a:cs typeface="+mn-cs"/>
              </a:rPr>
              <a:t>, 5, 160–169. </a:t>
            </a:r>
            <a:r>
              <a:rPr lang="en-NZ" sz="1200" kern="1200" dirty="0">
                <a:solidFill>
                  <a:schemeClr val="tx1"/>
                </a:solidFill>
                <a:effectLst/>
                <a:latin typeface="+mn-lt"/>
                <a:ea typeface="+mn-ea"/>
                <a:cs typeface="+mn-cs"/>
                <a:hlinkClick r:id="rId48" invalidUrl="http://scholar.google.com/scholar_lookup?publication_year=2006&amp;pages=160-169&amp;author=V.+Caretti&amp;author=G.+Craparo&amp;author=A.+Schimmenti&amp;title=Fattori+di+rischio+della+dipendenza+patologica+in+adolescenza+[Risk+factors+of+pathological+addiction+in+adolescence]&amp;"/>
              </a:rPr>
              <a:t>[Google Scholar]</a:t>
            </a:r>
            <a:r>
              <a:rPr lang="en-NZ" sz="1200" kern="1200" dirty="0">
                <a:solidFill>
                  <a:schemeClr val="tx1"/>
                </a:solidFill>
                <a:effectLst/>
                <a:latin typeface="+mn-lt"/>
                <a:ea typeface="+mn-ea"/>
                <a:cs typeface="+mn-cs"/>
              </a:rPr>
              <a:t>), just to name a few.</a:t>
            </a:r>
          </a:p>
          <a:p>
            <a:r>
              <a:rPr lang="en-NZ" sz="1200" kern="1200" dirty="0">
                <a:solidFill>
                  <a:schemeClr val="tx1"/>
                </a:solidFill>
                <a:effectLst/>
                <a:latin typeface="+mn-lt"/>
                <a:ea typeface="+mn-ea"/>
                <a:cs typeface="+mn-cs"/>
              </a:rPr>
              <a:t>Thus, assessing the frequency and severity of dissociative symptoms in adolescence could be relevant for both prevention and treatment purposes. Dissociative symptoms may include absorption and imaginative involvement (a very intense focusing of attention), depersonalization (distortions in the perceptions of one’s own body), amnesia (the inability to recall a significant segment of time), or </a:t>
            </a:r>
            <a:r>
              <a:rPr lang="en-NZ" sz="1200" kern="1200" dirty="0" err="1">
                <a:solidFill>
                  <a:schemeClr val="tx1"/>
                </a:solidFill>
                <a:effectLst/>
                <a:latin typeface="+mn-lt"/>
                <a:ea typeface="+mn-ea"/>
                <a:cs typeface="+mn-cs"/>
              </a:rPr>
              <a:t>derealization</a:t>
            </a:r>
            <a:r>
              <a:rPr lang="en-NZ" sz="1200" kern="1200" dirty="0">
                <a:solidFill>
                  <a:schemeClr val="tx1"/>
                </a:solidFill>
                <a:effectLst/>
                <a:latin typeface="+mn-lt"/>
                <a:ea typeface="+mn-ea"/>
                <a:cs typeface="+mn-cs"/>
              </a:rPr>
              <a:t> (a sense that surroundings are unreal) up to a disturbance in identity (passive influence and feelings of being more than one person).</a:t>
            </a:r>
          </a:p>
          <a:p>
            <a:endParaRPr lang="en-NZ" sz="1200" kern="1200" dirty="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32</a:t>
            </a:fld>
            <a:endParaRPr lang="en-US"/>
          </a:p>
        </p:txBody>
      </p:sp>
    </p:spTree>
    <p:extLst>
      <p:ext uri="{BB962C8B-B14F-4D97-AF65-F5344CB8AC3E}">
        <p14:creationId xmlns:p14="http://schemas.microsoft.com/office/powerpoint/2010/main" val="4479822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a:solidFill>
                  <a:schemeClr val="tx1"/>
                </a:solidFill>
                <a:effectLst/>
                <a:latin typeface="+mn-lt"/>
                <a:ea typeface="+mn-ea"/>
                <a:cs typeface="+mn-cs"/>
              </a:rPr>
              <a:t>The CDC is a tool which compiles observations by an adult observer regarding a child's </a:t>
            </a:r>
            <a:r>
              <a:rPr lang="en-NZ" sz="1200" kern="1200" dirty="0" err="1">
                <a:solidFill>
                  <a:schemeClr val="tx1"/>
                </a:solidFill>
                <a:effectLst/>
                <a:latin typeface="+mn-lt"/>
                <a:ea typeface="+mn-ea"/>
                <a:cs typeface="+mn-cs"/>
              </a:rPr>
              <a:t>behaviors</a:t>
            </a:r>
            <a:r>
              <a:rPr lang="en-NZ" sz="1200" kern="1200" dirty="0">
                <a:solidFill>
                  <a:schemeClr val="tx1"/>
                </a:solidFill>
                <a:effectLst/>
                <a:latin typeface="+mn-lt"/>
                <a:ea typeface="+mn-ea"/>
                <a:cs typeface="+mn-cs"/>
              </a:rPr>
              <a:t> on a 20 item list. </a:t>
            </a:r>
            <a:r>
              <a:rPr lang="en-NZ" sz="1200" kern="1200" dirty="0" err="1">
                <a:solidFill>
                  <a:schemeClr val="tx1"/>
                </a:solidFill>
                <a:effectLst/>
                <a:latin typeface="+mn-lt"/>
                <a:ea typeface="+mn-ea"/>
                <a:cs typeface="+mn-cs"/>
              </a:rPr>
              <a:t>Behaviors</a:t>
            </a:r>
            <a:r>
              <a:rPr lang="en-NZ" sz="1200" kern="1200" dirty="0">
                <a:solidFill>
                  <a:schemeClr val="tx1"/>
                </a:solidFill>
                <a:effectLst/>
                <a:latin typeface="+mn-lt"/>
                <a:ea typeface="+mn-ea"/>
                <a:cs typeface="+mn-cs"/>
              </a:rPr>
              <a:t> which occur in the present and for the last 12 months are included. As a research tool, the CDC can quantify dissociative </a:t>
            </a:r>
            <a:r>
              <a:rPr lang="en-NZ" sz="1200" kern="1200" dirty="0" err="1">
                <a:solidFill>
                  <a:schemeClr val="tx1"/>
                </a:solidFill>
                <a:effectLst/>
                <a:latin typeface="+mn-lt"/>
                <a:ea typeface="+mn-ea"/>
                <a:cs typeface="+mn-cs"/>
              </a:rPr>
              <a:t>behavior</a:t>
            </a:r>
            <a:r>
              <a:rPr lang="en-NZ" sz="1200" kern="1200" dirty="0">
                <a:solidFill>
                  <a:schemeClr val="tx1"/>
                </a:solidFill>
                <a:effectLst/>
                <a:latin typeface="+mn-lt"/>
                <a:ea typeface="+mn-ea"/>
                <a:cs typeface="+mn-cs"/>
              </a:rPr>
              <a:t> for dimensional approaches and can generate </a:t>
            </a:r>
            <a:r>
              <a:rPr lang="en-NZ" sz="1200" kern="1200" dirty="0" err="1">
                <a:solidFill>
                  <a:schemeClr val="tx1"/>
                </a:solidFill>
                <a:effectLst/>
                <a:latin typeface="+mn-lt"/>
                <a:ea typeface="+mn-ea"/>
                <a:cs typeface="+mn-cs"/>
              </a:rPr>
              <a:t>cutoff</a:t>
            </a:r>
            <a:r>
              <a:rPr lang="en-NZ" sz="1200" kern="1200" dirty="0">
                <a:solidFill>
                  <a:schemeClr val="tx1"/>
                </a:solidFill>
                <a:effectLst/>
                <a:latin typeface="+mn-lt"/>
                <a:ea typeface="+mn-ea"/>
                <a:cs typeface="+mn-cs"/>
              </a:rPr>
              <a:t> scores that categorize children into low and high dissociation groups. Research shows that healthy non-maltreated normal children usually score low on the CDC, with younger children scoring slightly higher. As a group, maltreated children score higher than those with no trauma history; however as a group they still score substantially lower than children diagnosed with a dissociative disorder. Generally, scores of 12 or more can be considered tentative indications of sustained pathological dissociation. As with any screening tools, a trained clinician should assess the child in a face to face interview before a diagnosis is confirmed. As a clinical tool, the CDC has multiple uses. It can be a routine screening instrument used in a clinic setting as a standalone tool or in addition to other reporting tools for parents. In special circumstances, teachers or others who know the child reasonably well could be asked to complete it. In these circumstances, allowances need to be made for the observer's familiarity with the child and also the observer's opportunity to observe the child at night. If the observer has no </a:t>
            </a:r>
            <a:r>
              <a:rPr lang="en-NZ" sz="1200" kern="1200" dirty="0" err="1">
                <a:solidFill>
                  <a:schemeClr val="tx1"/>
                </a:solidFill>
                <a:effectLst/>
                <a:latin typeface="+mn-lt"/>
                <a:ea typeface="+mn-ea"/>
                <a:cs typeface="+mn-cs"/>
              </a:rPr>
              <a:t>nighttime</a:t>
            </a:r>
            <a:r>
              <a:rPr lang="en-NZ" sz="1200" kern="1200" dirty="0">
                <a:solidFill>
                  <a:schemeClr val="tx1"/>
                </a:solidFill>
                <a:effectLst/>
                <a:latin typeface="+mn-lt"/>
                <a:ea typeface="+mn-ea"/>
                <a:cs typeface="+mn-cs"/>
              </a:rPr>
              <a:t> observation of the child, items 17 and 18 should be ignored. (Putnam, 1997) For finer screening, the CDC also could be administered sequentially in an interval based series. Putnam notes that non-dissociative children often increase their scores by a small amount (1-3 points) over the first few completions because the questions draw attention to minor dissociative </a:t>
            </a:r>
            <a:r>
              <a:rPr lang="en-NZ" sz="1200" kern="1200" dirty="0" err="1">
                <a:solidFill>
                  <a:schemeClr val="tx1"/>
                </a:solidFill>
                <a:effectLst/>
                <a:latin typeface="+mn-lt"/>
                <a:ea typeface="+mn-ea"/>
                <a:cs typeface="+mn-cs"/>
              </a:rPr>
              <a:t>behaviors</a:t>
            </a:r>
            <a:r>
              <a:rPr lang="en-NZ" sz="1200" kern="1200" dirty="0">
                <a:solidFill>
                  <a:schemeClr val="tx1"/>
                </a:solidFill>
                <a:effectLst/>
                <a:latin typeface="+mn-lt"/>
                <a:ea typeface="+mn-ea"/>
                <a:cs typeface="+mn-cs"/>
              </a:rPr>
              <a:t> that had not previously been noticed. Last, the CDC can be used as a rough index of treatment progress. While evidence for this use is limited, it seems that the CDC provides a reasonable indication of whether a child is improving over time or with treatment. Putnam reports consistent results on several children from the CDC and clinical observations (Putnam 1997). Users of the CDC are cautioned that CDC scores reported in the literature for the various groups are means that reflect the ‘average' child in a given group. Individual children </a:t>
            </a:r>
            <a:r>
              <a:rPr lang="en-NZ" sz="1200" kern="1200" dirty="0" err="1">
                <a:solidFill>
                  <a:schemeClr val="tx1"/>
                </a:solidFill>
                <a:effectLst/>
                <a:latin typeface="+mn-lt"/>
                <a:ea typeface="+mn-ea"/>
                <a:cs typeface="+mn-cs"/>
              </a:rPr>
              <a:t>inany</a:t>
            </a:r>
            <a:r>
              <a:rPr lang="en-NZ" sz="1200" kern="1200" dirty="0">
                <a:solidFill>
                  <a:schemeClr val="tx1"/>
                </a:solidFill>
                <a:effectLst/>
                <a:latin typeface="+mn-lt"/>
                <a:ea typeface="+mn-ea"/>
                <a:cs typeface="+mn-cs"/>
              </a:rPr>
              <a:t> of the groups can, and often do, exhibit varying scores on the CDC. Thus, a high score doesn't prove a child has a dissociative disorder, nor does a low score rule it out. Also, since the CDC reports observers' ratings of a child, variations in the observers' interpretations of </a:t>
            </a:r>
            <a:r>
              <a:rPr lang="en-NZ" sz="1200" kern="1200" dirty="0" err="1">
                <a:solidFill>
                  <a:schemeClr val="tx1"/>
                </a:solidFill>
                <a:effectLst/>
                <a:latin typeface="+mn-lt"/>
                <a:ea typeface="+mn-ea"/>
                <a:cs typeface="+mn-cs"/>
              </a:rPr>
              <a:t>behavior</a:t>
            </a:r>
            <a:r>
              <a:rPr lang="en-NZ" sz="1200" kern="1200" dirty="0">
                <a:solidFill>
                  <a:schemeClr val="tx1"/>
                </a:solidFill>
                <a:effectLst/>
                <a:latin typeface="+mn-lt"/>
                <a:ea typeface="+mn-ea"/>
                <a:cs typeface="+mn-cs"/>
              </a:rPr>
              <a:t> as well as actual variations in child </a:t>
            </a:r>
            <a:r>
              <a:rPr lang="en-NZ" sz="1200" kern="1200" dirty="0" err="1">
                <a:solidFill>
                  <a:schemeClr val="tx1"/>
                </a:solidFill>
                <a:effectLst/>
                <a:latin typeface="+mn-lt"/>
                <a:ea typeface="+mn-ea"/>
                <a:cs typeface="+mn-cs"/>
              </a:rPr>
              <a:t>behavior</a:t>
            </a:r>
            <a:r>
              <a:rPr lang="en-NZ" sz="1200" kern="1200" dirty="0">
                <a:solidFill>
                  <a:schemeClr val="tx1"/>
                </a:solidFill>
                <a:effectLst/>
                <a:latin typeface="+mn-lt"/>
                <a:ea typeface="+mn-ea"/>
                <a:cs typeface="+mn-cs"/>
              </a:rPr>
              <a:t> may affect the variance. This is a potential complication in any observer-based assessment, but it may be especially important when observers are drawn from those whose perceptions may be clouded by their attachment to the child (Putnam, 1997). Bibliography Putnam, F. W. (1997). Dissociation in children and adolescents: A developmental perspective. New York, NY, Guilford Press. </a:t>
            </a:r>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33</a:t>
            </a:fld>
            <a:endParaRPr lang="en-US"/>
          </a:p>
        </p:txBody>
      </p:sp>
    </p:spTree>
    <p:extLst>
      <p:ext uri="{BB962C8B-B14F-4D97-AF65-F5344CB8AC3E}">
        <p14:creationId xmlns:p14="http://schemas.microsoft.com/office/powerpoint/2010/main" val="21520993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34</a:t>
            </a:fld>
            <a:endParaRPr lang="en-US"/>
          </a:p>
        </p:txBody>
      </p:sp>
    </p:spTree>
    <p:extLst>
      <p:ext uri="{BB962C8B-B14F-4D97-AF65-F5344CB8AC3E}">
        <p14:creationId xmlns:p14="http://schemas.microsoft.com/office/powerpoint/2010/main" val="637196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35</a:t>
            </a:fld>
            <a:endParaRPr lang="en-US"/>
          </a:p>
        </p:txBody>
      </p:sp>
    </p:spTree>
    <p:extLst>
      <p:ext uri="{BB962C8B-B14F-4D97-AF65-F5344CB8AC3E}">
        <p14:creationId xmlns:p14="http://schemas.microsoft.com/office/powerpoint/2010/main" val="5135686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NZ" sz="1400" dirty="0"/>
              <a:t>May be brief in a single trauma PTSD</a:t>
            </a:r>
            <a:endParaRPr lang="en-US" sz="1400" dirty="0"/>
          </a:p>
          <a:p>
            <a:pPr lvl="1"/>
            <a:r>
              <a:rPr lang="en-NZ" sz="1400" dirty="0"/>
              <a:t>Or be the only phase of treatment for more severe presentations</a:t>
            </a:r>
            <a:endParaRPr lang="en-US" sz="1400" dirty="0"/>
          </a:p>
          <a:p>
            <a:pPr lvl="1"/>
            <a:r>
              <a:rPr lang="en-NZ" sz="1400" dirty="0"/>
              <a:t>Goals should be jointly negotiated</a:t>
            </a:r>
            <a:endParaRPr lang="en-US" sz="1400" dirty="0"/>
          </a:p>
          <a:p>
            <a:pPr lvl="1"/>
            <a:r>
              <a:rPr lang="en-NZ" sz="1400" dirty="0"/>
              <a:t>Therapeutic relationship critical</a:t>
            </a:r>
            <a:endParaRPr lang="en-US" sz="1400" dirty="0"/>
          </a:p>
          <a:p>
            <a:pPr lvl="1"/>
            <a:r>
              <a:rPr lang="en-NZ" sz="1400" dirty="0"/>
              <a:t>Ambivalence may signal need to discuss client’s treatment options</a:t>
            </a:r>
            <a:endParaRPr lang="en-US" sz="1400" dirty="0"/>
          </a:p>
          <a:p>
            <a:pPr lvl="1"/>
            <a:r>
              <a:rPr lang="en-NZ" sz="1400" dirty="0"/>
              <a:t>Consolidation </a:t>
            </a:r>
            <a:endParaRPr lang="en-US" sz="1400" dirty="0"/>
          </a:p>
          <a:p>
            <a:pPr lvl="1"/>
            <a:r>
              <a:rPr lang="en-NZ" sz="1400" dirty="0"/>
              <a:t>Mirroring resistance </a:t>
            </a:r>
            <a:endParaRPr lang="en-US" sz="1400" dirty="0"/>
          </a:p>
          <a:p>
            <a:pPr lvl="1"/>
            <a:r>
              <a:rPr lang="en-NZ" sz="1400" dirty="0"/>
              <a:t>Importance of therapist being attuned to indicators of change and readiness to move onto phase </a:t>
            </a:r>
            <a:r>
              <a:rPr lang="en-NZ" sz="900" dirty="0"/>
              <a:t>2. </a:t>
            </a:r>
            <a:endParaRPr lang="en-US" sz="900" dirty="0"/>
          </a:p>
          <a:p>
            <a:endParaRPr lang="en-NZ"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6239789-157F-6D40-A286-D3C487D4810E}"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36</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8284456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NZ" dirty="0"/>
              <a:t>Shame based work</a:t>
            </a:r>
          </a:p>
          <a:p>
            <a:pPr lvl="0"/>
            <a:r>
              <a:rPr lang="en-NZ" dirty="0"/>
              <a:t>Ability to appraise the memory objectively and tolerate the affect</a:t>
            </a:r>
          </a:p>
          <a:p>
            <a:pPr lvl="0"/>
            <a:r>
              <a:rPr lang="en-NZ" dirty="0"/>
              <a:t>Duration of Phase 2 depends on the complexity of the client’s trauma history and client’s ability to remain present</a:t>
            </a:r>
          </a:p>
          <a:p>
            <a:pPr lvl="0"/>
            <a:r>
              <a:rPr lang="en-NZ" dirty="0"/>
              <a:t>In DID processing may need to occur with specific parts</a:t>
            </a:r>
          </a:p>
          <a:p>
            <a:pPr lvl="0"/>
            <a:r>
              <a:rPr lang="en-NZ" dirty="0"/>
              <a:t>Specific parts may need to share aspects of the integrated memory with other parts </a:t>
            </a:r>
          </a:p>
          <a:p>
            <a:pPr lvl="0"/>
            <a:r>
              <a:rPr lang="en-NZ" dirty="0"/>
              <a:t>What is shared among the parts needs to be carefully negotiated to prevent decompensation</a:t>
            </a:r>
            <a:endParaRPr lang="en-US" dirty="0"/>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37</a:t>
            </a:fld>
            <a:endParaRPr lang="en-US"/>
          </a:p>
        </p:txBody>
      </p:sp>
    </p:spTree>
    <p:extLst>
      <p:ext uri="{BB962C8B-B14F-4D97-AF65-F5344CB8AC3E}">
        <p14:creationId xmlns:p14="http://schemas.microsoft.com/office/powerpoint/2010/main" val="37979085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38</a:t>
            </a:fld>
            <a:endParaRPr lang="en-US"/>
          </a:p>
        </p:txBody>
      </p:sp>
    </p:spTree>
    <p:extLst>
      <p:ext uri="{BB962C8B-B14F-4D97-AF65-F5344CB8AC3E}">
        <p14:creationId xmlns:p14="http://schemas.microsoft.com/office/powerpoint/2010/main" val="8800475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39</a:t>
            </a:fld>
            <a:endParaRPr lang="en-US"/>
          </a:p>
        </p:txBody>
      </p:sp>
    </p:spTree>
    <p:extLst>
      <p:ext uri="{BB962C8B-B14F-4D97-AF65-F5344CB8AC3E}">
        <p14:creationId xmlns:p14="http://schemas.microsoft.com/office/powerpoint/2010/main" val="3571348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NZ" dirty="0"/>
              <a:t>According to the (DSM-5), “Dissociative disorders are frequently found in the aftermath of trauma, and many of the symptoms, including embarrassment and confusion about the symptoms or a desire to hide them, are influenced by the proximity to trauma” (page 291).</a:t>
            </a:r>
            <a:endParaRPr lang="en-NZ" sz="4400" dirty="0">
              <a:solidFill>
                <a:schemeClr val="tx1">
                  <a:lumMod val="85000"/>
                  <a:lumOff val="15000"/>
                </a:schemeClr>
              </a:solidFill>
            </a:endParaRPr>
          </a:p>
          <a:p>
            <a:pPr lvl="1"/>
            <a:endParaRPr lang="en-NZ" sz="2000" dirty="0">
              <a:solidFill>
                <a:schemeClr val="tx1">
                  <a:lumMod val="85000"/>
                  <a:lumOff val="15000"/>
                </a:schemeClr>
              </a:solidFill>
            </a:endParaRPr>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4</a:t>
            </a:fld>
            <a:endParaRPr lang="en-US"/>
          </a:p>
        </p:txBody>
      </p:sp>
    </p:spTree>
    <p:extLst>
      <p:ext uri="{BB962C8B-B14F-4D97-AF65-F5344CB8AC3E}">
        <p14:creationId xmlns:p14="http://schemas.microsoft.com/office/powerpoint/2010/main" val="32029194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40</a:t>
            </a:fld>
            <a:endParaRPr lang="en-US"/>
          </a:p>
        </p:txBody>
      </p:sp>
    </p:spTree>
    <p:extLst>
      <p:ext uri="{BB962C8B-B14F-4D97-AF65-F5344CB8AC3E}">
        <p14:creationId xmlns:p14="http://schemas.microsoft.com/office/powerpoint/2010/main" val="20936706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41</a:t>
            </a:fld>
            <a:endParaRPr lang="en-US"/>
          </a:p>
        </p:txBody>
      </p:sp>
    </p:spTree>
    <p:extLst>
      <p:ext uri="{BB962C8B-B14F-4D97-AF65-F5344CB8AC3E}">
        <p14:creationId xmlns:p14="http://schemas.microsoft.com/office/powerpoint/2010/main" val="2257279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NZ" sz="2000" dirty="0">
              <a:solidFill>
                <a:schemeClr val="tx1">
                  <a:lumMod val="85000"/>
                  <a:lumOff val="15000"/>
                </a:schemeClr>
              </a:solidFill>
            </a:endParaRPr>
          </a:p>
          <a:p>
            <a:endParaRPr lang="en-NZ" dirty="0"/>
          </a:p>
        </p:txBody>
      </p:sp>
      <p:sp>
        <p:nvSpPr>
          <p:cNvPr id="4" name="Slide Number Placeholder 3"/>
          <p:cNvSpPr>
            <a:spLocks noGrp="1"/>
          </p:cNvSpPr>
          <p:nvPr>
            <p:ph type="sldNum" sz="quarter" idx="10"/>
          </p:nvPr>
        </p:nvSpPr>
        <p:spPr/>
        <p:txBody>
          <a:bodyPr/>
          <a:lstStyle/>
          <a:p>
            <a:fld id="{96239789-157F-6D40-A286-D3C487D4810E}" type="slidenum">
              <a:rPr lang="en-US" smtClean="0"/>
              <a:t>5</a:t>
            </a:fld>
            <a:endParaRPr lang="en-US"/>
          </a:p>
        </p:txBody>
      </p:sp>
    </p:spTree>
    <p:extLst>
      <p:ext uri="{BB962C8B-B14F-4D97-AF65-F5344CB8AC3E}">
        <p14:creationId xmlns:p14="http://schemas.microsoft.com/office/powerpoint/2010/main" val="2342664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6</a:t>
            </a:fld>
            <a:endParaRPr lang="en-US"/>
          </a:p>
        </p:txBody>
      </p:sp>
    </p:spTree>
    <p:extLst>
      <p:ext uri="{BB962C8B-B14F-4D97-AF65-F5344CB8AC3E}">
        <p14:creationId xmlns:p14="http://schemas.microsoft.com/office/powerpoint/2010/main" val="952090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6239789-157F-6D40-A286-D3C487D4810E}" type="slidenum">
              <a:rPr lang="en-US" smtClean="0"/>
              <a:t>7</a:t>
            </a:fld>
            <a:endParaRPr lang="en-US"/>
          </a:p>
        </p:txBody>
      </p:sp>
    </p:spTree>
    <p:extLst>
      <p:ext uri="{BB962C8B-B14F-4D97-AF65-F5344CB8AC3E}">
        <p14:creationId xmlns:p14="http://schemas.microsoft.com/office/powerpoint/2010/main" val="185121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These </a:t>
            </a:r>
            <a:r>
              <a:rPr lang="en-US" sz="1200" kern="1200" dirty="0" err="1">
                <a:solidFill>
                  <a:schemeClr val="tx1"/>
                </a:solidFill>
                <a:effectLst/>
                <a:latin typeface="+mn-lt"/>
                <a:ea typeface="+mn-ea"/>
                <a:cs typeface="+mn-cs"/>
              </a:rPr>
              <a:t>symtpoms</a:t>
            </a:r>
            <a:r>
              <a:rPr lang="en-US" sz="1200" kern="1200" dirty="0">
                <a:solidFill>
                  <a:schemeClr val="tx1"/>
                </a:solidFill>
                <a:effectLst/>
                <a:latin typeface="+mn-lt"/>
                <a:ea typeface="+mn-ea"/>
                <a:cs typeface="+mn-cs"/>
              </a:rPr>
              <a:t> are considered core</a:t>
            </a:r>
            <a:r>
              <a:rPr lang="en-US" sz="1200" kern="1200" baseline="0" dirty="0">
                <a:solidFill>
                  <a:schemeClr val="tx1"/>
                </a:solidFill>
                <a:effectLst/>
                <a:latin typeface="+mn-lt"/>
                <a:ea typeface="+mn-ea"/>
                <a:cs typeface="+mn-cs"/>
              </a:rPr>
              <a:t> or primary because they are fundamental parts of the process of dissociation.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Amnesia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An inability to recall autobiographical information that is inconsistent with normal memory. </a:t>
            </a:r>
          </a:p>
          <a:p>
            <a:pPr lvl="0"/>
            <a:r>
              <a:rPr lang="en-US" sz="1200" kern="1200" dirty="0">
                <a:solidFill>
                  <a:schemeClr val="tx1"/>
                </a:solidFill>
                <a:effectLst/>
                <a:latin typeface="+mn-lt"/>
                <a:ea typeface="+mn-ea"/>
                <a:cs typeface="+mn-cs"/>
              </a:rPr>
              <a:t>Occurs across a spectrum</a:t>
            </a:r>
            <a:r>
              <a:rPr lang="en-US" sz="1200" kern="1200" baseline="0" dirty="0">
                <a:solidFill>
                  <a:schemeClr val="tx1"/>
                </a:solidFill>
                <a:effectLst/>
                <a:latin typeface="+mn-lt"/>
                <a:ea typeface="+mn-ea"/>
                <a:cs typeface="+mn-cs"/>
              </a:rPr>
              <a:t> ranging from isolated episodes of minor forgetfulness in people without psychiatric disorders to recurrent and persistent inability to recall basic personal information in patients with DD</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May be </a:t>
            </a:r>
            <a:r>
              <a:rPr lang="en-US" sz="1200" b="1" kern="1200" dirty="0">
                <a:solidFill>
                  <a:schemeClr val="tx1"/>
                </a:solidFill>
                <a:effectLst/>
                <a:latin typeface="+mn-lt"/>
                <a:ea typeface="+mn-ea"/>
                <a:cs typeface="+mn-cs"/>
              </a:rPr>
              <a:t>localized (</a:t>
            </a:r>
            <a:r>
              <a:rPr lang="en-US" sz="1200" kern="1200" dirty="0">
                <a:solidFill>
                  <a:schemeClr val="tx1"/>
                </a:solidFill>
                <a:effectLst/>
                <a:latin typeface="+mn-lt"/>
                <a:ea typeface="+mn-ea"/>
                <a:cs typeface="+mn-cs"/>
              </a:rPr>
              <a:t>an event or time period), </a:t>
            </a:r>
            <a:r>
              <a:rPr lang="en-US" sz="1200" b="1" kern="1200" dirty="0">
                <a:solidFill>
                  <a:schemeClr val="tx1"/>
                </a:solidFill>
                <a:effectLst/>
                <a:latin typeface="+mn-lt"/>
                <a:ea typeface="+mn-ea"/>
                <a:cs typeface="+mn-cs"/>
              </a:rPr>
              <a:t>selective (</a:t>
            </a:r>
            <a:r>
              <a:rPr lang="en-US" sz="1200" kern="1200" dirty="0">
                <a:solidFill>
                  <a:schemeClr val="tx1"/>
                </a:solidFill>
                <a:effectLst/>
                <a:latin typeface="+mn-lt"/>
                <a:ea typeface="+mn-ea"/>
                <a:cs typeface="+mn-cs"/>
              </a:rPr>
              <a:t>a specific aspect of an event ) or </a:t>
            </a:r>
            <a:r>
              <a:rPr lang="en-US" sz="1200" b="1" kern="1200" dirty="0">
                <a:solidFill>
                  <a:schemeClr val="tx1"/>
                </a:solidFill>
                <a:effectLst/>
                <a:latin typeface="+mn-lt"/>
                <a:ea typeface="+mn-ea"/>
                <a:cs typeface="+mn-cs"/>
              </a:rPr>
              <a:t>generalized</a:t>
            </a:r>
            <a:r>
              <a:rPr lang="en-US" sz="1200" kern="1200" dirty="0">
                <a:solidFill>
                  <a:schemeClr val="tx1"/>
                </a:solidFill>
                <a:effectLst/>
                <a:latin typeface="+mn-lt"/>
                <a:ea typeface="+mn-ea"/>
                <a:cs typeface="+mn-cs"/>
              </a:rPr>
              <a:t> (Identity and life history)</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Recurrent memory problems, often described as    "losing time", these gaps in memory can vary from several minutes to years.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It may or may not involved purposeful travel or bewildered wandering (i.e. </a:t>
            </a:r>
            <a:r>
              <a:rPr lang="en-US" sz="1200" kern="1200" dirty="0" err="1">
                <a:solidFill>
                  <a:schemeClr val="tx1"/>
                </a:solidFill>
                <a:effectLst/>
                <a:latin typeface="+mn-lt"/>
                <a:ea typeface="+mn-ea"/>
                <a:cs typeface="+mn-cs"/>
              </a:rPr>
              <a:t>fuge</a:t>
            </a:r>
            <a:r>
              <a:rPr lang="en-US" sz="1200" kern="1200" dirty="0">
                <a:solidFill>
                  <a:schemeClr val="tx1"/>
                </a:solidFill>
                <a:effectLst/>
                <a:latin typeface="+mn-lt"/>
                <a:ea typeface="+mn-ea"/>
                <a:cs typeface="+mn-cs"/>
              </a:rPr>
              <a:t>).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Some individuals with amnesia may notice that they have lost time or that they have a gap in their memory, most individuals are initially unware of their amnesia.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Awareness of amnesia may only occur when personal identity is lost of when circumstances make these individual aware that autobiographical information is missing ( e.g. when they discover evidence of events that they cannot recall or when others tell them or ask them about events they cannot recall.  As such, may have amnesia for their amnesia.</a:t>
            </a:r>
            <a:endParaRPr lang="en-NZ" sz="1200" kern="1200" dirty="0">
              <a:solidFill>
                <a:schemeClr val="tx1"/>
              </a:solidFill>
              <a:effectLst/>
              <a:latin typeface="+mn-lt"/>
              <a:ea typeface="+mn-ea"/>
              <a:cs typeface="+mn-cs"/>
            </a:endParaRPr>
          </a:p>
          <a:p>
            <a:pPr lvl="0"/>
            <a:r>
              <a:rPr lang="en-NZ" sz="1200" kern="1200" dirty="0">
                <a:solidFill>
                  <a:schemeClr val="tx1"/>
                </a:solidFill>
                <a:effectLst/>
                <a:latin typeface="+mn-lt"/>
                <a:ea typeface="+mn-ea"/>
                <a:cs typeface="+mn-cs"/>
              </a:rPr>
              <a:t>Dissociative fugue disorder, included in the DSM-IV-TR, is “downgraded” to become a specifier for dissociative amnesia in the DSM-5. The independent diagnosis was redundant because dissociative amnesia already accounts for an individual’s inability to recall some or all information from his or her past, along with accompanying confusion about personality</a:t>
            </a:r>
          </a:p>
          <a:p>
            <a:pPr lvl="0"/>
            <a:r>
              <a:rPr lang="en-NZ" sz="1200" kern="1200" dirty="0">
                <a:solidFill>
                  <a:schemeClr val="tx1"/>
                </a:solidFill>
                <a:effectLst/>
                <a:latin typeface="+mn-lt"/>
                <a:ea typeface="+mn-ea"/>
                <a:cs typeface="+mn-cs"/>
              </a:rPr>
              <a:t>identity.</a:t>
            </a: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Identity confusion</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An inner struggle about one’s sense of self/identity, which may involve uncertainty, puzzlement or conflict.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Spectrum of severity ranging from role confusion when under stress, or lack of integration between good/bad parts of self to pervasive struggle with sense of self.  </a:t>
            </a:r>
            <a:endParaRPr lang="en-NZ" sz="1200" kern="1200" dirty="0">
              <a:solidFill>
                <a:schemeClr val="tx1"/>
              </a:solidFill>
              <a:effectLst/>
              <a:latin typeface="+mn-lt"/>
              <a:ea typeface="+mn-ea"/>
              <a:cs typeface="+mn-cs"/>
            </a:endParaRPr>
          </a:p>
          <a:p>
            <a:pPr lvl="0"/>
            <a:r>
              <a:rPr lang="en-NZ" sz="1200" kern="1200" dirty="0">
                <a:solidFill>
                  <a:schemeClr val="tx1"/>
                </a:solidFill>
                <a:effectLst/>
                <a:latin typeface="+mn-lt"/>
                <a:ea typeface="+mn-ea"/>
                <a:cs typeface="+mn-cs"/>
              </a:rPr>
              <a:t>Experience changes in the sense of self</a:t>
            </a:r>
          </a:p>
          <a:p>
            <a:pPr lvl="0"/>
            <a:r>
              <a:rPr lang="en-NZ" sz="1200" kern="1200" dirty="0">
                <a:solidFill>
                  <a:schemeClr val="tx1"/>
                </a:solidFill>
                <a:effectLst/>
                <a:latin typeface="+mn-lt"/>
                <a:ea typeface="+mn-ea"/>
                <a:cs typeface="+mn-cs"/>
              </a:rPr>
              <a:t>As if a struggle going in inside you or about who you are</a:t>
            </a:r>
          </a:p>
          <a:p>
            <a:pPr lvl="0"/>
            <a:r>
              <a:rPr lang="en-NZ" sz="1200" kern="1200" dirty="0">
                <a:solidFill>
                  <a:schemeClr val="tx1"/>
                </a:solidFill>
                <a:effectLst/>
                <a:latin typeface="+mn-lt"/>
                <a:ea typeface="+mn-ea"/>
                <a:cs typeface="+mn-cs"/>
              </a:rPr>
              <a:t>Confusion as to who you are</a:t>
            </a:r>
          </a:p>
          <a:p>
            <a:r>
              <a:rPr lang="en-NZ"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Identity Alteration</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 sense of/experiences of acting like a different person some of the time. </a:t>
            </a:r>
            <a:endParaRPr lang="en-NZ" sz="1200" kern="1200" dirty="0">
              <a:solidFill>
                <a:schemeClr val="tx1"/>
              </a:solidFill>
              <a:effectLst/>
              <a:latin typeface="+mn-lt"/>
              <a:ea typeface="+mn-ea"/>
              <a:cs typeface="+mn-cs"/>
            </a:endParaRPr>
          </a:p>
          <a:p>
            <a:pPr lvl="0"/>
            <a:r>
              <a:rPr lang="en-US" sz="1200" kern="1200" dirty="0" err="1">
                <a:solidFill>
                  <a:schemeClr val="tx1"/>
                </a:solidFill>
                <a:effectLst/>
                <a:latin typeface="+mn-lt"/>
                <a:ea typeface="+mn-ea"/>
                <a:cs typeface="+mn-cs"/>
              </a:rPr>
              <a:t>Recognisable</a:t>
            </a:r>
            <a:r>
              <a:rPr lang="en-US" sz="1200" kern="1200" dirty="0">
                <a:solidFill>
                  <a:schemeClr val="tx1"/>
                </a:solidFill>
                <a:effectLst/>
                <a:latin typeface="+mn-lt"/>
                <a:ea typeface="+mn-ea"/>
                <a:cs typeface="+mn-cs"/>
              </a:rPr>
              <a:t> signs of identity alteration include using different names in different situations, discovering you have items you don't </a:t>
            </a:r>
            <a:r>
              <a:rPr lang="en-US" sz="1200" kern="1200" dirty="0" err="1">
                <a:solidFill>
                  <a:schemeClr val="tx1"/>
                </a:solidFill>
                <a:effectLst/>
                <a:latin typeface="+mn-lt"/>
                <a:ea typeface="+mn-ea"/>
                <a:cs typeface="+mn-cs"/>
              </a:rPr>
              <a:t>recognise</a:t>
            </a:r>
            <a:r>
              <a:rPr lang="en-US" sz="1200" kern="1200" dirty="0">
                <a:solidFill>
                  <a:schemeClr val="tx1"/>
                </a:solidFill>
                <a:effectLst/>
                <a:latin typeface="+mn-lt"/>
                <a:ea typeface="+mn-ea"/>
                <a:cs typeface="+mn-cs"/>
              </a:rPr>
              <a:t>, or having learned a skill which you have no recollection of learning.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Mild identity alteration is widespread in the non-clinical population and does not cause difficulties for the person, for example a person assumes different roles but remains aware of this alteration.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Mood or </a:t>
            </a:r>
            <a:r>
              <a:rPr lang="en-US" sz="1200" kern="1200" dirty="0" err="1">
                <a:solidFill>
                  <a:schemeClr val="tx1"/>
                </a:solidFill>
                <a:effectLst/>
                <a:latin typeface="+mn-lt"/>
                <a:ea typeface="+mn-ea"/>
                <a:cs typeface="+mn-cs"/>
              </a:rPr>
              <a:t>behaviour</a:t>
            </a:r>
            <a:r>
              <a:rPr lang="en-US" sz="1200" kern="1200" dirty="0">
                <a:solidFill>
                  <a:schemeClr val="tx1"/>
                </a:solidFill>
                <a:effectLst/>
                <a:latin typeface="+mn-lt"/>
                <a:ea typeface="+mn-ea"/>
                <a:cs typeface="+mn-cs"/>
              </a:rPr>
              <a:t> changes which don't feel under your control, but don't involve using different names or changes in memory or perceived age, </a:t>
            </a:r>
            <a:r>
              <a:rPr lang="en-US" sz="1200" kern="1200" dirty="0" err="1">
                <a:solidFill>
                  <a:schemeClr val="tx1"/>
                </a:solidFill>
                <a:effectLst/>
                <a:latin typeface="+mn-lt"/>
                <a:ea typeface="+mn-ea"/>
                <a:cs typeface="+mn-cs"/>
              </a:rPr>
              <a:t>etc</a:t>
            </a:r>
            <a:r>
              <a:rPr lang="en-US" sz="1200" kern="1200" dirty="0">
                <a:solidFill>
                  <a:schemeClr val="tx1"/>
                </a:solidFill>
                <a:effectLst/>
                <a:latin typeface="+mn-lt"/>
                <a:ea typeface="+mn-ea"/>
                <a:cs typeface="+mn-cs"/>
              </a:rPr>
              <a:t>, indicate moderate identity alteration. This is common in non-dissociative disorders, for example in borderline personality disorder. </a:t>
            </a:r>
            <a:endParaRPr lang="en-NZ" sz="1200" kern="1200" dirty="0">
              <a:solidFill>
                <a:schemeClr val="tx1"/>
              </a:solidFill>
              <a:effectLst/>
              <a:latin typeface="+mn-lt"/>
              <a:ea typeface="+mn-ea"/>
              <a:cs typeface="+mn-cs"/>
            </a:endParaRPr>
          </a:p>
          <a:p>
            <a:pPr lvl="0"/>
            <a:r>
              <a:rPr lang="en-NZ" sz="1200" kern="1200" dirty="0">
                <a:solidFill>
                  <a:schemeClr val="tx1"/>
                </a:solidFill>
                <a:effectLst/>
                <a:latin typeface="+mn-lt"/>
                <a:ea typeface="+mn-ea"/>
                <a:cs typeface="+mn-cs"/>
              </a:rPr>
              <a:t>Feel as if acting like a different person or a child</a:t>
            </a:r>
          </a:p>
          <a:p>
            <a:pPr lvl="0"/>
            <a:r>
              <a:rPr lang="en-NZ" sz="1200" kern="1200" dirty="0">
                <a:solidFill>
                  <a:schemeClr val="tx1"/>
                </a:solidFill>
                <a:effectLst/>
                <a:latin typeface="+mn-lt"/>
                <a:ea typeface="+mn-ea"/>
                <a:cs typeface="+mn-cs"/>
              </a:rPr>
              <a:t>May be told by others that you seem like a different person</a:t>
            </a:r>
          </a:p>
          <a:p>
            <a:pPr lvl="0"/>
            <a:r>
              <a:rPr lang="en-NZ" sz="1200" kern="1200" dirty="0">
                <a:solidFill>
                  <a:schemeClr val="tx1"/>
                </a:solidFill>
                <a:effectLst/>
                <a:latin typeface="+mn-lt"/>
                <a:ea typeface="+mn-ea"/>
                <a:cs typeface="+mn-cs"/>
              </a:rPr>
              <a:t>Others may refer to you by different names</a:t>
            </a:r>
          </a:p>
          <a:p>
            <a:pPr lvl="0"/>
            <a:r>
              <a:rPr lang="en-NZ" sz="1200" kern="1200" dirty="0">
                <a:solidFill>
                  <a:schemeClr val="tx1"/>
                </a:solidFill>
                <a:effectLst/>
                <a:latin typeface="+mn-lt"/>
                <a:ea typeface="+mn-ea"/>
                <a:cs typeface="+mn-cs"/>
              </a:rPr>
              <a:t>May feel possessed or controlled</a:t>
            </a:r>
          </a:p>
          <a:p>
            <a:r>
              <a:rPr lang="en-NZ" sz="1200" kern="1200" dirty="0">
                <a:solidFill>
                  <a:schemeClr val="tx1"/>
                </a:solidFill>
                <a:effectLst/>
                <a:latin typeface="+mn-lt"/>
                <a:ea typeface="+mn-ea"/>
                <a:cs typeface="+mn-cs"/>
              </a:rPr>
              <a:t> </a:t>
            </a:r>
          </a:p>
          <a:p>
            <a:r>
              <a:rPr lang="en-US" sz="1200" b="1" kern="1200" dirty="0" err="1">
                <a:solidFill>
                  <a:schemeClr val="tx1"/>
                </a:solidFill>
                <a:effectLst/>
                <a:latin typeface="+mn-lt"/>
                <a:ea typeface="+mn-ea"/>
                <a:cs typeface="+mn-cs"/>
              </a:rPr>
              <a:t>Depersonalisation</a:t>
            </a:r>
            <a:endParaRPr lang="en-NZ"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Sense of detachment/ disconnection from one’s self, feeling like a stranger, detached from emotions, like you are on autopilot, part of your body does not belong to you. </a:t>
            </a:r>
            <a:endParaRPr lang="en-NZ"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Numbing, feeling robotic unreal or estranged, detached disconnected from the self</a:t>
            </a:r>
          </a:p>
          <a:p>
            <a:pPr lvl="0"/>
            <a:r>
              <a:rPr lang="en-US" sz="1200" kern="1200" dirty="0">
                <a:solidFill>
                  <a:schemeClr val="tx1"/>
                </a:solidFill>
                <a:effectLst/>
                <a:latin typeface="+mn-lt"/>
                <a:ea typeface="+mn-ea"/>
                <a:cs typeface="+mn-cs"/>
              </a:rPr>
              <a:t>Salient features include a feeling of strangeness or unfamiliarity regarding the self and body a sense that one is observing oneself</a:t>
            </a:r>
            <a:r>
              <a:rPr lang="en-US" sz="1200" kern="1200" baseline="0" dirty="0">
                <a:solidFill>
                  <a:schemeClr val="tx1"/>
                </a:solidFill>
                <a:effectLst/>
                <a:latin typeface="+mn-lt"/>
                <a:ea typeface="+mn-ea"/>
                <a:cs typeface="+mn-cs"/>
              </a:rPr>
              <a:t> from outside of their body, detachment from emotions (numbness), living in a dream, body parts are missing</a:t>
            </a:r>
            <a:endParaRPr lang="en-NZ" sz="1200" kern="1200" dirty="0">
              <a:solidFill>
                <a:schemeClr val="tx1"/>
              </a:solidFill>
              <a:effectLst/>
              <a:latin typeface="+mn-lt"/>
              <a:ea typeface="+mn-ea"/>
              <a:cs typeface="+mn-cs"/>
            </a:endParaRPr>
          </a:p>
          <a:p>
            <a:pPr marL="0" indent="0">
              <a:buNone/>
            </a:pPr>
            <a:endParaRPr lang="en-US" b="1" dirty="0"/>
          </a:p>
        </p:txBody>
      </p:sp>
      <p:sp>
        <p:nvSpPr>
          <p:cNvPr id="4" name="Slide Number Placeholder 3"/>
          <p:cNvSpPr>
            <a:spLocks noGrp="1"/>
          </p:cNvSpPr>
          <p:nvPr>
            <p:ph type="sldNum" sz="quarter" idx="10"/>
          </p:nvPr>
        </p:nvSpPr>
        <p:spPr/>
        <p:txBody>
          <a:bodyPr/>
          <a:lstStyle/>
          <a:p>
            <a:fld id="{96239789-157F-6D40-A286-D3C487D4810E}" type="slidenum">
              <a:rPr lang="en-US" smtClean="0"/>
              <a:t>8</a:t>
            </a:fld>
            <a:endParaRPr lang="en-US"/>
          </a:p>
        </p:txBody>
      </p:sp>
    </p:spTree>
    <p:extLst>
      <p:ext uri="{BB962C8B-B14F-4D97-AF65-F5344CB8AC3E}">
        <p14:creationId xmlns:p14="http://schemas.microsoft.com/office/powerpoint/2010/main" val="3175174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five core or primary symptoms of</a:t>
            </a:r>
            <a:r>
              <a:rPr lang="en-US" baseline="0" dirty="0"/>
              <a:t> dissociation can present in multiple different ways</a:t>
            </a:r>
          </a:p>
          <a:p>
            <a:r>
              <a:rPr lang="en-US" baseline="0" dirty="0"/>
              <a:t>What stands out to you when you look at this image?</a:t>
            </a:r>
          </a:p>
          <a:p>
            <a:r>
              <a:rPr lang="en-US" baseline="0" dirty="0"/>
              <a:t>What considerations spring to mind?</a:t>
            </a:r>
          </a:p>
          <a:p>
            <a:r>
              <a:rPr lang="en-US" baseline="0" dirty="0"/>
              <a:t>What implications does this have in terms of assessment and differential diagnosis? </a:t>
            </a:r>
            <a:endParaRPr lang="en-US" dirty="0"/>
          </a:p>
        </p:txBody>
      </p:sp>
      <p:sp>
        <p:nvSpPr>
          <p:cNvPr id="4" name="Slide Number Placeholder 3"/>
          <p:cNvSpPr>
            <a:spLocks noGrp="1"/>
          </p:cNvSpPr>
          <p:nvPr>
            <p:ph type="sldNum" sz="quarter" idx="10"/>
          </p:nvPr>
        </p:nvSpPr>
        <p:spPr/>
        <p:txBody>
          <a:bodyPr/>
          <a:lstStyle/>
          <a:p>
            <a:fld id="{96239789-157F-6D40-A286-D3C487D4810E}" type="slidenum">
              <a:rPr lang="en-US" smtClean="0"/>
              <a:t>9</a:t>
            </a:fld>
            <a:endParaRPr lang="en-US"/>
          </a:p>
        </p:txBody>
      </p:sp>
    </p:spTree>
    <p:extLst>
      <p:ext uri="{BB962C8B-B14F-4D97-AF65-F5344CB8AC3E}">
        <p14:creationId xmlns:p14="http://schemas.microsoft.com/office/powerpoint/2010/main" val="417530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89701B-202B-0444-882E-57A007AC87E9}" type="datetimeFigureOut">
              <a:rPr lang="en-US" smtClean="0"/>
              <a:t>4/26/21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2F8B5-FEF9-024B-92F4-C07CF6CBCED3}" type="slidenum">
              <a:rPr lang="en-US" smtClean="0"/>
              <a:t>‹#›</a:t>
            </a:fld>
            <a:endParaRPr lang="en-US"/>
          </a:p>
        </p:txBody>
      </p:sp>
    </p:spTree>
    <p:extLst>
      <p:ext uri="{BB962C8B-B14F-4D97-AF65-F5344CB8AC3E}">
        <p14:creationId xmlns:p14="http://schemas.microsoft.com/office/powerpoint/2010/main" val="2128023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9701B-202B-0444-882E-57A007AC87E9}" type="datetimeFigureOut">
              <a:rPr lang="en-US" smtClean="0"/>
              <a:t>4/26/21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2F8B5-FEF9-024B-92F4-C07CF6CBCED3}" type="slidenum">
              <a:rPr lang="en-US" smtClean="0"/>
              <a:t>‹#›</a:t>
            </a:fld>
            <a:endParaRPr lang="en-US"/>
          </a:p>
        </p:txBody>
      </p:sp>
    </p:spTree>
    <p:extLst>
      <p:ext uri="{BB962C8B-B14F-4D97-AF65-F5344CB8AC3E}">
        <p14:creationId xmlns:p14="http://schemas.microsoft.com/office/powerpoint/2010/main" val="82078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9701B-202B-0444-882E-57A007AC87E9}" type="datetimeFigureOut">
              <a:rPr lang="en-US" smtClean="0"/>
              <a:t>4/26/21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2F8B5-FEF9-024B-92F4-C07CF6CBCED3}" type="slidenum">
              <a:rPr lang="en-US" smtClean="0"/>
              <a:t>‹#›</a:t>
            </a:fld>
            <a:endParaRPr lang="en-US"/>
          </a:p>
        </p:txBody>
      </p:sp>
    </p:spTree>
    <p:extLst>
      <p:ext uri="{BB962C8B-B14F-4D97-AF65-F5344CB8AC3E}">
        <p14:creationId xmlns:p14="http://schemas.microsoft.com/office/powerpoint/2010/main" val="1717947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9701B-202B-0444-882E-57A007AC87E9}" type="datetimeFigureOut">
              <a:rPr lang="en-US" smtClean="0"/>
              <a:t>4/26/21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2F8B5-FEF9-024B-92F4-C07CF6CBCED3}" type="slidenum">
              <a:rPr lang="en-US" smtClean="0"/>
              <a:t>‹#›</a:t>
            </a:fld>
            <a:endParaRPr lang="en-US"/>
          </a:p>
        </p:txBody>
      </p:sp>
    </p:spTree>
    <p:extLst>
      <p:ext uri="{BB962C8B-B14F-4D97-AF65-F5344CB8AC3E}">
        <p14:creationId xmlns:p14="http://schemas.microsoft.com/office/powerpoint/2010/main" val="1502693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89701B-202B-0444-882E-57A007AC87E9}" type="datetimeFigureOut">
              <a:rPr lang="en-US" smtClean="0"/>
              <a:t>4/26/21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2F8B5-FEF9-024B-92F4-C07CF6CBCED3}" type="slidenum">
              <a:rPr lang="en-US" smtClean="0"/>
              <a:t>‹#›</a:t>
            </a:fld>
            <a:endParaRPr lang="en-US"/>
          </a:p>
        </p:txBody>
      </p:sp>
    </p:spTree>
    <p:extLst>
      <p:ext uri="{BB962C8B-B14F-4D97-AF65-F5344CB8AC3E}">
        <p14:creationId xmlns:p14="http://schemas.microsoft.com/office/powerpoint/2010/main" val="137018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89701B-202B-0444-882E-57A007AC87E9}" type="datetimeFigureOut">
              <a:rPr lang="en-US" smtClean="0"/>
              <a:t>4/26/21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2F8B5-FEF9-024B-92F4-C07CF6CBCED3}" type="slidenum">
              <a:rPr lang="en-US" smtClean="0"/>
              <a:t>‹#›</a:t>
            </a:fld>
            <a:endParaRPr lang="en-US"/>
          </a:p>
        </p:txBody>
      </p:sp>
    </p:spTree>
    <p:extLst>
      <p:ext uri="{BB962C8B-B14F-4D97-AF65-F5344CB8AC3E}">
        <p14:creationId xmlns:p14="http://schemas.microsoft.com/office/powerpoint/2010/main" val="122211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89701B-202B-0444-882E-57A007AC87E9}" type="datetimeFigureOut">
              <a:rPr lang="en-US" smtClean="0"/>
              <a:t>4/26/21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2F8B5-FEF9-024B-92F4-C07CF6CBCED3}" type="slidenum">
              <a:rPr lang="en-US" smtClean="0"/>
              <a:t>‹#›</a:t>
            </a:fld>
            <a:endParaRPr lang="en-US"/>
          </a:p>
        </p:txBody>
      </p:sp>
    </p:spTree>
    <p:extLst>
      <p:ext uri="{BB962C8B-B14F-4D97-AF65-F5344CB8AC3E}">
        <p14:creationId xmlns:p14="http://schemas.microsoft.com/office/powerpoint/2010/main" val="154379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89701B-202B-0444-882E-57A007AC87E9}" type="datetimeFigureOut">
              <a:rPr lang="en-US" smtClean="0"/>
              <a:t>4/26/21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2F8B5-FEF9-024B-92F4-C07CF6CBCED3}" type="slidenum">
              <a:rPr lang="en-US" smtClean="0"/>
              <a:t>‹#›</a:t>
            </a:fld>
            <a:endParaRPr lang="en-US"/>
          </a:p>
        </p:txBody>
      </p:sp>
    </p:spTree>
    <p:extLst>
      <p:ext uri="{BB962C8B-B14F-4D97-AF65-F5344CB8AC3E}">
        <p14:creationId xmlns:p14="http://schemas.microsoft.com/office/powerpoint/2010/main" val="63441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9701B-202B-0444-882E-57A007AC87E9}" type="datetimeFigureOut">
              <a:rPr lang="en-US" smtClean="0"/>
              <a:t>4/26/21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2F8B5-FEF9-024B-92F4-C07CF6CBCED3}" type="slidenum">
              <a:rPr lang="en-US" smtClean="0"/>
              <a:t>‹#›</a:t>
            </a:fld>
            <a:endParaRPr lang="en-US"/>
          </a:p>
        </p:txBody>
      </p:sp>
    </p:spTree>
    <p:extLst>
      <p:ext uri="{BB962C8B-B14F-4D97-AF65-F5344CB8AC3E}">
        <p14:creationId xmlns:p14="http://schemas.microsoft.com/office/powerpoint/2010/main" val="419623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89701B-202B-0444-882E-57A007AC87E9}" type="datetimeFigureOut">
              <a:rPr lang="en-US" smtClean="0"/>
              <a:t>4/26/21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2F8B5-FEF9-024B-92F4-C07CF6CBCED3}" type="slidenum">
              <a:rPr lang="en-US" smtClean="0"/>
              <a:t>‹#›</a:t>
            </a:fld>
            <a:endParaRPr lang="en-US"/>
          </a:p>
        </p:txBody>
      </p:sp>
    </p:spTree>
    <p:extLst>
      <p:ext uri="{BB962C8B-B14F-4D97-AF65-F5344CB8AC3E}">
        <p14:creationId xmlns:p14="http://schemas.microsoft.com/office/powerpoint/2010/main" val="282506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89701B-202B-0444-882E-57A007AC87E9}" type="datetimeFigureOut">
              <a:rPr lang="en-US" smtClean="0"/>
              <a:t>4/26/21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2F8B5-FEF9-024B-92F4-C07CF6CBCED3}" type="slidenum">
              <a:rPr lang="en-US" smtClean="0"/>
              <a:t>‹#›</a:t>
            </a:fld>
            <a:endParaRPr lang="en-US"/>
          </a:p>
        </p:txBody>
      </p:sp>
    </p:spTree>
    <p:extLst>
      <p:ext uri="{BB962C8B-B14F-4D97-AF65-F5344CB8AC3E}">
        <p14:creationId xmlns:p14="http://schemas.microsoft.com/office/powerpoint/2010/main" val="68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9701B-202B-0444-882E-57A007AC87E9}" type="datetimeFigureOut">
              <a:rPr lang="en-US" smtClean="0"/>
              <a:t>4/26/21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2F8B5-FEF9-024B-92F4-C07CF6CBCED3}" type="slidenum">
              <a:rPr lang="en-US" smtClean="0"/>
              <a:t>‹#›</a:t>
            </a:fld>
            <a:endParaRPr lang="en-US"/>
          </a:p>
        </p:txBody>
      </p:sp>
    </p:spTree>
    <p:extLst>
      <p:ext uri="{BB962C8B-B14F-4D97-AF65-F5344CB8AC3E}">
        <p14:creationId xmlns:p14="http://schemas.microsoft.com/office/powerpoint/2010/main" val="884316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8" Type="http://schemas.openxmlformats.org/officeDocument/2006/relationships/hyperlink" Target="https://netforum.avectra.com/eweb/DynamicPage.aspx?Site=ISSTD&amp;WebCode=DESIIDOWNLOAD" TargetMode="External"/><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4.xml.rels><?xml version="1.0" encoding="UTF-8" standalone="yes"?>
<Relationships xmlns="http://schemas.openxmlformats.org/package/2006/relationships"><Relationship Id="rId8" Type="http://schemas.openxmlformats.org/officeDocument/2006/relationships/hyperlink" Target="http://www.isst-d.org/downloads/membersonly/BlankMIDScoring.xls" TargetMode="External"/><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netforum.avectra.com/eweb/DynamicPage.aspx?Site=ISSTD&amp;WebCode=SDQ20DOWNLOAD" TargetMode="External"/><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 Id="rId9" Type="http://schemas.openxmlformats.org/officeDocument/2006/relationships/hyperlink" Target="https://netforum.avectra.com/eweb/DynamicPage.aspx?Site=ISSTD&amp;WebCode=SDQ5DOWNLOAD"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netforum.avectra.com/eweb/DynamicPage.aspx?Site=ISSTD&amp;WebCode=ADESDOWNLOAD" TargetMode="External"/><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3.xml.rels><?xml version="1.0" encoding="UTF-8" standalone="yes"?>
<Relationships xmlns="http://schemas.openxmlformats.org/package/2006/relationships"><Relationship Id="rId8" Type="http://schemas.openxmlformats.org/officeDocument/2006/relationships/hyperlink" Target="https://netforum.avectra.com/eweb/DynamicPage.aspx?Site=ISSTD&amp;WebCode=CDCDOWNLOAD" TargetMode="External"/><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6.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ideo" Target="https://www.youtube.com/embed/k7j5WBDCWaQ" TargetMode="Externa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AfwlG7KqOtQ" TargetMode="Externa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9" name="Rectangle 7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tx1">
              <a:lumMod val="75000"/>
              <a:lumOff val="25000"/>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itle 1"/>
          <p:cNvSpPr>
            <a:spLocks noGrp="1"/>
          </p:cNvSpPr>
          <p:nvPr>
            <p:ph type="ctrTitle"/>
          </p:nvPr>
        </p:nvSpPr>
        <p:spPr>
          <a:xfrm>
            <a:off x="6573409" y="988741"/>
            <a:ext cx="4813935" cy="4880518"/>
          </a:xfrm>
          <a:noFill/>
          <a:ln>
            <a:noFill/>
          </a:ln>
        </p:spPr>
        <p:txBody>
          <a:bodyPr wrap="square" anchor="ctr">
            <a:normAutofit/>
          </a:bodyPr>
          <a:lstStyle/>
          <a:p>
            <a:pPr algn="l"/>
            <a:r>
              <a:rPr lang="en-US" sz="4000"/>
              <a:t>Dissociative Symptoms &amp; Disorders</a:t>
            </a:r>
          </a:p>
        </p:txBody>
      </p:sp>
      <p:sp>
        <p:nvSpPr>
          <p:cNvPr id="19" name="Subtitle 2"/>
          <p:cNvSpPr>
            <a:spLocks noGrp="1"/>
          </p:cNvSpPr>
          <p:nvPr>
            <p:ph type="subTitle" idx="1"/>
          </p:nvPr>
        </p:nvSpPr>
        <p:spPr>
          <a:xfrm>
            <a:off x="1919633" y="3078135"/>
            <a:ext cx="3701883" cy="701731"/>
          </a:xfrm>
          <a:ln w="25400" cap="sq">
            <a:solidFill>
              <a:srgbClr val="FFFFFF"/>
            </a:solidFill>
            <a:miter lim="800000"/>
          </a:ln>
        </p:spPr>
        <p:txBody>
          <a:bodyPr anchor="ctr">
            <a:normAutofit/>
          </a:bodyPr>
          <a:lstStyle/>
          <a:p>
            <a:r>
              <a:rPr lang="en-US">
                <a:solidFill>
                  <a:srgbClr val="FFFFFF"/>
                </a:solidFill>
              </a:rPr>
              <a:t>Assessment and Treatment</a:t>
            </a:r>
          </a:p>
        </p:txBody>
      </p:sp>
    </p:spTree>
    <p:extLst>
      <p:ext uri="{BB962C8B-B14F-4D97-AF65-F5344CB8AC3E}">
        <p14:creationId xmlns:p14="http://schemas.microsoft.com/office/powerpoint/2010/main" val="625527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Freeform: Shape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838200" y="5529884"/>
            <a:ext cx="8078342" cy="1096331"/>
          </a:xfrm>
        </p:spPr>
        <p:txBody>
          <a:bodyPr>
            <a:normAutofit/>
          </a:bodyPr>
          <a:lstStyle/>
          <a:p>
            <a:r>
              <a:rPr lang="en-NZ" sz="3400" b="1"/>
              <a:t>DSM 5 Dissociative Disorders</a:t>
            </a:r>
            <a:br>
              <a:rPr lang="en-NZ" sz="3400" b="1"/>
            </a:br>
            <a:endParaRPr lang="en-NZ" sz="340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997840274"/>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8166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99459" y="642938"/>
            <a:ext cx="3670808" cy="5502264"/>
          </a:xfrm>
        </p:spPr>
        <p:txBody>
          <a:bodyPr>
            <a:normAutofit/>
          </a:bodyPr>
          <a:lstStyle/>
          <a:p>
            <a:r>
              <a:rPr lang="en-NZ">
                <a:solidFill>
                  <a:srgbClr val="FFFFFF"/>
                </a:solidFill>
              </a:rPr>
              <a:t>DID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243947757"/>
              </p:ext>
            </p:extLst>
          </p:nvPr>
        </p:nvGraphicFramePr>
        <p:xfrm>
          <a:off x="642938" y="642938"/>
          <a:ext cx="6269037"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7091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732450" y="642938"/>
            <a:ext cx="4459550" cy="5502264"/>
          </a:xfrm>
        </p:spPr>
        <p:txBody>
          <a:bodyPr>
            <a:normAutofit/>
          </a:bodyPr>
          <a:lstStyle/>
          <a:p>
            <a:r>
              <a:rPr lang="en-NZ" dirty="0">
                <a:solidFill>
                  <a:srgbClr val="FFFFFF"/>
                </a:solidFill>
              </a:rPr>
              <a:t>Depersonalisation disorder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406250206"/>
              </p:ext>
            </p:extLst>
          </p:nvPr>
        </p:nvGraphicFramePr>
        <p:xfrm>
          <a:off x="665841" y="713959"/>
          <a:ext cx="6269037"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9186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99459" y="642938"/>
            <a:ext cx="3670808" cy="5502264"/>
          </a:xfrm>
        </p:spPr>
        <p:txBody>
          <a:bodyPr>
            <a:normAutofit/>
          </a:bodyPr>
          <a:lstStyle/>
          <a:p>
            <a:r>
              <a:rPr lang="en-NZ" dirty="0">
                <a:solidFill>
                  <a:srgbClr val="FFFFFF"/>
                </a:solidFill>
              </a:rPr>
              <a:t>Dissociative Amnesia</a:t>
            </a:r>
            <a:br>
              <a:rPr lang="en-NZ" dirty="0">
                <a:solidFill>
                  <a:srgbClr val="FFFFFF"/>
                </a:solidFill>
              </a:rPr>
            </a:br>
            <a:r>
              <a:rPr lang="en-NZ" dirty="0">
                <a:solidFill>
                  <a:srgbClr val="FFFFFF"/>
                </a:solidFill>
              </a:rPr>
              <a:t>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658432028"/>
              </p:ext>
            </p:extLst>
          </p:nvPr>
        </p:nvGraphicFramePr>
        <p:xfrm>
          <a:off x="642938" y="266330"/>
          <a:ext cx="6269037" cy="61167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294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99459" y="642938"/>
            <a:ext cx="3670808" cy="5502264"/>
          </a:xfrm>
        </p:spPr>
        <p:txBody>
          <a:bodyPr>
            <a:normAutofit/>
          </a:bodyPr>
          <a:lstStyle/>
          <a:p>
            <a:r>
              <a:rPr lang="en-NZ" dirty="0">
                <a:solidFill>
                  <a:srgbClr val="FFFFFF"/>
                </a:solidFill>
              </a:rPr>
              <a:t>Other Specified Dissociative Disorder/ Unspecified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52199931"/>
              </p:ext>
            </p:extLst>
          </p:nvPr>
        </p:nvGraphicFramePr>
        <p:xfrm>
          <a:off x="642938" y="642938"/>
          <a:ext cx="6269037"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7143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3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60561A-AEAB-4FC8-A835-57C659C8D3AB}"/>
              </a:ext>
            </a:extLst>
          </p:cNvPr>
          <p:cNvSpPr>
            <a:spLocks noGrp="1"/>
          </p:cNvSpPr>
          <p:nvPr>
            <p:ph type="title"/>
          </p:nvPr>
        </p:nvSpPr>
        <p:spPr>
          <a:xfrm>
            <a:off x="8199459" y="642938"/>
            <a:ext cx="3670808" cy="5502264"/>
          </a:xfrm>
        </p:spPr>
        <p:txBody>
          <a:bodyPr>
            <a:normAutofit/>
          </a:bodyPr>
          <a:lstStyle/>
          <a:p>
            <a:r>
              <a:rPr lang="en-NZ" dirty="0">
                <a:solidFill>
                  <a:srgbClr val="FFFFFF"/>
                </a:solidFill>
              </a:rPr>
              <a:t>Dissociative Disorders and Assessment </a:t>
            </a:r>
          </a:p>
        </p:txBody>
      </p:sp>
      <p:graphicFrame>
        <p:nvGraphicFramePr>
          <p:cNvPr id="28" name="Content Placeholder 2"/>
          <p:cNvGraphicFramePr>
            <a:graphicFrameLocks noGrp="1"/>
          </p:cNvGraphicFramePr>
          <p:nvPr>
            <p:ph idx="1"/>
            <p:extLst>
              <p:ext uri="{D42A27DB-BD31-4B8C-83A1-F6EECF244321}">
                <p14:modId xmlns:p14="http://schemas.microsoft.com/office/powerpoint/2010/main" val="553369836"/>
              </p:ext>
            </p:extLst>
          </p:nvPr>
        </p:nvGraphicFramePr>
        <p:xfrm>
          <a:off x="642938" y="642938"/>
          <a:ext cx="6269037"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5539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 name="Title 1"/>
          <p:cNvSpPr>
            <a:spLocks noGrp="1"/>
          </p:cNvSpPr>
          <p:nvPr>
            <p:ph type="title"/>
          </p:nvPr>
        </p:nvSpPr>
        <p:spPr>
          <a:xfrm>
            <a:off x="8199459" y="642938"/>
            <a:ext cx="3670808" cy="5502264"/>
          </a:xfrm>
        </p:spPr>
        <p:txBody>
          <a:bodyPr>
            <a:normAutofit/>
          </a:bodyPr>
          <a:lstStyle/>
          <a:p>
            <a:r>
              <a:rPr lang="en-NZ" sz="3600" b="1" dirty="0">
                <a:solidFill>
                  <a:srgbClr val="FFFFFF"/>
                </a:solidFill>
              </a:rPr>
              <a:t>Nonpathological and Pathological dissociation</a:t>
            </a:r>
            <a:endParaRPr lang="en-NZ" sz="3600" dirty="0">
              <a:solidFill>
                <a:srgbClr val="FFFFFF"/>
              </a:solidFill>
            </a:endParaRPr>
          </a:p>
        </p:txBody>
      </p:sp>
      <p:sp>
        <p:nvSpPr>
          <p:cNvPr id="3" name="Content Placeholder 2"/>
          <p:cNvSpPr>
            <a:spLocks noGrp="1"/>
          </p:cNvSpPr>
          <p:nvPr>
            <p:ph idx="1"/>
          </p:nvPr>
        </p:nvSpPr>
        <p:spPr>
          <a:xfrm>
            <a:off x="731668" y="540847"/>
            <a:ext cx="6316744" cy="5706446"/>
          </a:xfrm>
        </p:spPr>
        <p:txBody>
          <a:bodyPr>
            <a:normAutofit/>
          </a:bodyPr>
          <a:lstStyle/>
          <a:p>
            <a:r>
              <a:rPr lang="en-NZ" dirty="0"/>
              <a:t>In general dissociative symptoms are conceptualised as more pervasive, disruptive and or distressing than normal psychobiological capacities and their failures (e.g. ordinary forgetting, absorption in imaginative activities  uncertainty whether one has done something or not)</a:t>
            </a:r>
            <a:br>
              <a:rPr lang="en-NZ" dirty="0"/>
            </a:br>
            <a:endParaRPr lang="en-NZ" dirty="0"/>
          </a:p>
          <a:p>
            <a:r>
              <a:rPr lang="en-NZ" dirty="0"/>
              <a:t>Discussion as whether considered a continuum of dissociation from “normal” to “pathological” or a categorical division between two continua  – normal and pathological. </a:t>
            </a:r>
          </a:p>
        </p:txBody>
      </p:sp>
    </p:spTree>
    <p:extLst>
      <p:ext uri="{BB962C8B-B14F-4D97-AF65-F5344CB8AC3E}">
        <p14:creationId xmlns:p14="http://schemas.microsoft.com/office/powerpoint/2010/main" val="3868697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29" name="Rectangle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24" name="Content Placeholder 3"/>
          <p:cNvPicPr>
            <a:picLocks noGrp="1" noChangeAspect="1"/>
          </p:cNvPicPr>
          <p:nvPr>
            <p:ph idx="1"/>
          </p:nvPr>
        </p:nvPicPr>
        <p:blipFill>
          <a:blip r:embed="rId3"/>
          <a:stretch>
            <a:fillRect/>
          </a:stretch>
        </p:blipFill>
        <p:spPr>
          <a:xfrm>
            <a:off x="4038600" y="1154038"/>
            <a:ext cx="7188199" cy="4546534"/>
          </a:xfrm>
          <a:prstGeom prst="rect">
            <a:avLst/>
          </a:prstGeom>
        </p:spPr>
      </p:pic>
      <p:sp>
        <p:nvSpPr>
          <p:cNvPr id="2" name="Title 1"/>
          <p:cNvSpPr>
            <a:spLocks noGrp="1"/>
          </p:cNvSpPr>
          <p:nvPr>
            <p:ph type="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600" dirty="0">
                <a:solidFill>
                  <a:schemeClr val="bg1"/>
                </a:solidFill>
              </a:rPr>
              <a:t>Normal &amp; Dissociative Barriers </a:t>
            </a:r>
          </a:p>
        </p:txBody>
      </p:sp>
    </p:spTree>
    <p:extLst>
      <p:ext uri="{BB962C8B-B14F-4D97-AF65-F5344CB8AC3E}">
        <p14:creationId xmlns:p14="http://schemas.microsoft.com/office/powerpoint/2010/main" val="2683589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2" name="Freeform: Shap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 name="Title 1">
            <a:extLst>
              <a:ext uri="{FF2B5EF4-FFF2-40B4-BE49-F238E27FC236}">
                <a16:creationId xmlns:a16="http://schemas.microsoft.com/office/drawing/2014/main" id="{4D98661A-C857-44A2-AA06-C1362AD66E8D}"/>
              </a:ext>
            </a:extLst>
          </p:cNvPr>
          <p:cNvSpPr>
            <a:spLocks noGrp="1"/>
          </p:cNvSpPr>
          <p:nvPr>
            <p:ph type="title"/>
          </p:nvPr>
        </p:nvSpPr>
        <p:spPr>
          <a:xfrm>
            <a:off x="2056829" y="221037"/>
            <a:ext cx="8078342" cy="1096331"/>
          </a:xfrm>
        </p:spPr>
        <p:txBody>
          <a:bodyPr>
            <a:normAutofit/>
          </a:bodyPr>
          <a:lstStyle/>
          <a:p>
            <a:r>
              <a:rPr lang="en-NZ" sz="4100" b="1" dirty="0"/>
              <a:t>Assessing Dissociation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229608677"/>
              </p:ext>
            </p:extLst>
          </p:nvPr>
        </p:nvGraphicFramePr>
        <p:xfrm>
          <a:off x="838200" y="958868"/>
          <a:ext cx="10515600" cy="2357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a:stretch>
            <a:fillRect/>
          </a:stretch>
        </p:blipFill>
        <p:spPr>
          <a:xfrm>
            <a:off x="2336799" y="2438400"/>
            <a:ext cx="7489371" cy="2680173"/>
          </a:xfrm>
          <a:prstGeom prst="rect">
            <a:avLst/>
          </a:prstGeom>
        </p:spPr>
      </p:pic>
    </p:spTree>
    <p:extLst>
      <p:ext uri="{BB962C8B-B14F-4D97-AF65-F5344CB8AC3E}">
        <p14:creationId xmlns:p14="http://schemas.microsoft.com/office/powerpoint/2010/main" val="2285676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Freeform: Shape 3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838200" y="5529884"/>
            <a:ext cx="8078342" cy="1096331"/>
          </a:xfrm>
        </p:spPr>
        <p:txBody>
          <a:bodyPr>
            <a:normAutofit/>
          </a:bodyPr>
          <a:lstStyle/>
          <a:p>
            <a:r>
              <a:rPr lang="en-NZ" b="1" dirty="0"/>
              <a:t>Clinical Interview</a:t>
            </a:r>
            <a:endParaRPr lang="en-NZ" dirty="0"/>
          </a:p>
        </p:txBody>
      </p:sp>
      <p:graphicFrame>
        <p:nvGraphicFramePr>
          <p:cNvPr id="26" name="Content Placeholder 2"/>
          <p:cNvGraphicFramePr>
            <a:graphicFrameLocks noGrp="1"/>
          </p:cNvGraphicFramePr>
          <p:nvPr>
            <p:ph idx="1"/>
            <p:extLst>
              <p:ext uri="{D42A27DB-BD31-4B8C-83A1-F6EECF244321}">
                <p14:modId xmlns:p14="http://schemas.microsoft.com/office/powerpoint/2010/main" val="3726436959"/>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3713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a:latin typeface="+mj-lt"/>
            </a:endParaRPr>
          </a:p>
        </p:txBody>
      </p:sp>
      <p:sp>
        <p:nvSpPr>
          <p:cNvPr id="17" name="Freeform: Shap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a:latin typeface="+mj-lt"/>
            </a:endParaRPr>
          </a:p>
        </p:txBody>
      </p:sp>
      <p:sp>
        <p:nvSpPr>
          <p:cNvPr id="2" name="Title 1"/>
          <p:cNvSpPr>
            <a:spLocks noGrp="1"/>
          </p:cNvSpPr>
          <p:nvPr>
            <p:ph type="title"/>
          </p:nvPr>
        </p:nvSpPr>
        <p:spPr>
          <a:xfrm>
            <a:off x="838200" y="5529884"/>
            <a:ext cx="8078342" cy="1096331"/>
          </a:xfrm>
        </p:spPr>
        <p:txBody>
          <a:bodyPr>
            <a:normAutofit/>
          </a:bodyPr>
          <a:lstStyle/>
          <a:p>
            <a:r>
              <a:rPr lang="en-NZ" sz="2400" b="1" dirty="0"/>
              <a:t>Case Study</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185579690"/>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9721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Freeform: Shape 3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838200" y="5529884"/>
            <a:ext cx="8078342" cy="1096331"/>
          </a:xfrm>
        </p:spPr>
        <p:txBody>
          <a:bodyPr>
            <a:normAutofit/>
          </a:bodyPr>
          <a:lstStyle/>
          <a:p>
            <a:r>
              <a:rPr lang="en-NZ" b="1" dirty="0"/>
              <a:t>Clinical Interview</a:t>
            </a:r>
            <a:endParaRPr lang="en-NZ" dirty="0"/>
          </a:p>
        </p:txBody>
      </p:sp>
      <p:graphicFrame>
        <p:nvGraphicFramePr>
          <p:cNvPr id="26" name="Content Placeholder 2"/>
          <p:cNvGraphicFramePr>
            <a:graphicFrameLocks noGrp="1"/>
          </p:cNvGraphicFramePr>
          <p:nvPr>
            <p:ph idx="1"/>
            <p:extLst>
              <p:ext uri="{D42A27DB-BD31-4B8C-83A1-F6EECF244321}">
                <p14:modId xmlns:p14="http://schemas.microsoft.com/office/powerpoint/2010/main" val="407193409"/>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7185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Shap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838200" y="5529884"/>
            <a:ext cx="8078342" cy="1096331"/>
          </a:xfrm>
        </p:spPr>
        <p:txBody>
          <a:bodyPr>
            <a:normAutofit/>
          </a:bodyPr>
          <a:lstStyle/>
          <a:p>
            <a:r>
              <a:rPr lang="en-NZ" b="1" dirty="0"/>
              <a:t>Dissociative Experiences Scale (DES)</a:t>
            </a:r>
            <a:endParaRPr lang="en-NZ" dirty="0"/>
          </a:p>
        </p:txBody>
      </p:sp>
      <p:graphicFrame>
        <p:nvGraphicFramePr>
          <p:cNvPr id="12" name="Content Placeholder 2"/>
          <p:cNvGraphicFramePr>
            <a:graphicFrameLocks noGrp="1"/>
          </p:cNvGraphicFramePr>
          <p:nvPr>
            <p:ph idx="1"/>
            <p:extLst>
              <p:ext uri="{D42A27DB-BD31-4B8C-83A1-F6EECF244321}">
                <p14:modId xmlns:p14="http://schemas.microsoft.com/office/powerpoint/2010/main" val="1048777886"/>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3365428" y="4450735"/>
            <a:ext cx="3429144" cy="369332"/>
          </a:xfrm>
          <a:prstGeom prst="rect">
            <a:avLst/>
          </a:prstGeom>
        </p:spPr>
        <p:txBody>
          <a:bodyPr wrap="none">
            <a:spAutoFit/>
          </a:bodyPr>
          <a:lstStyle/>
          <a:p>
            <a:r>
              <a:rPr lang="en-NZ" b="1" dirty="0">
                <a:solidFill>
                  <a:srgbClr val="383838"/>
                </a:solidFill>
                <a:latin typeface="Arial" panose="020B0604020202020204" pitchFamily="34" charset="0"/>
                <a:hlinkClick r:id="rId8"/>
              </a:rPr>
              <a:t>(click to download the DES-II)</a:t>
            </a:r>
            <a:endParaRPr lang="en-NZ" dirty="0"/>
          </a:p>
        </p:txBody>
      </p:sp>
    </p:spTree>
    <p:extLst>
      <p:ext uri="{BB962C8B-B14F-4D97-AF65-F5344CB8AC3E}">
        <p14:creationId xmlns:p14="http://schemas.microsoft.com/office/powerpoint/2010/main" val="2459078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Freeform: Shap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838200" y="5529884"/>
            <a:ext cx="8078342" cy="1096331"/>
          </a:xfrm>
        </p:spPr>
        <p:txBody>
          <a:bodyPr>
            <a:noAutofit/>
          </a:bodyPr>
          <a:lstStyle/>
          <a:p>
            <a:r>
              <a:rPr lang="en-NZ" b="1" dirty="0"/>
              <a:t>Dissociative Disorders Interview Schedule (DDIS) (Colin Ross et al.)</a:t>
            </a:r>
            <a:endParaRPr lang="en-US" b="1" dirty="0"/>
          </a:p>
        </p:txBody>
      </p:sp>
      <p:graphicFrame>
        <p:nvGraphicFramePr>
          <p:cNvPr id="12" name="Content Placeholder 2"/>
          <p:cNvGraphicFramePr>
            <a:graphicFrameLocks noGrp="1"/>
          </p:cNvGraphicFramePr>
          <p:nvPr>
            <p:ph idx="1"/>
            <p:extLst>
              <p:ext uri="{D42A27DB-BD31-4B8C-83A1-F6EECF244321}">
                <p14:modId xmlns:p14="http://schemas.microsoft.com/office/powerpoint/2010/main" val="1254346622"/>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9135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Freeform: Shap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838200" y="5529884"/>
            <a:ext cx="8078342" cy="1096331"/>
          </a:xfrm>
        </p:spPr>
        <p:txBody>
          <a:bodyPr>
            <a:noAutofit/>
          </a:bodyPr>
          <a:lstStyle/>
          <a:p>
            <a:r>
              <a:rPr lang="en-NZ" b="1" dirty="0"/>
              <a:t>Office Mental Status Exam</a:t>
            </a:r>
            <a:endParaRPr lang="en-US" b="1" dirty="0"/>
          </a:p>
        </p:txBody>
      </p:sp>
      <p:graphicFrame>
        <p:nvGraphicFramePr>
          <p:cNvPr id="12" name="Content Placeholder 2"/>
          <p:cNvGraphicFramePr>
            <a:graphicFrameLocks noGrp="1"/>
          </p:cNvGraphicFramePr>
          <p:nvPr>
            <p:ph idx="1"/>
            <p:extLst>
              <p:ext uri="{D42A27DB-BD31-4B8C-83A1-F6EECF244321}">
                <p14:modId xmlns:p14="http://schemas.microsoft.com/office/powerpoint/2010/main" val="865034993"/>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6581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9" name="Freeform: Shape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Freeform: Shap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838200" y="5564788"/>
            <a:ext cx="8078342" cy="1096331"/>
          </a:xfrm>
        </p:spPr>
        <p:txBody>
          <a:bodyPr>
            <a:noAutofit/>
          </a:bodyPr>
          <a:lstStyle/>
          <a:p>
            <a:r>
              <a:rPr lang="en-NZ" b="1" dirty="0"/>
              <a:t>The Multidimensional Inventory of Dissociation (Dell, 2006) MID</a:t>
            </a:r>
            <a:endParaRPr lang="en-US" dirty="0"/>
          </a:p>
        </p:txBody>
      </p:sp>
      <p:graphicFrame>
        <p:nvGraphicFramePr>
          <p:cNvPr id="12" name="Content Placeholder 2"/>
          <p:cNvGraphicFramePr>
            <a:graphicFrameLocks noGrp="1"/>
          </p:cNvGraphicFramePr>
          <p:nvPr>
            <p:ph idx="1"/>
            <p:extLst>
              <p:ext uri="{D42A27DB-BD31-4B8C-83A1-F6EECF244321}">
                <p14:modId xmlns:p14="http://schemas.microsoft.com/office/powerpoint/2010/main" val="1761673926"/>
              </p:ext>
            </p:extLst>
          </p:nvPr>
        </p:nvGraphicFramePr>
        <p:xfrm>
          <a:off x="541867" y="423333"/>
          <a:ext cx="10811933" cy="43011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07603224"/>
              </p:ext>
            </p:extLst>
          </p:nvPr>
        </p:nvGraphicFramePr>
        <p:xfrm>
          <a:off x="838200" y="4921321"/>
          <a:ext cx="10410444" cy="487680"/>
        </p:xfrm>
        <a:graphic>
          <a:graphicData uri="http://schemas.openxmlformats.org/drawingml/2006/table">
            <a:tbl>
              <a:tblPr/>
              <a:tblGrid>
                <a:gridCol w="10410444">
                  <a:extLst>
                    <a:ext uri="{9D8B030D-6E8A-4147-A177-3AD203B41FA5}">
                      <a16:colId xmlns:a16="http://schemas.microsoft.com/office/drawing/2014/main" val="4039064448"/>
                    </a:ext>
                  </a:extLst>
                </a:gridCol>
              </a:tblGrid>
              <a:tr h="0">
                <a:tc>
                  <a:txBody>
                    <a:bodyPr/>
                    <a:lstStyle/>
                    <a:p>
                      <a:pPr algn="ctr"/>
                      <a:endParaRPr lang="en-NZ" sz="1000" dirty="0">
                        <a:solidFill>
                          <a:srgbClr val="000000"/>
                        </a:solidFill>
                        <a:effectLst/>
                        <a:latin typeface="Arial" panose="020B0604020202020204" pitchFamily="34" charset="0"/>
                      </a:endParaRPr>
                    </a:p>
                  </a:txBody>
                  <a:tcPr anchor="ctr">
                    <a:lnL>
                      <a:noFill/>
                    </a:lnL>
                    <a:lnR>
                      <a:noFill/>
                    </a:lnR>
                    <a:lnT>
                      <a:noFill/>
                    </a:lnT>
                    <a:lnB>
                      <a:noFill/>
                    </a:lnB>
                    <a:solidFill>
                      <a:srgbClr val="FFFFFF"/>
                    </a:solidFill>
                  </a:tcPr>
                </a:tc>
                <a:extLst>
                  <a:ext uri="{0D108BD9-81ED-4DB2-BD59-A6C34878D82A}">
                    <a16:rowId xmlns:a16="http://schemas.microsoft.com/office/drawing/2014/main" val="2136681805"/>
                  </a:ext>
                </a:extLst>
              </a:tr>
              <a:tr h="0">
                <a:tc>
                  <a:txBody>
                    <a:bodyPr/>
                    <a:lstStyle/>
                    <a:p>
                      <a:pPr algn="ctr"/>
                      <a:r>
                        <a:rPr lang="en-NZ" sz="1000" b="1" u="none" strike="noStrike" dirty="0">
                          <a:solidFill>
                            <a:srgbClr val="DE6D28"/>
                          </a:solidFill>
                          <a:effectLst/>
                          <a:latin typeface="Arial" panose="020B0604020202020204" pitchFamily="34" charset="0"/>
                          <a:hlinkClick r:id="rId8"/>
                        </a:rPr>
                        <a:t>MID scoring Taxon</a:t>
                      </a:r>
                      <a:endParaRPr lang="en-NZ" sz="1000" dirty="0">
                        <a:solidFill>
                          <a:srgbClr val="000000"/>
                        </a:solidFill>
                        <a:effectLst/>
                        <a:latin typeface="Arial" panose="020B0604020202020204" pitchFamily="34" charset="0"/>
                      </a:endParaRPr>
                    </a:p>
                  </a:txBody>
                  <a:tcPr anchor="ctr">
                    <a:lnL>
                      <a:noFill/>
                    </a:lnL>
                    <a:lnR>
                      <a:noFill/>
                    </a:lnR>
                    <a:lnT>
                      <a:noFill/>
                    </a:lnT>
                    <a:lnB>
                      <a:noFill/>
                    </a:lnB>
                    <a:solidFill>
                      <a:srgbClr val="FFFFFF"/>
                    </a:solidFill>
                  </a:tcPr>
                </a:tc>
                <a:extLst>
                  <a:ext uri="{0D108BD9-81ED-4DB2-BD59-A6C34878D82A}">
                    <a16:rowId xmlns:a16="http://schemas.microsoft.com/office/drawing/2014/main" val="1172310234"/>
                  </a:ext>
                </a:extLst>
              </a:tr>
            </a:tbl>
          </a:graphicData>
        </a:graphic>
      </p:graphicFrame>
    </p:spTree>
    <p:extLst>
      <p:ext uri="{BB962C8B-B14F-4D97-AF65-F5344CB8AC3E}">
        <p14:creationId xmlns:p14="http://schemas.microsoft.com/office/powerpoint/2010/main" val="2801475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Freeform: Shap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838200" y="5529884"/>
            <a:ext cx="8078342" cy="1096331"/>
          </a:xfrm>
        </p:spPr>
        <p:txBody>
          <a:bodyPr>
            <a:normAutofit fontScale="90000"/>
          </a:bodyPr>
          <a:lstStyle/>
          <a:p>
            <a:r>
              <a:rPr lang="en-NZ" sz="3400" b="1" dirty="0">
                <a:latin typeface="+mn-lt"/>
              </a:rPr>
              <a:t>Semi structured Clinical Interview for DSM IV – Dissociate Disorders Revised  SCID-D-R (Steinberg) </a:t>
            </a:r>
            <a:endParaRPr lang="en-US" sz="3400" b="1" dirty="0">
              <a:latin typeface="+mn-lt"/>
            </a:endParaRPr>
          </a:p>
        </p:txBody>
      </p:sp>
      <p:graphicFrame>
        <p:nvGraphicFramePr>
          <p:cNvPr id="12" name="Content Placeholder 2"/>
          <p:cNvGraphicFramePr>
            <a:graphicFrameLocks noGrp="1"/>
          </p:cNvGraphicFramePr>
          <p:nvPr>
            <p:ph idx="1"/>
            <p:extLst>
              <p:ext uri="{D42A27DB-BD31-4B8C-83A1-F6EECF244321}">
                <p14:modId xmlns:p14="http://schemas.microsoft.com/office/powerpoint/2010/main" val="885563089"/>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4822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SCID-D Symptom Profiles of Dissociative Disorders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354860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6033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r>
              <a:rPr lang="mr-IN" dirty="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066677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50424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r>
              <a:rPr lang="mr-IN" dirty="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835888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434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r>
              <a:rPr lang="mr-IN" dirty="0"/>
              <a:t>…</a:t>
            </a:r>
            <a:endParaRPr lang="en-US" dirty="0"/>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510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99459" y="642938"/>
            <a:ext cx="3670808" cy="5502264"/>
          </a:xfrm>
        </p:spPr>
        <p:txBody>
          <a:bodyPr>
            <a:normAutofit/>
          </a:bodyPr>
          <a:lstStyle/>
          <a:p>
            <a:r>
              <a:rPr lang="en-NZ" b="1" dirty="0">
                <a:solidFill>
                  <a:srgbClr val="FFFFFF"/>
                </a:solidFill>
              </a:rPr>
              <a:t>Dissociative Disorders </a:t>
            </a:r>
            <a:endParaRPr lang="en-NZ" dirty="0">
              <a:solidFill>
                <a:srgbClr val="FFFFFF"/>
              </a:solidFill>
            </a:endParaRPr>
          </a:p>
        </p:txBody>
      </p:sp>
      <p:sp>
        <p:nvSpPr>
          <p:cNvPr id="3" name="Content Placeholder 2"/>
          <p:cNvSpPr>
            <a:spLocks noGrp="1"/>
          </p:cNvSpPr>
          <p:nvPr>
            <p:ph idx="1"/>
          </p:nvPr>
        </p:nvSpPr>
        <p:spPr>
          <a:xfrm>
            <a:off x="838200" y="174171"/>
            <a:ext cx="6316744" cy="6002792"/>
          </a:xfrm>
        </p:spPr>
        <p:txBody>
          <a:bodyPr>
            <a:normAutofit/>
          </a:bodyPr>
          <a:lstStyle/>
          <a:p>
            <a:pPr marL="0" indent="0">
              <a:buNone/>
            </a:pPr>
            <a:r>
              <a:rPr lang="en-NZ" sz="2000" dirty="0">
                <a:solidFill>
                  <a:schemeClr val="tx1">
                    <a:lumMod val="85000"/>
                    <a:lumOff val="15000"/>
                  </a:schemeClr>
                </a:solidFill>
              </a:rPr>
              <a:t>Characterised by a </a:t>
            </a:r>
            <a:r>
              <a:rPr lang="en-NZ" sz="2000" u="sng" dirty="0">
                <a:solidFill>
                  <a:schemeClr val="tx1">
                    <a:lumMod val="85000"/>
                    <a:lumOff val="15000"/>
                  </a:schemeClr>
                </a:solidFill>
              </a:rPr>
              <a:t>disruption of and/or discontinuity </a:t>
            </a:r>
            <a:r>
              <a:rPr lang="en-NZ" sz="2000" dirty="0">
                <a:solidFill>
                  <a:schemeClr val="tx1">
                    <a:lumMod val="85000"/>
                    <a:lumOff val="15000"/>
                  </a:schemeClr>
                </a:solidFill>
              </a:rPr>
              <a:t>in the normal integration of; </a:t>
            </a:r>
          </a:p>
          <a:p>
            <a:pPr marL="0" indent="0">
              <a:buNone/>
            </a:pPr>
            <a:r>
              <a:rPr lang="en-NZ" sz="2000" dirty="0">
                <a:solidFill>
                  <a:schemeClr val="tx1">
                    <a:lumMod val="85000"/>
                    <a:lumOff val="15000"/>
                  </a:schemeClr>
                </a:solidFill>
              </a:rPr>
              <a:t> - Consciousness</a:t>
            </a:r>
          </a:p>
          <a:p>
            <a:pPr marL="0" indent="0">
              <a:buNone/>
            </a:pPr>
            <a:r>
              <a:rPr lang="en-NZ" sz="2000" dirty="0">
                <a:solidFill>
                  <a:schemeClr val="tx1">
                    <a:lumMod val="85000"/>
                    <a:lumOff val="15000"/>
                  </a:schemeClr>
                </a:solidFill>
              </a:rPr>
              <a:t> - Memory</a:t>
            </a:r>
          </a:p>
          <a:p>
            <a:pPr marL="0" indent="0">
              <a:buNone/>
            </a:pPr>
            <a:r>
              <a:rPr lang="en-NZ" sz="2000" dirty="0">
                <a:solidFill>
                  <a:schemeClr val="tx1">
                    <a:lumMod val="85000"/>
                    <a:lumOff val="15000"/>
                  </a:schemeClr>
                </a:solidFill>
              </a:rPr>
              <a:t> - Identity</a:t>
            </a:r>
          </a:p>
          <a:p>
            <a:pPr marL="0" indent="0">
              <a:buNone/>
            </a:pPr>
            <a:r>
              <a:rPr lang="en-NZ" sz="2000" dirty="0">
                <a:solidFill>
                  <a:schemeClr val="tx1">
                    <a:lumMod val="85000"/>
                    <a:lumOff val="15000"/>
                  </a:schemeClr>
                </a:solidFill>
              </a:rPr>
              <a:t> - Emotion</a:t>
            </a:r>
          </a:p>
          <a:p>
            <a:pPr marL="0" indent="0">
              <a:buNone/>
            </a:pPr>
            <a:r>
              <a:rPr lang="en-NZ" sz="2000" dirty="0">
                <a:solidFill>
                  <a:schemeClr val="tx1">
                    <a:lumMod val="85000"/>
                    <a:lumOff val="15000"/>
                  </a:schemeClr>
                </a:solidFill>
              </a:rPr>
              <a:t> - Perception</a:t>
            </a:r>
          </a:p>
          <a:p>
            <a:pPr marL="0" indent="0">
              <a:buNone/>
            </a:pPr>
            <a:r>
              <a:rPr lang="en-NZ" sz="2000" dirty="0">
                <a:solidFill>
                  <a:schemeClr val="tx1">
                    <a:lumMod val="85000"/>
                    <a:lumOff val="15000"/>
                  </a:schemeClr>
                </a:solidFill>
              </a:rPr>
              <a:t> - Body presentation</a:t>
            </a:r>
          </a:p>
          <a:p>
            <a:pPr marL="0" indent="0">
              <a:buNone/>
            </a:pPr>
            <a:r>
              <a:rPr lang="en-NZ" sz="2000" dirty="0">
                <a:solidFill>
                  <a:schemeClr val="tx1">
                    <a:lumMod val="85000"/>
                    <a:lumOff val="15000"/>
                  </a:schemeClr>
                </a:solidFill>
              </a:rPr>
              <a:t> - Motor control </a:t>
            </a:r>
          </a:p>
          <a:p>
            <a:pPr marL="0" indent="0">
              <a:buNone/>
            </a:pPr>
            <a:r>
              <a:rPr lang="en-NZ" sz="2000" dirty="0">
                <a:solidFill>
                  <a:schemeClr val="tx1">
                    <a:lumMod val="85000"/>
                    <a:lumOff val="15000"/>
                  </a:schemeClr>
                </a:solidFill>
              </a:rPr>
              <a:t> - Behaviour</a:t>
            </a:r>
          </a:p>
          <a:p>
            <a:pPr marL="0" indent="0">
              <a:buNone/>
            </a:pPr>
            <a:endParaRPr lang="en-NZ" sz="2000" dirty="0">
              <a:solidFill>
                <a:schemeClr val="tx1">
                  <a:lumMod val="85000"/>
                  <a:lumOff val="15000"/>
                </a:schemeClr>
              </a:solidFill>
            </a:endParaRPr>
          </a:p>
          <a:p>
            <a:pPr marL="0" indent="0">
              <a:buNone/>
            </a:pPr>
            <a:r>
              <a:rPr lang="en-NZ" sz="2000" dirty="0">
                <a:solidFill>
                  <a:schemeClr val="tx1">
                    <a:lumMod val="85000"/>
                    <a:lumOff val="15000"/>
                  </a:schemeClr>
                </a:solidFill>
              </a:rPr>
              <a:t>Dissociative symptoms can potentially disrupt every area of psychological functioning. </a:t>
            </a:r>
          </a:p>
          <a:p>
            <a:pPr marL="457200" lvl="1" indent="0">
              <a:buNone/>
            </a:pPr>
            <a:endParaRPr lang="en-NZ" sz="2000" dirty="0">
              <a:solidFill>
                <a:schemeClr val="tx1">
                  <a:lumMod val="85000"/>
                  <a:lumOff val="15000"/>
                </a:schemeClr>
              </a:solidFill>
            </a:endParaRPr>
          </a:p>
          <a:p>
            <a:pPr marL="457200" lvl="1" indent="0">
              <a:buNone/>
            </a:pPr>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marL="0" indent="0">
              <a:buNone/>
            </a:pPr>
            <a:endParaRPr lang="en-NZ" dirty="0"/>
          </a:p>
        </p:txBody>
      </p:sp>
    </p:spTree>
    <p:extLst>
      <p:ext uri="{BB962C8B-B14F-4D97-AF65-F5344CB8AC3E}">
        <p14:creationId xmlns:p14="http://schemas.microsoft.com/office/powerpoint/2010/main" val="14580425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r>
              <a:rPr lang="mr-IN" dirty="0"/>
              <a:t>…</a:t>
            </a:r>
            <a:endParaRPr lang="en-US" dirty="0"/>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5953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Freeform: Shap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1013691" y="5529884"/>
            <a:ext cx="8078342" cy="1096331"/>
          </a:xfrm>
        </p:spPr>
        <p:txBody>
          <a:bodyPr>
            <a:normAutofit/>
          </a:bodyPr>
          <a:lstStyle/>
          <a:p>
            <a:r>
              <a:rPr lang="en-NZ" sz="3600" b="1" dirty="0"/>
              <a:t>The Somatoform Dissociation Questionnaire (SDQ-20)</a:t>
            </a:r>
            <a:endParaRPr lang="en-US" sz="3400" b="1" dirty="0"/>
          </a:p>
        </p:txBody>
      </p:sp>
      <p:graphicFrame>
        <p:nvGraphicFramePr>
          <p:cNvPr id="12" name="Content Placeholder 2"/>
          <p:cNvGraphicFramePr>
            <a:graphicFrameLocks noGrp="1"/>
          </p:cNvGraphicFramePr>
          <p:nvPr>
            <p:ph idx="1"/>
            <p:extLst>
              <p:ext uri="{D42A27DB-BD31-4B8C-83A1-F6EECF244321}">
                <p14:modId xmlns:p14="http://schemas.microsoft.com/office/powerpoint/2010/main" val="9869334"/>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466598" y="4444578"/>
            <a:ext cx="10403920" cy="646331"/>
          </a:xfrm>
          <a:prstGeom prst="rect">
            <a:avLst/>
          </a:prstGeom>
        </p:spPr>
        <p:txBody>
          <a:bodyPr wrap="square">
            <a:spAutoFit/>
          </a:bodyPr>
          <a:lstStyle/>
          <a:p>
            <a:pPr algn="ctr"/>
            <a:r>
              <a:rPr lang="en-NZ" b="1" dirty="0">
                <a:solidFill>
                  <a:srgbClr val="383838"/>
                </a:solidFill>
                <a:latin typeface="Arial" panose="020B0604020202020204" pitchFamily="34" charset="0"/>
                <a:hlinkClick r:id="rId8"/>
              </a:rPr>
              <a:t>(click to download the SDQ-20)</a:t>
            </a:r>
            <a:endParaRPr lang="en-NZ" dirty="0">
              <a:solidFill>
                <a:srgbClr val="383838"/>
              </a:solidFill>
              <a:latin typeface="Arial" panose="020B0604020202020204" pitchFamily="34" charset="0"/>
            </a:endParaRPr>
          </a:p>
          <a:p>
            <a:pPr algn="ctr"/>
            <a:r>
              <a:rPr lang="en-NZ" b="1" dirty="0">
                <a:solidFill>
                  <a:srgbClr val="383838"/>
                </a:solidFill>
                <a:latin typeface="Arial" panose="020B0604020202020204" pitchFamily="34" charset="0"/>
                <a:hlinkClick r:id="rId9"/>
              </a:rPr>
              <a:t>(click to download the SDQ-5)</a:t>
            </a:r>
            <a:endParaRPr lang="en-NZ" dirty="0">
              <a:solidFill>
                <a:srgbClr val="383838"/>
              </a:solidFill>
              <a:latin typeface="Arial" panose="020B0604020202020204" pitchFamily="34" charset="0"/>
            </a:endParaRPr>
          </a:p>
        </p:txBody>
      </p:sp>
    </p:spTree>
    <p:extLst>
      <p:ext uri="{BB962C8B-B14F-4D97-AF65-F5344CB8AC3E}">
        <p14:creationId xmlns:p14="http://schemas.microsoft.com/office/powerpoint/2010/main" val="34072028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Shap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838200" y="5529884"/>
            <a:ext cx="8078342" cy="1096331"/>
          </a:xfrm>
        </p:spPr>
        <p:txBody>
          <a:bodyPr>
            <a:normAutofit fontScale="90000"/>
          </a:bodyPr>
          <a:lstStyle/>
          <a:p>
            <a:r>
              <a:rPr lang="en-NZ" b="1" dirty="0"/>
              <a:t>Adolescent Dissociative Experiences Scale (A-DES) </a:t>
            </a:r>
            <a:r>
              <a:rPr lang="en-NZ" sz="1800" b="1" dirty="0"/>
              <a:t>(</a:t>
            </a:r>
            <a:r>
              <a:rPr lang="en-NZ" sz="1800" dirty="0"/>
              <a:t>Judith Armstrong, Frank Putnam, MD Eve Bernstein Carlson)</a:t>
            </a:r>
          </a:p>
        </p:txBody>
      </p:sp>
      <p:graphicFrame>
        <p:nvGraphicFramePr>
          <p:cNvPr id="12" name="Content Placeholder 2"/>
          <p:cNvGraphicFramePr>
            <a:graphicFrameLocks noGrp="1"/>
          </p:cNvGraphicFramePr>
          <p:nvPr>
            <p:ph idx="1"/>
            <p:extLst>
              <p:ext uri="{D42A27DB-BD31-4B8C-83A1-F6EECF244321}">
                <p14:modId xmlns:p14="http://schemas.microsoft.com/office/powerpoint/2010/main" val="836450221"/>
              </p:ext>
            </p:extLst>
          </p:nvPr>
        </p:nvGraphicFramePr>
        <p:xfrm>
          <a:off x="838200" y="643466"/>
          <a:ext cx="10515600" cy="42019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3692233" y="4476074"/>
            <a:ext cx="3459024" cy="369332"/>
          </a:xfrm>
          <a:prstGeom prst="rect">
            <a:avLst/>
          </a:prstGeom>
        </p:spPr>
        <p:txBody>
          <a:bodyPr wrap="none">
            <a:spAutoFit/>
          </a:bodyPr>
          <a:lstStyle/>
          <a:p>
            <a:r>
              <a:rPr lang="en-NZ" b="1" dirty="0">
                <a:solidFill>
                  <a:srgbClr val="383838"/>
                </a:solidFill>
                <a:latin typeface="Arial" panose="020B0604020202020204" pitchFamily="34" charset="0"/>
                <a:hlinkClick r:id="rId8"/>
              </a:rPr>
              <a:t>(click to download the A-DES)</a:t>
            </a:r>
            <a:endParaRPr lang="en-NZ" dirty="0"/>
          </a:p>
        </p:txBody>
      </p:sp>
    </p:spTree>
    <p:extLst>
      <p:ext uri="{BB962C8B-B14F-4D97-AF65-F5344CB8AC3E}">
        <p14:creationId xmlns:p14="http://schemas.microsoft.com/office/powerpoint/2010/main" val="15482902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Shap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Freeform: Shape 2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838200" y="5529884"/>
            <a:ext cx="8078342" cy="1096331"/>
          </a:xfrm>
        </p:spPr>
        <p:txBody>
          <a:bodyPr>
            <a:normAutofit/>
          </a:bodyPr>
          <a:lstStyle/>
          <a:p>
            <a:r>
              <a:rPr lang="en-NZ" b="1" dirty="0"/>
              <a:t>Child Dissociative Checklist </a:t>
            </a:r>
            <a:endParaRPr lang="en-NZ" sz="1800" dirty="0"/>
          </a:p>
        </p:txBody>
      </p:sp>
      <p:graphicFrame>
        <p:nvGraphicFramePr>
          <p:cNvPr id="12" name="Content Placeholder 2"/>
          <p:cNvGraphicFramePr>
            <a:graphicFrameLocks noGrp="1"/>
          </p:cNvGraphicFramePr>
          <p:nvPr>
            <p:ph idx="1"/>
            <p:extLst>
              <p:ext uri="{D42A27DB-BD31-4B8C-83A1-F6EECF244321}">
                <p14:modId xmlns:p14="http://schemas.microsoft.com/office/powerpoint/2010/main" val="1590591000"/>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927928" y="4098923"/>
            <a:ext cx="5338617" cy="369332"/>
          </a:xfrm>
          <a:prstGeom prst="rect">
            <a:avLst/>
          </a:prstGeom>
        </p:spPr>
        <p:txBody>
          <a:bodyPr wrap="square">
            <a:spAutoFit/>
          </a:bodyPr>
          <a:lstStyle/>
          <a:p>
            <a:r>
              <a:rPr lang="en-NZ" b="1" dirty="0">
                <a:solidFill>
                  <a:srgbClr val="383838"/>
                </a:solidFill>
                <a:latin typeface="Arial" panose="020B0604020202020204" pitchFamily="34" charset="0"/>
                <a:hlinkClick r:id="rId8"/>
              </a:rPr>
              <a:t>(click to download the CDC)</a:t>
            </a:r>
            <a:endParaRPr lang="en-NZ" dirty="0"/>
          </a:p>
        </p:txBody>
      </p:sp>
    </p:spTree>
    <p:extLst>
      <p:ext uri="{BB962C8B-B14F-4D97-AF65-F5344CB8AC3E}">
        <p14:creationId xmlns:p14="http://schemas.microsoft.com/office/powerpoint/2010/main" val="1706647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NZ" dirty="0"/>
              <a:t>Once you have gone through a comprehensive assessment, what next…..?</a:t>
            </a:r>
          </a:p>
        </p:txBody>
      </p:sp>
      <p:sp>
        <p:nvSpPr>
          <p:cNvPr id="3" name="Content Placeholder 2"/>
          <p:cNvSpPr>
            <a:spLocks noGrp="1"/>
          </p:cNvSpPr>
          <p:nvPr>
            <p:ph idx="1"/>
          </p:nvPr>
        </p:nvSpPr>
        <p:spPr>
          <a:xfrm>
            <a:off x="838200" y="1825625"/>
            <a:ext cx="10515600" cy="4351338"/>
          </a:xfrm>
        </p:spPr>
        <p:txBody>
          <a:bodyPr/>
          <a:lstStyle/>
          <a:p>
            <a:endParaRPr lang="en-NZ" dirty="0"/>
          </a:p>
          <a:p>
            <a:r>
              <a:rPr lang="en-NZ" dirty="0"/>
              <a:t>In cases of complex dissociation, sometimes the line between assessment and treatment is not distinct or linear.</a:t>
            </a:r>
          </a:p>
          <a:p>
            <a:endParaRPr lang="en-NZ" dirty="0"/>
          </a:p>
          <a:p>
            <a:endParaRPr lang="en-NZ" dirty="0"/>
          </a:p>
          <a:p>
            <a:r>
              <a:rPr lang="en-NZ" dirty="0"/>
              <a:t>Treatment plans will differ based on the therapeutic approach of the clinician but essentially will follow a 3 phase approach.</a:t>
            </a:r>
          </a:p>
          <a:p>
            <a:endParaRPr lang="en-NZ" dirty="0"/>
          </a:p>
        </p:txBody>
      </p:sp>
    </p:spTree>
    <p:extLst>
      <p:ext uri="{BB962C8B-B14F-4D97-AF65-F5344CB8AC3E}">
        <p14:creationId xmlns:p14="http://schemas.microsoft.com/office/powerpoint/2010/main" val="35900496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3002" y="365125"/>
            <a:ext cx="10520702" cy="1325563"/>
          </a:xfrm>
        </p:spPr>
        <p:txBody>
          <a:bodyPr>
            <a:normAutofit/>
          </a:bodyPr>
          <a:lstStyle/>
          <a:p>
            <a:r>
              <a:rPr lang="en-NZ" dirty="0"/>
              <a:t>3 Phase Treatment Approach</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643405626"/>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hevron 7"/>
          <p:cNvSpPr/>
          <p:nvPr/>
        </p:nvSpPr>
        <p:spPr>
          <a:xfrm rot="10800000">
            <a:off x="4062371" y="2274659"/>
            <a:ext cx="161081" cy="302330"/>
          </a:xfrm>
          <a:prstGeom prst="chevron">
            <a:avLst>
              <a:gd name="adj" fmla="val 90000"/>
            </a:avLst>
          </a:prstGeom>
        </p:spPr>
        <p:style>
          <a:lnRef idx="2">
            <a:schemeClr val="accent2">
              <a:tint val="40000"/>
              <a:alpha val="90000"/>
              <a:hueOff val="-106153"/>
              <a:satOff val="-9418"/>
              <a:lumOff val="-96"/>
              <a:alphaOff val="0"/>
            </a:schemeClr>
          </a:lnRef>
          <a:fillRef idx="1">
            <a:schemeClr val="accent2">
              <a:tint val="40000"/>
              <a:alpha val="90000"/>
              <a:hueOff val="-106153"/>
              <a:satOff val="-9418"/>
              <a:lumOff val="-96"/>
              <a:alphaOff val="0"/>
            </a:schemeClr>
          </a:fillRef>
          <a:effectRef idx="0">
            <a:schemeClr val="accent2">
              <a:tint val="40000"/>
              <a:alpha val="90000"/>
              <a:hueOff val="-106153"/>
              <a:satOff val="-9418"/>
              <a:lumOff val="-96"/>
              <a:alphaOff val="0"/>
            </a:schemeClr>
          </a:effectRef>
          <a:fontRef idx="minor">
            <a:schemeClr val="dk1">
              <a:hueOff val="0"/>
              <a:satOff val="0"/>
              <a:lumOff val="0"/>
              <a:alphaOff val="0"/>
            </a:schemeClr>
          </a:fontRef>
        </p:style>
      </p:sp>
      <p:sp>
        <p:nvSpPr>
          <p:cNvPr id="9" name="Chevron 8"/>
          <p:cNvSpPr/>
          <p:nvPr/>
        </p:nvSpPr>
        <p:spPr>
          <a:xfrm rot="10800000">
            <a:off x="7481260" y="2274659"/>
            <a:ext cx="161081" cy="302330"/>
          </a:xfrm>
          <a:prstGeom prst="chevron">
            <a:avLst>
              <a:gd name="adj" fmla="val 90000"/>
            </a:avLst>
          </a:prstGeom>
        </p:spPr>
        <p:style>
          <a:lnRef idx="2">
            <a:schemeClr val="accent2">
              <a:tint val="40000"/>
              <a:alpha val="90000"/>
              <a:hueOff val="-106153"/>
              <a:satOff val="-9418"/>
              <a:lumOff val="-96"/>
              <a:alphaOff val="0"/>
            </a:schemeClr>
          </a:lnRef>
          <a:fillRef idx="1">
            <a:schemeClr val="accent2">
              <a:tint val="40000"/>
              <a:alpha val="90000"/>
              <a:hueOff val="-106153"/>
              <a:satOff val="-9418"/>
              <a:lumOff val="-96"/>
              <a:alphaOff val="0"/>
            </a:schemeClr>
          </a:fillRef>
          <a:effectRef idx="0">
            <a:schemeClr val="accent2">
              <a:tint val="40000"/>
              <a:alpha val="90000"/>
              <a:hueOff val="-106153"/>
              <a:satOff val="-9418"/>
              <a:lumOff val="-96"/>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099246828"/>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 name="Title 1"/>
          <p:cNvSpPr>
            <a:spLocks noGrp="1"/>
          </p:cNvSpPr>
          <p:nvPr>
            <p:ph type="title"/>
          </p:nvPr>
        </p:nvSpPr>
        <p:spPr>
          <a:xfrm>
            <a:off x="8199459" y="642938"/>
            <a:ext cx="3670808" cy="5502264"/>
          </a:xfrm>
        </p:spPr>
        <p:txBody>
          <a:bodyPr>
            <a:noAutofit/>
          </a:bodyPr>
          <a:lstStyle/>
          <a:p>
            <a:r>
              <a:rPr lang="en-NZ" dirty="0">
                <a:solidFill>
                  <a:srgbClr val="FFFFFF"/>
                </a:solidFill>
              </a:rPr>
              <a:t>Treatment Phase 1 </a:t>
            </a:r>
            <a:br>
              <a:rPr lang="en-NZ" dirty="0">
                <a:solidFill>
                  <a:srgbClr val="FFFFFF"/>
                </a:solidFill>
              </a:rPr>
            </a:br>
            <a:r>
              <a:rPr lang="en-NZ" sz="2800" u="sng" dirty="0">
                <a:solidFill>
                  <a:srgbClr val="FFFFFF"/>
                </a:solidFill>
              </a:rPr>
              <a:t>Stabilisation</a:t>
            </a:r>
            <a:br>
              <a:rPr lang="en-NZ" sz="2800" dirty="0">
                <a:solidFill>
                  <a:srgbClr val="FFFFFF"/>
                </a:solidFill>
              </a:rPr>
            </a:br>
            <a:br>
              <a:rPr lang="en-NZ" sz="2800" dirty="0">
                <a:solidFill>
                  <a:srgbClr val="FFFFFF"/>
                </a:solidFill>
              </a:rPr>
            </a:br>
            <a:r>
              <a:rPr lang="en-NZ" sz="2800" dirty="0">
                <a:solidFill>
                  <a:schemeClr val="bg1"/>
                </a:solidFill>
              </a:rPr>
              <a:t>Aim  = to  increase the client’s window of tolerance and develop affect regulation and distress tolerance skills</a:t>
            </a:r>
            <a:br>
              <a:rPr lang="en-NZ" sz="2800" dirty="0">
                <a:solidFill>
                  <a:schemeClr val="bg1"/>
                </a:solidFill>
              </a:rPr>
            </a:br>
            <a:endParaRPr lang="en-NZ" sz="2800" dirty="0">
              <a:solidFill>
                <a:schemeClr val="bg1"/>
              </a:solidFill>
            </a:endParaRPr>
          </a:p>
        </p:txBody>
      </p:sp>
      <p:graphicFrame>
        <p:nvGraphicFramePr>
          <p:cNvPr id="16" name="Content Placeholder 2"/>
          <p:cNvGraphicFramePr>
            <a:graphicFrameLocks noGrp="1"/>
          </p:cNvGraphicFramePr>
          <p:nvPr>
            <p:ph idx="1"/>
            <p:extLst>
              <p:ext uri="{D42A27DB-BD31-4B8C-83A1-F6EECF244321}">
                <p14:modId xmlns:p14="http://schemas.microsoft.com/office/powerpoint/2010/main" val="1984581320"/>
              </p:ext>
            </p:extLst>
          </p:nvPr>
        </p:nvGraphicFramePr>
        <p:xfrm>
          <a:off x="642938" y="131976"/>
          <a:ext cx="6483726" cy="66458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Content Placeholder 3"/>
          <p:cNvPicPr>
            <a:picLocks noChangeAspect="1"/>
          </p:cNvPicPr>
          <p:nvPr/>
        </p:nvPicPr>
        <p:blipFill>
          <a:blip r:embed="rId8"/>
          <a:stretch>
            <a:fillRect/>
          </a:stretch>
        </p:blipFill>
        <p:spPr>
          <a:xfrm>
            <a:off x="4676421" y="0"/>
            <a:ext cx="2664907" cy="2075304"/>
          </a:xfrm>
          <a:prstGeom prst="rect">
            <a:avLst/>
          </a:prstGeom>
        </p:spPr>
      </p:pic>
    </p:spTree>
    <p:extLst>
      <p:ext uri="{BB962C8B-B14F-4D97-AF65-F5344CB8AC3E}">
        <p14:creationId xmlns:p14="http://schemas.microsoft.com/office/powerpoint/2010/main" val="26285228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99459" y="642938"/>
            <a:ext cx="3670808" cy="5502264"/>
          </a:xfrm>
        </p:spPr>
        <p:txBody>
          <a:bodyPr>
            <a:normAutofit/>
          </a:bodyPr>
          <a:lstStyle/>
          <a:p>
            <a:r>
              <a:rPr lang="en-NZ" dirty="0">
                <a:solidFill>
                  <a:srgbClr val="FFFFFF"/>
                </a:solidFill>
              </a:rPr>
              <a:t>Treatment Phase 2</a:t>
            </a:r>
            <a:br>
              <a:rPr lang="en-NZ" dirty="0">
                <a:solidFill>
                  <a:srgbClr val="FFFFFF"/>
                </a:solidFill>
              </a:rPr>
            </a:br>
            <a:br>
              <a:rPr lang="en-NZ" sz="2800" dirty="0">
                <a:solidFill>
                  <a:srgbClr val="FFFFFF"/>
                </a:solidFill>
              </a:rPr>
            </a:br>
            <a:r>
              <a:rPr lang="en-NZ" sz="3100" dirty="0">
                <a:solidFill>
                  <a:srgbClr val="FFFFFF"/>
                </a:solidFill>
              </a:rPr>
              <a:t>Aim = to give client a sense of mastery and allow integration of memory with feeling &amp; meaning</a:t>
            </a:r>
          </a:p>
        </p:txBody>
      </p:sp>
      <p:graphicFrame>
        <p:nvGraphicFramePr>
          <p:cNvPr id="16" name="Content Placeholder 2"/>
          <p:cNvGraphicFramePr>
            <a:graphicFrameLocks noGrp="1"/>
          </p:cNvGraphicFramePr>
          <p:nvPr>
            <p:ph idx="1"/>
            <p:extLst>
              <p:ext uri="{D42A27DB-BD31-4B8C-83A1-F6EECF244321}">
                <p14:modId xmlns:p14="http://schemas.microsoft.com/office/powerpoint/2010/main" val="2186938909"/>
              </p:ext>
            </p:extLst>
          </p:nvPr>
        </p:nvGraphicFramePr>
        <p:xfrm>
          <a:off x="642938" y="642938"/>
          <a:ext cx="6269037"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88860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99459" y="642938"/>
            <a:ext cx="3670808" cy="5502264"/>
          </a:xfrm>
        </p:spPr>
        <p:txBody>
          <a:bodyPr>
            <a:normAutofit/>
          </a:bodyPr>
          <a:lstStyle/>
          <a:p>
            <a:r>
              <a:rPr lang="en-NZ" dirty="0">
                <a:solidFill>
                  <a:srgbClr val="FFFFFF"/>
                </a:solidFill>
              </a:rPr>
              <a:t>Treatment Phase 3</a:t>
            </a:r>
            <a:br>
              <a:rPr lang="en-NZ" dirty="0">
                <a:solidFill>
                  <a:srgbClr val="FFFFFF"/>
                </a:solidFill>
              </a:rPr>
            </a:br>
            <a:br>
              <a:rPr lang="en-NZ" dirty="0">
                <a:solidFill>
                  <a:srgbClr val="FFFFFF"/>
                </a:solidFill>
              </a:rPr>
            </a:br>
            <a:r>
              <a:rPr lang="en-NZ" sz="2800" dirty="0">
                <a:solidFill>
                  <a:srgbClr val="FFFFFF"/>
                </a:solidFill>
              </a:rPr>
              <a:t>Aim = a life worth living</a:t>
            </a:r>
            <a:endParaRPr lang="en-NZ" dirty="0">
              <a:solidFill>
                <a:srgbClr val="FFFFFF"/>
              </a:solidFill>
            </a:endParaRPr>
          </a:p>
        </p:txBody>
      </p:sp>
      <p:graphicFrame>
        <p:nvGraphicFramePr>
          <p:cNvPr id="16" name="Content Placeholder 2"/>
          <p:cNvGraphicFramePr>
            <a:graphicFrameLocks noGrp="1"/>
          </p:cNvGraphicFramePr>
          <p:nvPr>
            <p:ph idx="1"/>
            <p:extLst>
              <p:ext uri="{D42A27DB-BD31-4B8C-83A1-F6EECF244321}">
                <p14:modId xmlns:p14="http://schemas.microsoft.com/office/powerpoint/2010/main" val="3536486603"/>
              </p:ext>
            </p:extLst>
          </p:nvPr>
        </p:nvGraphicFramePr>
        <p:xfrm>
          <a:off x="642938" y="642938"/>
          <a:ext cx="6269037"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6254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pic>
        <p:nvPicPr>
          <p:cNvPr id="7" name="k7j5WBDCWaQ"/>
          <p:cNvPicPr>
            <a:picLocks noGrp="1" noRot="1" noChangeAspect="1"/>
          </p:cNvPicPr>
          <p:nvPr>
            <p:ph idx="1"/>
            <a:videoFile r:link="rId1"/>
          </p:nvPr>
        </p:nvPicPr>
        <p:blipFill>
          <a:blip r:embed="rId4"/>
          <a:stretch>
            <a:fillRect/>
          </a:stretch>
        </p:blipFill>
        <p:spPr>
          <a:xfrm>
            <a:off x="3810000" y="2714625"/>
            <a:ext cx="4572000" cy="2571750"/>
          </a:xfrm>
          <a:prstGeom prst="rect">
            <a:avLst/>
          </a:prstGeom>
        </p:spPr>
      </p:pic>
      <p:pic>
        <p:nvPicPr>
          <p:cNvPr id="4" name="k7j5WBDCWaQ"/>
          <p:cNvPicPr>
            <a:picLocks noRot="1" noChangeAspect="1"/>
          </p:cNvPicPr>
          <p:nvPr>
            <a:videoFile r:link="rId1"/>
          </p:nvPr>
        </p:nvPicPr>
        <p:blipFill>
          <a:blip r:embed="rId4"/>
          <a:stretch>
            <a:fillRect/>
          </a:stretch>
        </p:blipFill>
        <p:spPr>
          <a:xfrm>
            <a:off x="401343" y="209849"/>
            <a:ext cx="10952457" cy="6160757"/>
          </a:xfrm>
          <a:prstGeom prst="rect">
            <a:avLst/>
          </a:prstGeom>
        </p:spPr>
      </p:pic>
    </p:spTree>
    <p:extLst>
      <p:ext uri="{BB962C8B-B14F-4D97-AF65-F5344CB8AC3E}">
        <p14:creationId xmlns:p14="http://schemas.microsoft.com/office/powerpoint/2010/main" val="357328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99459" y="642938"/>
            <a:ext cx="3670808" cy="5502264"/>
          </a:xfrm>
        </p:spPr>
        <p:txBody>
          <a:bodyPr>
            <a:normAutofit/>
          </a:bodyPr>
          <a:lstStyle/>
          <a:p>
            <a:r>
              <a:rPr lang="en-NZ" b="1" dirty="0">
                <a:solidFill>
                  <a:srgbClr val="FFFFFF"/>
                </a:solidFill>
              </a:rPr>
              <a:t>Dissociative Disorders </a:t>
            </a:r>
            <a:endParaRPr lang="en-NZ" dirty="0">
              <a:solidFill>
                <a:srgbClr val="FFFFFF"/>
              </a:solidFill>
            </a:endParaRPr>
          </a:p>
        </p:txBody>
      </p:sp>
      <p:sp>
        <p:nvSpPr>
          <p:cNvPr id="3" name="Content Placeholder 2"/>
          <p:cNvSpPr>
            <a:spLocks noGrp="1"/>
          </p:cNvSpPr>
          <p:nvPr>
            <p:ph idx="1"/>
          </p:nvPr>
        </p:nvSpPr>
        <p:spPr>
          <a:xfrm>
            <a:off x="838200" y="174171"/>
            <a:ext cx="6316744" cy="6002792"/>
          </a:xfrm>
        </p:spPr>
        <p:txBody>
          <a:bodyPr>
            <a:normAutofit/>
          </a:bodyPr>
          <a:lstStyle/>
          <a:p>
            <a:pPr marL="0" indent="0">
              <a:buNone/>
            </a:pPr>
            <a:r>
              <a:rPr lang="en-NZ" sz="2400" dirty="0">
                <a:solidFill>
                  <a:schemeClr val="tx1">
                    <a:lumMod val="85000"/>
                    <a:lumOff val="15000"/>
                  </a:schemeClr>
                </a:solidFill>
              </a:rPr>
              <a:t>Dissociative symptoms are experienced as…</a:t>
            </a:r>
          </a:p>
          <a:p>
            <a:r>
              <a:rPr lang="en-NZ" sz="2400" dirty="0">
                <a:solidFill>
                  <a:schemeClr val="tx1">
                    <a:lumMod val="85000"/>
                    <a:lumOff val="15000"/>
                  </a:schemeClr>
                </a:solidFill>
              </a:rPr>
              <a:t>Intrusions into awareness and behaviour with losses of continuity in subjective experiences   (“positive: dissociative symptoms”  such as fragmentation of identity, depersonalisation and derealisation)</a:t>
            </a:r>
          </a:p>
          <a:p>
            <a:r>
              <a:rPr lang="en-NZ" sz="2400" dirty="0">
                <a:solidFill>
                  <a:schemeClr val="tx1">
                    <a:lumMod val="85000"/>
                    <a:lumOff val="15000"/>
                  </a:schemeClr>
                </a:solidFill>
              </a:rPr>
              <a:t>And an inability to access information or to control mental functions that normally are readily amenable to access of control (“negative dissociative symptoms” such as amnesia)</a:t>
            </a:r>
          </a:p>
          <a:p>
            <a:pPr lvl="1"/>
            <a:endParaRPr lang="en-NZ" sz="2000" dirty="0">
              <a:solidFill>
                <a:schemeClr val="tx1">
                  <a:lumMod val="85000"/>
                  <a:lumOff val="15000"/>
                </a:schemeClr>
              </a:solidFill>
            </a:endParaRPr>
          </a:p>
          <a:p>
            <a:pPr marL="457200" lvl="1" indent="0">
              <a:buNone/>
            </a:pPr>
            <a:endParaRPr lang="en-NZ" sz="2000" dirty="0">
              <a:solidFill>
                <a:schemeClr val="tx1">
                  <a:lumMod val="85000"/>
                  <a:lumOff val="15000"/>
                </a:schemeClr>
              </a:solidFill>
            </a:endParaRPr>
          </a:p>
          <a:p>
            <a:pPr marL="457200" lvl="1" indent="0">
              <a:buNone/>
            </a:pPr>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marL="0" indent="0">
              <a:buNone/>
            </a:pPr>
            <a:endParaRPr lang="en-NZ" dirty="0"/>
          </a:p>
        </p:txBody>
      </p:sp>
    </p:spTree>
    <p:extLst>
      <p:ext uri="{BB962C8B-B14F-4D97-AF65-F5344CB8AC3E}">
        <p14:creationId xmlns:p14="http://schemas.microsoft.com/office/powerpoint/2010/main" val="29011687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NZ" dirty="0"/>
              <a:t>Red Flags</a:t>
            </a:r>
          </a:p>
        </p:txBody>
      </p:sp>
      <p:sp>
        <p:nvSpPr>
          <p:cNvPr id="3" name="Content Placeholder 2"/>
          <p:cNvSpPr>
            <a:spLocks noGrp="1"/>
          </p:cNvSpPr>
          <p:nvPr>
            <p:ph idx="1"/>
          </p:nvPr>
        </p:nvSpPr>
        <p:spPr/>
        <p:txBody>
          <a:bodyPr>
            <a:normAutofit fontScale="92500" lnSpcReduction="10000"/>
          </a:bodyPr>
          <a:lstStyle/>
          <a:p>
            <a:r>
              <a:rPr lang="en-NZ" dirty="0"/>
              <a:t>In DID realistic to accept that formal diagnosis may take some time</a:t>
            </a:r>
          </a:p>
          <a:p>
            <a:r>
              <a:rPr lang="en-NZ" dirty="0"/>
              <a:t>A very small percentage of clients are aware of alters and these clients may present as florid or histrionic </a:t>
            </a:r>
          </a:p>
          <a:p>
            <a:r>
              <a:rPr lang="en-NZ" dirty="0"/>
              <a:t>A very common symptom of DID is the reporting of hearing voices – internal and/or external and the voices may converse; as such not unusual for client’s to present with a history of multiple diagnoses</a:t>
            </a:r>
          </a:p>
          <a:p>
            <a:r>
              <a:rPr lang="en-NZ" dirty="0"/>
              <a:t>More common for DID clients to be ambivalent about the diagnosis and 70% of them have no awareness of alters, reporting amnesia </a:t>
            </a:r>
          </a:p>
          <a:p>
            <a:r>
              <a:rPr lang="en-NZ" dirty="0"/>
              <a:t>Client’s who feign DID may not report hearing voices, may report unusual amnesia (such as no recall at all) and may be unusually forthcoming with presenting symptomology</a:t>
            </a:r>
          </a:p>
        </p:txBody>
      </p:sp>
    </p:spTree>
    <p:extLst>
      <p:ext uri="{BB962C8B-B14F-4D97-AF65-F5344CB8AC3E}">
        <p14:creationId xmlns:p14="http://schemas.microsoft.com/office/powerpoint/2010/main" val="9143349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NZ" dirty="0"/>
              <a:t>So ….. what does this mean for PA’s?</a:t>
            </a:r>
          </a:p>
        </p:txBody>
      </p:sp>
      <p:sp>
        <p:nvSpPr>
          <p:cNvPr id="3" name="Content Placeholder 2"/>
          <p:cNvSpPr>
            <a:spLocks noGrp="1"/>
          </p:cNvSpPr>
          <p:nvPr>
            <p:ph idx="1"/>
          </p:nvPr>
        </p:nvSpPr>
        <p:spPr/>
        <p:txBody>
          <a:bodyPr/>
          <a:lstStyle/>
          <a:p>
            <a:r>
              <a:rPr lang="en-NZ" dirty="0"/>
              <a:t>In cases where the assessor has proposed DID without adequate assessment?</a:t>
            </a:r>
          </a:p>
          <a:p>
            <a:endParaRPr lang="en-NZ" dirty="0"/>
          </a:p>
          <a:p>
            <a:r>
              <a:rPr lang="en-NZ" dirty="0"/>
              <a:t>In cases where there is evidence of dissociation but not formally assessed.</a:t>
            </a:r>
          </a:p>
          <a:p>
            <a:pPr marL="0" indent="0">
              <a:buNone/>
            </a:pPr>
            <a:endParaRPr lang="en-NZ" dirty="0"/>
          </a:p>
          <a:p>
            <a:r>
              <a:rPr lang="en-NZ" dirty="0"/>
              <a:t>In cases where the assessor has made no reference to the assessment or consideration of dissociation as a symptom.</a:t>
            </a:r>
          </a:p>
        </p:txBody>
      </p:sp>
    </p:spTree>
    <p:extLst>
      <p:ext uri="{BB962C8B-B14F-4D97-AF65-F5344CB8AC3E}">
        <p14:creationId xmlns:p14="http://schemas.microsoft.com/office/powerpoint/2010/main" val="244153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99459" y="642938"/>
            <a:ext cx="3670808" cy="5502264"/>
          </a:xfrm>
        </p:spPr>
        <p:txBody>
          <a:bodyPr>
            <a:normAutofit/>
          </a:bodyPr>
          <a:lstStyle/>
          <a:p>
            <a:r>
              <a:rPr lang="en-NZ" b="1" dirty="0">
                <a:solidFill>
                  <a:srgbClr val="FFFFFF"/>
                </a:solidFill>
              </a:rPr>
              <a:t>Dissociative Disorders </a:t>
            </a:r>
            <a:endParaRPr lang="en-NZ" dirty="0">
              <a:solidFill>
                <a:srgbClr val="FFFFFF"/>
              </a:solidFill>
            </a:endParaRPr>
          </a:p>
        </p:txBody>
      </p:sp>
      <p:sp>
        <p:nvSpPr>
          <p:cNvPr id="3" name="Content Placeholder 2"/>
          <p:cNvSpPr>
            <a:spLocks noGrp="1"/>
          </p:cNvSpPr>
          <p:nvPr>
            <p:ph idx="1"/>
          </p:nvPr>
        </p:nvSpPr>
        <p:spPr>
          <a:xfrm>
            <a:off x="838200" y="174171"/>
            <a:ext cx="6316744" cy="6002792"/>
          </a:xfrm>
        </p:spPr>
        <p:txBody>
          <a:bodyPr>
            <a:normAutofit fontScale="92500" lnSpcReduction="20000"/>
          </a:bodyPr>
          <a:lstStyle/>
          <a:p>
            <a:pPr marL="0" indent="0">
              <a:buNone/>
            </a:pPr>
            <a:endParaRPr lang="en-NZ" dirty="0"/>
          </a:p>
          <a:p>
            <a:r>
              <a:rPr lang="en-NZ" dirty="0"/>
              <a:t>According to the DSM-5 “Dissociative disorders are frequently found in the aftermath of trauma, and many of the symptoms, including embarrassment and confusion about the symptoms or a desire to hide them, are influenced by the proximity to trauma” (page 291).</a:t>
            </a:r>
          </a:p>
          <a:p>
            <a:pPr marL="0" indent="0">
              <a:buNone/>
            </a:pPr>
            <a:endParaRPr lang="en-NZ" dirty="0"/>
          </a:p>
          <a:p>
            <a:r>
              <a:rPr lang="en-NZ" dirty="0"/>
              <a:t>Dissociative disorders are a “neighbouring” diagnostic category with the trauma and stressor-related disorders in the new manual chapter sequencing. </a:t>
            </a:r>
          </a:p>
          <a:p>
            <a:endParaRPr lang="en-NZ" dirty="0"/>
          </a:p>
          <a:p>
            <a:r>
              <a:rPr lang="en-NZ" dirty="0"/>
              <a:t>One of the strongest predictors of dissociation is antecedent trauma, particularly early childhood trauma and difficulties with attachment and parental unavailability.</a:t>
            </a:r>
          </a:p>
          <a:p>
            <a:endParaRPr lang="en-NZ" dirty="0"/>
          </a:p>
          <a:p>
            <a:pPr marL="457200" lvl="1" indent="0">
              <a:buNone/>
            </a:pPr>
            <a:endParaRPr lang="en-NZ" sz="2000" dirty="0">
              <a:solidFill>
                <a:schemeClr val="tx1">
                  <a:lumMod val="85000"/>
                  <a:lumOff val="15000"/>
                </a:schemeClr>
              </a:solidFill>
            </a:endParaRPr>
          </a:p>
          <a:p>
            <a:pPr marL="457200" lvl="1" indent="0">
              <a:buNone/>
            </a:pPr>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lvl="1"/>
            <a:endParaRPr lang="en-NZ" sz="2000" dirty="0">
              <a:solidFill>
                <a:schemeClr val="tx1">
                  <a:lumMod val="85000"/>
                  <a:lumOff val="15000"/>
                </a:schemeClr>
              </a:solidFill>
            </a:endParaRPr>
          </a:p>
          <a:p>
            <a:pPr marL="0" indent="0">
              <a:buNone/>
            </a:pPr>
            <a:endParaRPr lang="en-NZ" dirty="0"/>
          </a:p>
        </p:txBody>
      </p:sp>
    </p:spTree>
    <p:extLst>
      <p:ext uri="{BB962C8B-B14F-4D97-AF65-F5344CB8AC3E}">
        <p14:creationId xmlns:p14="http://schemas.microsoft.com/office/powerpoint/2010/main" val="478711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pic>
        <p:nvPicPr>
          <p:cNvPr id="4" name="AfwlG7KqOtQ"/>
          <p:cNvPicPr>
            <a:picLocks noGrp="1" noRot="1" noChangeAspect="1"/>
          </p:cNvPicPr>
          <p:nvPr>
            <p:ph idx="1"/>
            <a:videoFile r:link="rId1"/>
          </p:nvPr>
        </p:nvPicPr>
        <p:blipFill>
          <a:blip r:embed="rId4"/>
          <a:stretch>
            <a:fillRect/>
          </a:stretch>
        </p:blipFill>
        <p:spPr>
          <a:xfrm>
            <a:off x="1392051" y="1902692"/>
            <a:ext cx="9019822" cy="4005943"/>
          </a:xfrm>
          <a:prstGeom prst="rect">
            <a:avLst/>
          </a:prstGeom>
        </p:spPr>
      </p:pic>
    </p:spTree>
    <p:extLst>
      <p:ext uri="{BB962C8B-B14F-4D97-AF65-F5344CB8AC3E}">
        <p14:creationId xmlns:p14="http://schemas.microsoft.com/office/powerpoint/2010/main" val="1147705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3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60561A-AEAB-4FC8-A835-57C659C8D3AB}"/>
              </a:ext>
            </a:extLst>
          </p:cNvPr>
          <p:cNvSpPr>
            <a:spLocks noGrp="1"/>
          </p:cNvSpPr>
          <p:nvPr>
            <p:ph type="title"/>
          </p:nvPr>
        </p:nvSpPr>
        <p:spPr>
          <a:xfrm>
            <a:off x="8199459" y="642938"/>
            <a:ext cx="3670808" cy="5502264"/>
          </a:xfrm>
        </p:spPr>
        <p:txBody>
          <a:bodyPr>
            <a:normAutofit/>
          </a:bodyPr>
          <a:lstStyle/>
          <a:p>
            <a:r>
              <a:rPr lang="en-NZ" dirty="0">
                <a:solidFill>
                  <a:srgbClr val="FFFFFF"/>
                </a:solidFill>
              </a:rPr>
              <a:t>Dissociative Disorders Prevalence </a:t>
            </a:r>
          </a:p>
        </p:txBody>
      </p:sp>
      <p:graphicFrame>
        <p:nvGraphicFramePr>
          <p:cNvPr id="28" name="Content Placeholder 2"/>
          <p:cNvGraphicFramePr>
            <a:graphicFrameLocks noGrp="1"/>
          </p:cNvGraphicFramePr>
          <p:nvPr>
            <p:ph idx="1"/>
            <p:extLst>
              <p:ext uri="{D42A27DB-BD31-4B8C-83A1-F6EECF244321}">
                <p14:modId xmlns:p14="http://schemas.microsoft.com/office/powerpoint/2010/main" val="361957699"/>
              </p:ext>
            </p:extLst>
          </p:nvPr>
        </p:nvGraphicFramePr>
        <p:xfrm>
          <a:off x="642938" y="642938"/>
          <a:ext cx="6269037"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4683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2" name="Title 1"/>
          <p:cNvSpPr>
            <a:spLocks noGrp="1"/>
          </p:cNvSpPr>
          <p:nvPr>
            <p:ph type="title"/>
          </p:nvPr>
        </p:nvSpPr>
        <p:spPr>
          <a:xfrm>
            <a:off x="8199459" y="642938"/>
            <a:ext cx="3670808" cy="5502264"/>
          </a:xfrm>
        </p:spPr>
        <p:txBody>
          <a:bodyPr>
            <a:normAutofit/>
          </a:bodyPr>
          <a:lstStyle/>
          <a:p>
            <a:r>
              <a:rPr lang="en-US" sz="3200" dirty="0">
                <a:solidFill>
                  <a:srgbClr val="FFFFFF"/>
                </a:solidFill>
              </a:rPr>
              <a:t>Core/Primary Symptom Descriptions</a:t>
            </a:r>
            <a:r>
              <a:rPr lang="mr-IN" sz="3200" dirty="0">
                <a:solidFill>
                  <a:srgbClr val="FFFFFF"/>
                </a:solidFill>
              </a:rPr>
              <a:t>…</a:t>
            </a:r>
            <a:endParaRPr lang="en-US" sz="3200" dirty="0">
              <a:solidFill>
                <a:srgbClr val="FFFFFF"/>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605329683"/>
              </p:ext>
            </p:extLst>
          </p:nvPr>
        </p:nvGraphicFramePr>
        <p:xfrm>
          <a:off x="642939" y="642938"/>
          <a:ext cx="680157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3114587" y="4041312"/>
            <a:ext cx="4329923" cy="989947"/>
            <a:chOff x="2368335" y="2338979"/>
            <a:chExt cx="4507548" cy="1071415"/>
          </a:xfrm>
        </p:grpSpPr>
        <p:sp>
          <p:nvSpPr>
            <p:cNvPr id="16" name="Rectangle: Top Corners Rounded 15"/>
            <p:cNvSpPr/>
            <p:nvPr/>
          </p:nvSpPr>
          <p:spPr>
            <a:xfrm rot="5400000">
              <a:off x="4082317" y="624997"/>
              <a:ext cx="1071415" cy="4499379"/>
            </a:xfrm>
            <a:prstGeom prst="round2SameRect">
              <a:avLst/>
            </a:prstGeom>
          </p:spPr>
          <p:style>
            <a:lnRef idx="2">
              <a:schemeClr val="accent2">
                <a:tint val="40000"/>
                <a:alpha val="90000"/>
                <a:hueOff val="-424613"/>
                <a:satOff val="-37673"/>
                <a:lumOff val="-385"/>
                <a:alphaOff val="0"/>
              </a:schemeClr>
            </a:lnRef>
            <a:fillRef idx="1">
              <a:schemeClr val="accent2">
                <a:tint val="40000"/>
                <a:alpha val="90000"/>
                <a:hueOff val="-424613"/>
                <a:satOff val="-37673"/>
                <a:lumOff val="-385"/>
                <a:alphaOff val="0"/>
              </a:schemeClr>
            </a:fillRef>
            <a:effectRef idx="0">
              <a:schemeClr val="accent2">
                <a:tint val="40000"/>
                <a:alpha val="90000"/>
                <a:hueOff val="-424613"/>
                <a:satOff val="-37673"/>
                <a:lumOff val="-385"/>
                <a:alphaOff val="0"/>
              </a:schemeClr>
            </a:effectRef>
            <a:fontRef idx="minor">
              <a:schemeClr val="dk1">
                <a:hueOff val="0"/>
                <a:satOff val="0"/>
                <a:lumOff val="0"/>
                <a:alphaOff val="0"/>
              </a:schemeClr>
            </a:fontRef>
          </p:style>
        </p:sp>
        <p:sp>
          <p:nvSpPr>
            <p:cNvPr id="17" name="Rectangle: Top Corners Rounded 4"/>
            <p:cNvSpPr txBox="1"/>
            <p:nvPr/>
          </p:nvSpPr>
          <p:spPr>
            <a:xfrm>
              <a:off x="2450818" y="2420446"/>
              <a:ext cx="4425065" cy="9084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20955" rIns="41910" bIns="20955" numCol="1" spcCol="1270" anchor="ctr" anchorCtr="0">
              <a:noAutofit/>
            </a:bodyPr>
            <a:lstStyle/>
            <a:p>
              <a:pPr marL="0" lvl="1" defTabSz="488950">
                <a:lnSpc>
                  <a:spcPct val="90000"/>
                </a:lnSpc>
                <a:spcBef>
                  <a:spcPct val="0"/>
                </a:spcBef>
                <a:spcAft>
                  <a:spcPct val="15000"/>
                </a:spcAft>
              </a:pPr>
              <a:r>
                <a:rPr lang="en-US" sz="2000" dirty="0">
                  <a:latin typeface="+mj-lt"/>
                </a:rPr>
                <a:t>A sense of/experiences of acting like a different person some of the time</a:t>
              </a:r>
              <a:endParaRPr lang="en-US" sz="2000" kern="1200" dirty="0">
                <a:latin typeface="+mj-lt"/>
              </a:endParaRPr>
            </a:p>
          </p:txBody>
        </p:sp>
      </p:grpSp>
      <p:grpSp>
        <p:nvGrpSpPr>
          <p:cNvPr id="18" name="Group 17"/>
          <p:cNvGrpSpPr/>
          <p:nvPr/>
        </p:nvGrpSpPr>
        <p:grpSpPr>
          <a:xfrm>
            <a:off x="3093756" y="1870710"/>
            <a:ext cx="4350753" cy="856496"/>
            <a:chOff x="2256852" y="145022"/>
            <a:chExt cx="4012183" cy="856496"/>
          </a:xfrm>
        </p:grpSpPr>
        <p:sp>
          <p:nvSpPr>
            <p:cNvPr id="19" name="Rectangle: Top Corners Rounded 18"/>
            <p:cNvSpPr/>
            <p:nvPr/>
          </p:nvSpPr>
          <p:spPr>
            <a:xfrm rot="5400000">
              <a:off x="3834696" y="-1432822"/>
              <a:ext cx="856496" cy="4012183"/>
            </a:xfrm>
            <a:prstGeom prst="round2SameRect">
              <a:avLst/>
            </a:pr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20" name="Rectangle: Top Corners Rounded 4"/>
            <p:cNvSpPr txBox="1"/>
            <p:nvPr/>
          </p:nvSpPr>
          <p:spPr>
            <a:xfrm>
              <a:off x="2256853" y="186832"/>
              <a:ext cx="3970372" cy="7728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5250" tIns="47625" rIns="95250" bIns="47625" numCol="1" spcCol="1270" anchor="ctr" anchorCtr="0">
              <a:noAutofit/>
            </a:bodyPr>
            <a:lstStyle/>
            <a:p>
              <a:r>
                <a:rPr lang="en-US" sz="2000" dirty="0"/>
                <a:t>An inner struggle about one’s sense of self/identity, which may involve uncertainty, puzzlement or conflict. </a:t>
              </a:r>
            </a:p>
          </p:txBody>
        </p:sp>
      </p:grpSp>
    </p:spTree>
    <p:extLst>
      <p:ext uri="{BB962C8B-B14F-4D97-AF65-F5344CB8AC3E}">
        <p14:creationId xmlns:p14="http://schemas.microsoft.com/office/powerpoint/2010/main" val="2557872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Internal &amp; External Manifestations of Dissociation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6744123"/>
              </p:ext>
            </p:extLst>
          </p:nvPr>
        </p:nvGraphicFramePr>
        <p:xfrm>
          <a:off x="1612106" y="2171699"/>
          <a:ext cx="8967787" cy="3490913"/>
        </p:xfrm>
        <a:graphic>
          <a:graphicData uri="http://schemas.openxmlformats.org/drawingml/2006/chart">
            <c:chart xmlns:c="http://schemas.openxmlformats.org/drawingml/2006/chart" xmlns:r="http://schemas.openxmlformats.org/officeDocument/2006/relationships" r:id="rId3"/>
          </a:graphicData>
        </a:graphic>
      </p:graphicFrame>
      <p:sp>
        <p:nvSpPr>
          <p:cNvPr id="6" name="Oval 5"/>
          <p:cNvSpPr/>
          <p:nvPr/>
        </p:nvSpPr>
        <p:spPr>
          <a:xfrm>
            <a:off x="1949053" y="1390643"/>
            <a:ext cx="8293894" cy="516731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888705" y="1409686"/>
            <a:ext cx="2414588" cy="415498"/>
          </a:xfrm>
          <a:prstGeom prst="rect">
            <a:avLst/>
          </a:prstGeom>
          <a:noFill/>
        </p:spPr>
        <p:txBody>
          <a:bodyPr wrap="square" rtlCol="0">
            <a:spAutoFit/>
          </a:bodyPr>
          <a:lstStyle/>
          <a:p>
            <a:pPr algn="ctr"/>
            <a:r>
              <a:rPr lang="en-US" sz="1400" dirty="0"/>
              <a:t>Out of Body Experiences</a:t>
            </a:r>
          </a:p>
          <a:p>
            <a:pPr algn="ctr"/>
            <a:endParaRPr lang="en-US" sz="700" dirty="0"/>
          </a:p>
        </p:txBody>
      </p:sp>
      <p:sp>
        <p:nvSpPr>
          <p:cNvPr id="8" name="TextBox 7"/>
          <p:cNvSpPr txBox="1"/>
          <p:nvPr/>
        </p:nvSpPr>
        <p:spPr>
          <a:xfrm>
            <a:off x="3395663" y="1630009"/>
            <a:ext cx="2414588" cy="630942"/>
          </a:xfrm>
          <a:prstGeom prst="rect">
            <a:avLst/>
          </a:prstGeom>
          <a:noFill/>
        </p:spPr>
        <p:txBody>
          <a:bodyPr wrap="square" rtlCol="0">
            <a:spAutoFit/>
          </a:bodyPr>
          <a:lstStyle/>
          <a:p>
            <a:pPr algn="ctr"/>
            <a:r>
              <a:rPr lang="en-US" sz="1400" dirty="0"/>
              <a:t>Substance</a:t>
            </a:r>
          </a:p>
          <a:p>
            <a:pPr algn="ctr"/>
            <a:r>
              <a:rPr lang="en-US" sz="1400" dirty="0"/>
              <a:t>Abuse</a:t>
            </a:r>
          </a:p>
          <a:p>
            <a:pPr algn="ctr"/>
            <a:endParaRPr lang="en-US" sz="700" dirty="0"/>
          </a:p>
        </p:txBody>
      </p:sp>
      <p:sp>
        <p:nvSpPr>
          <p:cNvPr id="9" name="TextBox 8"/>
          <p:cNvSpPr txBox="1"/>
          <p:nvPr/>
        </p:nvSpPr>
        <p:spPr>
          <a:xfrm>
            <a:off x="4845845" y="1963950"/>
            <a:ext cx="2414588" cy="415498"/>
          </a:xfrm>
          <a:prstGeom prst="rect">
            <a:avLst/>
          </a:prstGeom>
          <a:noFill/>
        </p:spPr>
        <p:txBody>
          <a:bodyPr wrap="square" rtlCol="0">
            <a:spAutoFit/>
          </a:bodyPr>
          <a:lstStyle/>
          <a:p>
            <a:pPr algn="ctr"/>
            <a:r>
              <a:rPr lang="en-US" sz="1400"/>
              <a:t>Hallucinations</a:t>
            </a:r>
            <a:endParaRPr lang="en-US" sz="1400" dirty="0"/>
          </a:p>
          <a:p>
            <a:pPr algn="ctr"/>
            <a:endParaRPr lang="en-US" sz="700" dirty="0"/>
          </a:p>
        </p:txBody>
      </p:sp>
      <p:sp>
        <p:nvSpPr>
          <p:cNvPr id="11" name="TextBox 10"/>
          <p:cNvSpPr txBox="1"/>
          <p:nvPr/>
        </p:nvSpPr>
        <p:spPr>
          <a:xfrm>
            <a:off x="6271022" y="1630009"/>
            <a:ext cx="2414588" cy="846386"/>
          </a:xfrm>
          <a:prstGeom prst="rect">
            <a:avLst/>
          </a:prstGeom>
          <a:noFill/>
        </p:spPr>
        <p:txBody>
          <a:bodyPr wrap="square" rtlCol="0">
            <a:spAutoFit/>
          </a:bodyPr>
          <a:lstStyle/>
          <a:p>
            <a:pPr algn="ctr"/>
            <a:r>
              <a:rPr lang="en-US" sz="1400" dirty="0"/>
              <a:t>Obsessive-</a:t>
            </a:r>
          </a:p>
          <a:p>
            <a:pPr algn="ctr"/>
            <a:r>
              <a:rPr lang="en-US" sz="1400" dirty="0"/>
              <a:t>Compulsive</a:t>
            </a:r>
          </a:p>
          <a:p>
            <a:pPr algn="ctr"/>
            <a:r>
              <a:rPr lang="en-US" sz="1400" dirty="0"/>
              <a:t>Symptoms</a:t>
            </a:r>
          </a:p>
          <a:p>
            <a:pPr algn="ctr"/>
            <a:endParaRPr lang="en-US" sz="700" dirty="0"/>
          </a:p>
        </p:txBody>
      </p:sp>
      <p:sp>
        <p:nvSpPr>
          <p:cNvPr id="12" name="TextBox 11"/>
          <p:cNvSpPr txBox="1"/>
          <p:nvPr/>
        </p:nvSpPr>
        <p:spPr>
          <a:xfrm>
            <a:off x="3849886" y="2326464"/>
            <a:ext cx="2414588" cy="415498"/>
          </a:xfrm>
          <a:prstGeom prst="rect">
            <a:avLst/>
          </a:prstGeom>
          <a:noFill/>
        </p:spPr>
        <p:txBody>
          <a:bodyPr wrap="square" rtlCol="0">
            <a:spAutoFit/>
          </a:bodyPr>
          <a:lstStyle/>
          <a:p>
            <a:pPr algn="ctr"/>
            <a:r>
              <a:rPr lang="en-US" sz="1400"/>
              <a:t>Depression</a:t>
            </a:r>
            <a:endParaRPr lang="en-US" sz="1400" dirty="0"/>
          </a:p>
          <a:p>
            <a:pPr algn="ctr"/>
            <a:endParaRPr lang="en-US" sz="700" dirty="0"/>
          </a:p>
        </p:txBody>
      </p:sp>
      <p:sp>
        <p:nvSpPr>
          <p:cNvPr id="14" name="TextBox 13"/>
          <p:cNvSpPr txBox="1"/>
          <p:nvPr/>
        </p:nvSpPr>
        <p:spPr>
          <a:xfrm>
            <a:off x="2444654" y="2032987"/>
            <a:ext cx="2414588" cy="630942"/>
          </a:xfrm>
          <a:prstGeom prst="rect">
            <a:avLst/>
          </a:prstGeom>
          <a:noFill/>
        </p:spPr>
        <p:txBody>
          <a:bodyPr wrap="square" rtlCol="0">
            <a:spAutoFit/>
          </a:bodyPr>
          <a:lstStyle/>
          <a:p>
            <a:pPr algn="ctr"/>
            <a:r>
              <a:rPr lang="en-US" sz="1400"/>
              <a:t>Conversion </a:t>
            </a:r>
          </a:p>
          <a:p>
            <a:pPr algn="ctr"/>
            <a:r>
              <a:rPr lang="en-US" sz="1400" dirty="0"/>
              <a:t>Symptoms</a:t>
            </a:r>
          </a:p>
          <a:p>
            <a:pPr algn="ctr"/>
            <a:endParaRPr lang="en-US" sz="700" dirty="0"/>
          </a:p>
        </p:txBody>
      </p:sp>
      <p:sp>
        <p:nvSpPr>
          <p:cNvPr id="15" name="TextBox 14"/>
          <p:cNvSpPr txBox="1"/>
          <p:nvPr/>
        </p:nvSpPr>
        <p:spPr>
          <a:xfrm>
            <a:off x="6277570" y="2435204"/>
            <a:ext cx="2414588" cy="415498"/>
          </a:xfrm>
          <a:prstGeom prst="rect">
            <a:avLst/>
          </a:prstGeom>
          <a:noFill/>
        </p:spPr>
        <p:txBody>
          <a:bodyPr wrap="square" rtlCol="0">
            <a:spAutoFit/>
          </a:bodyPr>
          <a:lstStyle/>
          <a:p>
            <a:pPr algn="ctr"/>
            <a:r>
              <a:rPr lang="en-US" sz="1400"/>
              <a:t>Numbing</a:t>
            </a:r>
            <a:endParaRPr lang="en-US" sz="1400" dirty="0"/>
          </a:p>
          <a:p>
            <a:pPr algn="ctr"/>
            <a:endParaRPr lang="en-US" sz="700" dirty="0"/>
          </a:p>
        </p:txBody>
      </p:sp>
      <p:sp>
        <p:nvSpPr>
          <p:cNvPr id="17" name="TextBox 16"/>
          <p:cNvSpPr txBox="1"/>
          <p:nvPr/>
        </p:nvSpPr>
        <p:spPr>
          <a:xfrm>
            <a:off x="7249708" y="2941369"/>
            <a:ext cx="2414588" cy="415498"/>
          </a:xfrm>
          <a:prstGeom prst="rect">
            <a:avLst/>
          </a:prstGeom>
          <a:noFill/>
        </p:spPr>
        <p:txBody>
          <a:bodyPr wrap="square" rtlCol="0">
            <a:spAutoFit/>
          </a:bodyPr>
          <a:lstStyle/>
          <a:p>
            <a:pPr algn="ctr"/>
            <a:r>
              <a:rPr lang="en-US" sz="1400" dirty="0"/>
              <a:t>Insomnia</a:t>
            </a:r>
          </a:p>
          <a:p>
            <a:pPr algn="ctr"/>
            <a:endParaRPr lang="en-US" sz="700" dirty="0"/>
          </a:p>
        </p:txBody>
      </p:sp>
      <p:sp>
        <p:nvSpPr>
          <p:cNvPr id="18" name="TextBox 17"/>
          <p:cNvSpPr txBox="1"/>
          <p:nvPr/>
        </p:nvSpPr>
        <p:spPr>
          <a:xfrm>
            <a:off x="7979565" y="3387120"/>
            <a:ext cx="2414588" cy="415498"/>
          </a:xfrm>
          <a:prstGeom prst="rect">
            <a:avLst/>
          </a:prstGeom>
          <a:noFill/>
        </p:spPr>
        <p:txBody>
          <a:bodyPr wrap="square" rtlCol="0">
            <a:spAutoFit/>
          </a:bodyPr>
          <a:lstStyle/>
          <a:p>
            <a:pPr algn="ctr"/>
            <a:r>
              <a:rPr lang="en-US" sz="1400"/>
              <a:t>Suicidality</a:t>
            </a:r>
            <a:endParaRPr lang="en-US" sz="1400" dirty="0"/>
          </a:p>
          <a:p>
            <a:pPr algn="ctr"/>
            <a:endParaRPr lang="en-US" sz="700" dirty="0"/>
          </a:p>
        </p:txBody>
      </p:sp>
      <p:sp>
        <p:nvSpPr>
          <p:cNvPr id="19" name="TextBox 18"/>
          <p:cNvSpPr txBox="1"/>
          <p:nvPr/>
        </p:nvSpPr>
        <p:spPr>
          <a:xfrm>
            <a:off x="7317578" y="3842262"/>
            <a:ext cx="2414588" cy="630942"/>
          </a:xfrm>
          <a:prstGeom prst="rect">
            <a:avLst/>
          </a:prstGeom>
          <a:noFill/>
        </p:spPr>
        <p:txBody>
          <a:bodyPr wrap="square" rtlCol="0">
            <a:spAutoFit/>
          </a:bodyPr>
          <a:lstStyle/>
          <a:p>
            <a:pPr algn="ctr"/>
            <a:r>
              <a:rPr lang="en-US" sz="1400" dirty="0"/>
              <a:t>Sexual</a:t>
            </a:r>
          </a:p>
          <a:p>
            <a:pPr algn="ctr"/>
            <a:r>
              <a:rPr lang="en-US" sz="1400" dirty="0"/>
              <a:t>Dysfunction</a:t>
            </a:r>
          </a:p>
          <a:p>
            <a:pPr algn="ctr"/>
            <a:endParaRPr lang="en-US" sz="700" dirty="0"/>
          </a:p>
        </p:txBody>
      </p:sp>
      <p:sp>
        <p:nvSpPr>
          <p:cNvPr id="20" name="TextBox 19"/>
          <p:cNvSpPr txBox="1"/>
          <p:nvPr/>
        </p:nvSpPr>
        <p:spPr>
          <a:xfrm>
            <a:off x="7200899" y="5554890"/>
            <a:ext cx="2414588" cy="630942"/>
          </a:xfrm>
          <a:prstGeom prst="rect">
            <a:avLst/>
          </a:prstGeom>
          <a:noFill/>
        </p:spPr>
        <p:txBody>
          <a:bodyPr wrap="square" rtlCol="0">
            <a:spAutoFit/>
          </a:bodyPr>
          <a:lstStyle/>
          <a:p>
            <a:pPr algn="ctr"/>
            <a:r>
              <a:rPr lang="en-US" sz="1400" dirty="0"/>
              <a:t>Time</a:t>
            </a:r>
          </a:p>
          <a:p>
            <a:pPr algn="ctr"/>
            <a:r>
              <a:rPr lang="en-US" sz="1400" dirty="0"/>
              <a:t>Loss</a:t>
            </a:r>
          </a:p>
          <a:p>
            <a:pPr algn="ctr"/>
            <a:endParaRPr lang="en-US" sz="700" dirty="0"/>
          </a:p>
        </p:txBody>
      </p:sp>
      <p:sp>
        <p:nvSpPr>
          <p:cNvPr id="21" name="TextBox 20"/>
          <p:cNvSpPr txBox="1"/>
          <p:nvPr/>
        </p:nvSpPr>
        <p:spPr>
          <a:xfrm>
            <a:off x="6163564" y="5070036"/>
            <a:ext cx="2414588" cy="415498"/>
          </a:xfrm>
          <a:prstGeom prst="rect">
            <a:avLst/>
          </a:prstGeom>
          <a:noFill/>
        </p:spPr>
        <p:txBody>
          <a:bodyPr wrap="square" rtlCol="0">
            <a:spAutoFit/>
          </a:bodyPr>
          <a:lstStyle/>
          <a:p>
            <a:pPr algn="ctr"/>
            <a:r>
              <a:rPr lang="en-US" sz="1400"/>
              <a:t>Flashbacks</a:t>
            </a:r>
            <a:endParaRPr lang="en-US" sz="1400" dirty="0"/>
          </a:p>
          <a:p>
            <a:pPr algn="ctr"/>
            <a:endParaRPr lang="en-US" sz="700" dirty="0"/>
          </a:p>
        </p:txBody>
      </p:sp>
      <p:sp>
        <p:nvSpPr>
          <p:cNvPr id="22" name="TextBox 21"/>
          <p:cNvSpPr txBox="1"/>
          <p:nvPr/>
        </p:nvSpPr>
        <p:spPr>
          <a:xfrm>
            <a:off x="4443422" y="6022176"/>
            <a:ext cx="2414588" cy="415498"/>
          </a:xfrm>
          <a:prstGeom prst="rect">
            <a:avLst/>
          </a:prstGeom>
          <a:noFill/>
        </p:spPr>
        <p:txBody>
          <a:bodyPr wrap="square" rtlCol="0">
            <a:spAutoFit/>
          </a:bodyPr>
          <a:lstStyle/>
          <a:p>
            <a:pPr algn="ctr"/>
            <a:r>
              <a:rPr lang="en-US" sz="1400" dirty="0"/>
              <a:t>Phobias</a:t>
            </a:r>
          </a:p>
          <a:p>
            <a:pPr algn="ctr"/>
            <a:endParaRPr lang="en-US" sz="700" dirty="0"/>
          </a:p>
        </p:txBody>
      </p:sp>
      <p:sp>
        <p:nvSpPr>
          <p:cNvPr id="23" name="TextBox 22"/>
          <p:cNvSpPr txBox="1"/>
          <p:nvPr/>
        </p:nvSpPr>
        <p:spPr>
          <a:xfrm>
            <a:off x="5514974" y="6022176"/>
            <a:ext cx="2414588" cy="415498"/>
          </a:xfrm>
          <a:prstGeom prst="rect">
            <a:avLst/>
          </a:prstGeom>
          <a:noFill/>
        </p:spPr>
        <p:txBody>
          <a:bodyPr wrap="square" rtlCol="0">
            <a:spAutoFit/>
          </a:bodyPr>
          <a:lstStyle/>
          <a:p>
            <a:pPr algn="ctr"/>
            <a:r>
              <a:rPr lang="en-US" sz="1400" dirty="0"/>
              <a:t>Fugues</a:t>
            </a:r>
          </a:p>
          <a:p>
            <a:pPr algn="ctr"/>
            <a:endParaRPr lang="en-US" sz="700" dirty="0"/>
          </a:p>
        </p:txBody>
      </p:sp>
      <p:sp>
        <p:nvSpPr>
          <p:cNvPr id="25" name="TextBox 24"/>
          <p:cNvSpPr txBox="1"/>
          <p:nvPr/>
        </p:nvSpPr>
        <p:spPr>
          <a:xfrm>
            <a:off x="5750717" y="5545530"/>
            <a:ext cx="2414588" cy="415498"/>
          </a:xfrm>
          <a:prstGeom prst="rect">
            <a:avLst/>
          </a:prstGeom>
          <a:noFill/>
        </p:spPr>
        <p:txBody>
          <a:bodyPr wrap="square" rtlCol="0">
            <a:spAutoFit/>
          </a:bodyPr>
          <a:lstStyle/>
          <a:p>
            <a:pPr algn="ctr"/>
            <a:r>
              <a:rPr lang="en-US" sz="1400"/>
              <a:t>Mood Swings</a:t>
            </a:r>
            <a:endParaRPr lang="en-US" sz="1400" dirty="0"/>
          </a:p>
          <a:p>
            <a:pPr algn="ctr"/>
            <a:endParaRPr lang="en-US" sz="700" dirty="0"/>
          </a:p>
        </p:txBody>
      </p:sp>
      <p:sp>
        <p:nvSpPr>
          <p:cNvPr id="26" name="TextBox 25"/>
          <p:cNvSpPr txBox="1"/>
          <p:nvPr/>
        </p:nvSpPr>
        <p:spPr>
          <a:xfrm>
            <a:off x="4161823" y="5335603"/>
            <a:ext cx="2414588" cy="630942"/>
          </a:xfrm>
          <a:prstGeom prst="rect">
            <a:avLst/>
          </a:prstGeom>
          <a:noFill/>
        </p:spPr>
        <p:txBody>
          <a:bodyPr wrap="square" rtlCol="0">
            <a:spAutoFit/>
          </a:bodyPr>
          <a:lstStyle/>
          <a:p>
            <a:pPr algn="ctr"/>
            <a:r>
              <a:rPr lang="en-US" sz="1400" dirty="0"/>
              <a:t>Anorexia/</a:t>
            </a:r>
          </a:p>
          <a:p>
            <a:pPr algn="ctr"/>
            <a:r>
              <a:rPr lang="en-US" sz="1400" dirty="0"/>
              <a:t>Bulimia</a:t>
            </a:r>
          </a:p>
          <a:p>
            <a:pPr algn="ctr"/>
            <a:endParaRPr lang="en-US" sz="700" dirty="0"/>
          </a:p>
        </p:txBody>
      </p:sp>
      <p:sp>
        <p:nvSpPr>
          <p:cNvPr id="27" name="TextBox 26"/>
          <p:cNvSpPr txBox="1"/>
          <p:nvPr/>
        </p:nvSpPr>
        <p:spPr>
          <a:xfrm>
            <a:off x="2850354" y="5686221"/>
            <a:ext cx="2414588" cy="415498"/>
          </a:xfrm>
          <a:prstGeom prst="rect">
            <a:avLst/>
          </a:prstGeom>
          <a:noFill/>
        </p:spPr>
        <p:txBody>
          <a:bodyPr wrap="square" rtlCol="0">
            <a:spAutoFit/>
          </a:bodyPr>
          <a:lstStyle/>
          <a:p>
            <a:pPr algn="ctr"/>
            <a:r>
              <a:rPr lang="en-US" sz="1400"/>
              <a:t>Self-Mutilation</a:t>
            </a:r>
            <a:endParaRPr lang="en-US" sz="1400" dirty="0"/>
          </a:p>
          <a:p>
            <a:pPr algn="ctr"/>
            <a:endParaRPr lang="en-US" sz="700" dirty="0"/>
          </a:p>
        </p:txBody>
      </p:sp>
      <p:sp>
        <p:nvSpPr>
          <p:cNvPr id="28" name="TextBox 27"/>
          <p:cNvSpPr txBox="1"/>
          <p:nvPr/>
        </p:nvSpPr>
        <p:spPr>
          <a:xfrm>
            <a:off x="2994420" y="4821536"/>
            <a:ext cx="2414588" cy="630942"/>
          </a:xfrm>
          <a:prstGeom prst="rect">
            <a:avLst/>
          </a:prstGeom>
          <a:noFill/>
        </p:spPr>
        <p:txBody>
          <a:bodyPr wrap="square" rtlCol="0">
            <a:spAutoFit/>
          </a:bodyPr>
          <a:lstStyle/>
          <a:p>
            <a:pPr algn="ctr"/>
            <a:r>
              <a:rPr lang="en-US" sz="1400" dirty="0" err="1"/>
              <a:t>Somatisation</a:t>
            </a:r>
            <a:endParaRPr lang="en-US" sz="1400" dirty="0"/>
          </a:p>
          <a:p>
            <a:pPr algn="ctr"/>
            <a:r>
              <a:rPr lang="en-US" sz="1400" dirty="0"/>
              <a:t>Symptoms</a:t>
            </a:r>
          </a:p>
          <a:p>
            <a:pPr algn="ctr"/>
            <a:endParaRPr lang="en-US" sz="700" dirty="0"/>
          </a:p>
        </p:txBody>
      </p:sp>
      <p:sp>
        <p:nvSpPr>
          <p:cNvPr id="29" name="TextBox 28"/>
          <p:cNvSpPr txBox="1"/>
          <p:nvPr/>
        </p:nvSpPr>
        <p:spPr>
          <a:xfrm>
            <a:off x="1959767" y="4517603"/>
            <a:ext cx="2414588" cy="415498"/>
          </a:xfrm>
          <a:prstGeom prst="rect">
            <a:avLst/>
          </a:prstGeom>
          <a:noFill/>
        </p:spPr>
        <p:txBody>
          <a:bodyPr wrap="square" rtlCol="0">
            <a:spAutoFit/>
          </a:bodyPr>
          <a:lstStyle/>
          <a:p>
            <a:pPr algn="ctr"/>
            <a:r>
              <a:rPr lang="en-US" sz="1400"/>
              <a:t>Panic Attacks</a:t>
            </a:r>
            <a:endParaRPr lang="en-US" sz="1400" dirty="0"/>
          </a:p>
          <a:p>
            <a:pPr algn="ctr"/>
            <a:endParaRPr lang="en-US" sz="700" dirty="0"/>
          </a:p>
        </p:txBody>
      </p:sp>
      <p:sp>
        <p:nvSpPr>
          <p:cNvPr id="30" name="TextBox 29"/>
          <p:cNvSpPr txBox="1"/>
          <p:nvPr/>
        </p:nvSpPr>
        <p:spPr>
          <a:xfrm>
            <a:off x="2356246" y="2875897"/>
            <a:ext cx="2414588" cy="630942"/>
          </a:xfrm>
          <a:prstGeom prst="rect">
            <a:avLst/>
          </a:prstGeom>
          <a:noFill/>
        </p:spPr>
        <p:txBody>
          <a:bodyPr wrap="square" rtlCol="0">
            <a:spAutoFit/>
          </a:bodyPr>
          <a:lstStyle/>
          <a:p>
            <a:pPr algn="ctr"/>
            <a:r>
              <a:rPr lang="en-US" sz="1400" dirty="0"/>
              <a:t>Age</a:t>
            </a:r>
          </a:p>
          <a:p>
            <a:pPr algn="ctr"/>
            <a:r>
              <a:rPr lang="en-US" sz="1400" dirty="0"/>
              <a:t>Regression</a:t>
            </a:r>
          </a:p>
          <a:p>
            <a:pPr algn="ctr"/>
            <a:endParaRPr lang="en-US" sz="700" dirty="0"/>
          </a:p>
        </p:txBody>
      </p:sp>
      <p:sp>
        <p:nvSpPr>
          <p:cNvPr id="31" name="TextBox 30"/>
          <p:cNvSpPr txBox="1"/>
          <p:nvPr/>
        </p:nvSpPr>
        <p:spPr>
          <a:xfrm>
            <a:off x="1937740" y="3861600"/>
            <a:ext cx="2414588" cy="415498"/>
          </a:xfrm>
          <a:prstGeom prst="rect">
            <a:avLst/>
          </a:prstGeom>
          <a:noFill/>
        </p:spPr>
        <p:txBody>
          <a:bodyPr wrap="square" rtlCol="0">
            <a:spAutoFit/>
          </a:bodyPr>
          <a:lstStyle/>
          <a:p>
            <a:pPr algn="ctr"/>
            <a:r>
              <a:rPr lang="en-US" sz="1400"/>
              <a:t>Mania</a:t>
            </a:r>
            <a:endParaRPr lang="en-US" sz="1400" dirty="0"/>
          </a:p>
          <a:p>
            <a:pPr algn="ctr"/>
            <a:endParaRPr lang="en-US" sz="700" dirty="0"/>
          </a:p>
        </p:txBody>
      </p:sp>
      <p:sp>
        <p:nvSpPr>
          <p:cNvPr id="32" name="TextBox 31"/>
          <p:cNvSpPr txBox="1"/>
          <p:nvPr/>
        </p:nvSpPr>
        <p:spPr>
          <a:xfrm>
            <a:off x="9074941" y="5905501"/>
            <a:ext cx="2755107" cy="507831"/>
          </a:xfrm>
          <a:prstGeom prst="rect">
            <a:avLst/>
          </a:prstGeom>
          <a:noFill/>
        </p:spPr>
        <p:txBody>
          <a:bodyPr wrap="square" rtlCol="0">
            <a:spAutoFit/>
          </a:bodyPr>
          <a:lstStyle/>
          <a:p>
            <a:pPr algn="ctr"/>
            <a:r>
              <a:rPr lang="en-US" sz="1000" b="1" dirty="0"/>
              <a:t>Source</a:t>
            </a:r>
            <a:r>
              <a:rPr lang="en-US" sz="1000" i="1" dirty="0"/>
              <a:t>: </a:t>
            </a:r>
            <a:r>
              <a:rPr lang="en-US" sz="1000" dirty="0"/>
              <a:t>Steinberg, M. (1995).  </a:t>
            </a:r>
            <a:r>
              <a:rPr lang="en-US" sz="1000" i="1" dirty="0"/>
              <a:t>Handbook for the Assessment of Dissociation: A Clinical Guide. </a:t>
            </a:r>
            <a:r>
              <a:rPr lang="en-US" sz="1000" dirty="0"/>
              <a:t> </a:t>
            </a:r>
            <a:endParaRPr lang="en-US" sz="1000" i="1" dirty="0"/>
          </a:p>
          <a:p>
            <a:pPr algn="ctr"/>
            <a:endParaRPr lang="en-US" sz="700" dirty="0"/>
          </a:p>
        </p:txBody>
      </p:sp>
    </p:spTree>
    <p:extLst>
      <p:ext uri="{BB962C8B-B14F-4D97-AF65-F5344CB8AC3E}">
        <p14:creationId xmlns:p14="http://schemas.microsoft.com/office/powerpoint/2010/main" val="1525039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10135</TotalTime>
  <Words>10828</Words>
  <Application>Microsoft Macintosh PowerPoint</Application>
  <PresentationFormat>Widescreen</PresentationFormat>
  <Paragraphs>617</Paragraphs>
  <Slides>41</Slides>
  <Notes>41</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Wingdings</vt:lpstr>
      <vt:lpstr>Office Theme</vt:lpstr>
      <vt:lpstr>Dissociative Symptoms &amp; Disorders</vt:lpstr>
      <vt:lpstr>Case Study</vt:lpstr>
      <vt:lpstr>Dissociative Disorders </vt:lpstr>
      <vt:lpstr>Dissociative Disorders </vt:lpstr>
      <vt:lpstr>Dissociative Disorders </vt:lpstr>
      <vt:lpstr>PowerPoint Presentation</vt:lpstr>
      <vt:lpstr>Dissociative Disorders Prevalence </vt:lpstr>
      <vt:lpstr>Core/Primary Symptom Descriptions…</vt:lpstr>
      <vt:lpstr>Internal &amp; External Manifestations of Dissociation</vt:lpstr>
      <vt:lpstr>DSM 5 Dissociative Disorders </vt:lpstr>
      <vt:lpstr>DID </vt:lpstr>
      <vt:lpstr>Depersonalisation disorder  </vt:lpstr>
      <vt:lpstr>Dissociative Amnesia  </vt:lpstr>
      <vt:lpstr>Other Specified Dissociative Disorder/ Unspecified  </vt:lpstr>
      <vt:lpstr>Dissociative Disorders and Assessment </vt:lpstr>
      <vt:lpstr>Nonpathological and Pathological dissociation</vt:lpstr>
      <vt:lpstr>Normal &amp; Dissociative Barriers </vt:lpstr>
      <vt:lpstr>Assessing Dissociation</vt:lpstr>
      <vt:lpstr>Clinical Interview</vt:lpstr>
      <vt:lpstr>Clinical Interview</vt:lpstr>
      <vt:lpstr>Dissociative Experiences Scale (DES)</vt:lpstr>
      <vt:lpstr>Dissociative Disorders Interview Schedule (DDIS) (Colin Ross et al.)</vt:lpstr>
      <vt:lpstr>Office Mental Status Exam</vt:lpstr>
      <vt:lpstr>The Multidimensional Inventory of Dissociation (Dell, 2006) MID</vt:lpstr>
      <vt:lpstr>Semi structured Clinical Interview for DSM IV – Dissociate Disorders Revised  SCID-D-R (Steinberg) </vt:lpstr>
      <vt:lpstr>SCID-D Symptom Profiles of Dissociative Disorders</vt:lpstr>
      <vt:lpstr>Continued…</vt:lpstr>
      <vt:lpstr>Continued…</vt:lpstr>
      <vt:lpstr>Continued…</vt:lpstr>
      <vt:lpstr>Continued…</vt:lpstr>
      <vt:lpstr>The Somatoform Dissociation Questionnaire (SDQ-20)</vt:lpstr>
      <vt:lpstr>Adolescent Dissociative Experiences Scale (A-DES) (Judith Armstrong, Frank Putnam, MD Eve Bernstein Carlson)</vt:lpstr>
      <vt:lpstr>Child Dissociative Checklist </vt:lpstr>
      <vt:lpstr>Once you have gone through a comprehensive assessment, what next…..?</vt:lpstr>
      <vt:lpstr>3 Phase Treatment Approach</vt:lpstr>
      <vt:lpstr>Treatment Phase 1  Stabilisation  Aim  = to  increase the client’s window of tolerance and develop affect regulation and distress tolerance skills </vt:lpstr>
      <vt:lpstr>Treatment Phase 2  Aim = to give client a sense of mastery and allow integration of memory with feeling &amp; meaning</vt:lpstr>
      <vt:lpstr>Treatment Phase 3  Aim = a life worth living</vt:lpstr>
      <vt:lpstr>PowerPoint Presentation</vt:lpstr>
      <vt:lpstr>Red Flags</vt:lpstr>
      <vt:lpstr>So ….. what does this mean for PA’s?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Dissociative Symptoms &amp; Disorders</dc:title>
  <dc:creator>Microsoft Office User</dc:creator>
  <cp:lastModifiedBy>Diane Gillespie</cp:lastModifiedBy>
  <cp:revision>180</cp:revision>
  <cp:lastPrinted>2017-08-11T04:15:10Z</cp:lastPrinted>
  <dcterms:created xsi:type="dcterms:W3CDTF">2017-07-12T03:48:32Z</dcterms:created>
  <dcterms:modified xsi:type="dcterms:W3CDTF">2021-04-25T20:42:00Z</dcterms:modified>
  <cp:contentStatus/>
</cp:coreProperties>
</file>